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59" r:id="rId5"/>
    <p:sldId id="260" r:id="rId6"/>
    <p:sldId id="261" r:id="rId7"/>
    <p:sldId id="405" r:id="rId8"/>
    <p:sldId id="262" r:id="rId9"/>
    <p:sldId id="263" r:id="rId10"/>
    <p:sldId id="271" r:id="rId11"/>
    <p:sldId id="397" r:id="rId12"/>
    <p:sldId id="398" r:id="rId13"/>
    <p:sldId id="368" r:id="rId14"/>
    <p:sldId id="382" r:id="rId15"/>
    <p:sldId id="399" r:id="rId16"/>
    <p:sldId id="400" r:id="rId17"/>
    <p:sldId id="365" r:id="rId18"/>
    <p:sldId id="390" r:id="rId19"/>
    <p:sldId id="306" r:id="rId20"/>
    <p:sldId id="391" r:id="rId21"/>
    <p:sldId id="392" r:id="rId22"/>
    <p:sldId id="393" r:id="rId23"/>
    <p:sldId id="394" r:id="rId24"/>
    <p:sldId id="335" r:id="rId25"/>
    <p:sldId id="273" r:id="rId26"/>
    <p:sldId id="406" r:id="rId27"/>
    <p:sldId id="265" r:id="rId28"/>
    <p:sldId id="266" r:id="rId29"/>
    <p:sldId id="267" r:id="rId30"/>
    <p:sldId id="268" r:id="rId31"/>
    <p:sldId id="269" r:id="rId32"/>
    <p:sldId id="270" r:id="rId33"/>
  </p:sldIdLst>
  <p:sldSz cx="18288000" cy="10287000"/>
  <p:notesSz cx="6858000" cy="9144000"/>
  <p:embeddedFontLst>
    <p:embeddedFont>
      <p:font typeface="Baskerville Old Face" panose="02020602080505020303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Lato" panose="020B0604020202020204" charset="0"/>
      <p:regular r:id="rId42"/>
    </p:embeddedFont>
    <p:embeddedFont>
      <p:font typeface="Lato Bold" panose="020B0604020202020204" charset="0"/>
      <p:regular r:id="rId43"/>
    </p:embeddedFont>
    <p:embeddedFont>
      <p:font typeface="Lato Italics" panose="020B0604020202020204" charset="0"/>
      <p:regular r:id="rId44"/>
    </p:embeddedFont>
    <p:embeddedFont>
      <p:font typeface="Montserrat Classic" panose="020B0604020202020204" charset="0"/>
      <p:regular r:id="rId45"/>
    </p:embeddedFont>
    <p:embeddedFont>
      <p:font typeface="Montserrat Classic Bold" panose="020B0604020202020204" charset="0"/>
      <p:regular r:id="rId46"/>
    </p:embeddedFont>
    <p:embeddedFont>
      <p:font typeface="Montserrat Light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5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FF9C6-37D4-47C8-AC42-26898A59AD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41045E-8888-455D-8CF7-EE5D57DA404C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bg1"/>
              </a:solidFill>
              <a:latin typeface="Baskerville Old Face"/>
              <a:cs typeface="Arabic Typesetting"/>
            </a:rPr>
            <a:t>Jobs recovery/Workforce Development</a:t>
          </a:r>
        </a:p>
      </dgm:t>
    </dgm:pt>
    <dgm:pt modelId="{703B7C3B-53BB-4ACB-8CDA-1618D81CFA55}" type="parTrans" cxnId="{1236C024-4CA1-42F2-9911-31771061F3FD}">
      <dgm:prSet/>
      <dgm:spPr/>
      <dgm:t>
        <a:bodyPr/>
        <a:lstStyle/>
        <a:p>
          <a:endParaRPr lang="en-US"/>
        </a:p>
      </dgm:t>
    </dgm:pt>
    <dgm:pt modelId="{FB95F0F9-6FC8-46CA-9A2A-F506C4643C27}" type="sibTrans" cxnId="{1236C024-4CA1-42F2-9911-31771061F3FD}">
      <dgm:prSet/>
      <dgm:spPr/>
      <dgm:t>
        <a:bodyPr/>
        <a:lstStyle/>
        <a:p>
          <a:endParaRPr lang="en-US"/>
        </a:p>
      </dgm:t>
    </dgm:pt>
    <dgm:pt modelId="{3B50AF4A-4562-4771-BEA8-E824D226779A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bg1"/>
              </a:solidFill>
              <a:latin typeface="Baskerville Old Face"/>
              <a:cs typeface="Arabic Typesetting"/>
            </a:rPr>
            <a:t>Business Recovery</a:t>
          </a:r>
        </a:p>
      </dgm:t>
    </dgm:pt>
    <dgm:pt modelId="{00C6D3BB-FFCA-45BF-BA13-24AF2FF59E5E}" type="parTrans" cxnId="{5AA6C5B1-4E1F-4167-804C-7D66B52A823E}">
      <dgm:prSet/>
      <dgm:spPr/>
      <dgm:t>
        <a:bodyPr/>
        <a:lstStyle/>
        <a:p>
          <a:endParaRPr lang="en-US"/>
        </a:p>
      </dgm:t>
    </dgm:pt>
    <dgm:pt modelId="{5A1CFA6B-EEC3-43B2-8A07-3B65AE5AE0FD}" type="sibTrans" cxnId="{5AA6C5B1-4E1F-4167-804C-7D66B52A823E}">
      <dgm:prSet/>
      <dgm:spPr/>
      <dgm:t>
        <a:bodyPr/>
        <a:lstStyle/>
        <a:p>
          <a:endParaRPr lang="en-US"/>
        </a:p>
      </dgm:t>
    </dgm:pt>
    <dgm:pt modelId="{21AC5ED6-BC0B-41EA-9DA0-89A9F0F4EF92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bg1"/>
              </a:solidFill>
              <a:latin typeface="Baskerville Old Face"/>
              <a:cs typeface="Arabic Typesetting"/>
            </a:rPr>
            <a:t>Tourism Recovery</a:t>
          </a:r>
        </a:p>
      </dgm:t>
    </dgm:pt>
    <dgm:pt modelId="{34304A8C-3918-4449-A0EE-36BB8980D893}" type="parTrans" cxnId="{CE884584-2218-4F27-9587-3DE6A34B497D}">
      <dgm:prSet/>
      <dgm:spPr/>
      <dgm:t>
        <a:bodyPr/>
        <a:lstStyle/>
        <a:p>
          <a:endParaRPr lang="en-US"/>
        </a:p>
      </dgm:t>
    </dgm:pt>
    <dgm:pt modelId="{65158C48-3431-4CF2-B742-907E65DEA451}" type="sibTrans" cxnId="{CE884584-2218-4F27-9587-3DE6A34B497D}">
      <dgm:prSet/>
      <dgm:spPr/>
      <dgm:t>
        <a:bodyPr/>
        <a:lstStyle/>
        <a:p>
          <a:endParaRPr lang="en-US"/>
        </a:p>
      </dgm:t>
    </dgm:pt>
    <dgm:pt modelId="{DBED2C2D-B641-427B-8E6E-9D4A8E75D77A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bg1"/>
              </a:solidFill>
              <a:latin typeface="Baskerville Old Face"/>
              <a:cs typeface="Arabic Typesetting"/>
            </a:rPr>
            <a:t>Economic Relief</a:t>
          </a:r>
        </a:p>
      </dgm:t>
    </dgm:pt>
    <dgm:pt modelId="{512A3417-8BF0-4D91-8062-6A0F46522086}" type="parTrans" cxnId="{13FD8D28-4017-46EE-BEED-AA255ADF73C0}">
      <dgm:prSet/>
      <dgm:spPr/>
      <dgm:t>
        <a:bodyPr/>
        <a:lstStyle/>
        <a:p>
          <a:endParaRPr lang="en-US"/>
        </a:p>
      </dgm:t>
    </dgm:pt>
    <dgm:pt modelId="{F3459301-0161-4367-8470-2BB2E4168674}" type="sibTrans" cxnId="{13FD8D28-4017-46EE-BEED-AA255ADF73C0}">
      <dgm:prSet/>
      <dgm:spPr/>
      <dgm:t>
        <a:bodyPr/>
        <a:lstStyle/>
        <a:p>
          <a:endParaRPr lang="en-US"/>
        </a:p>
      </dgm:t>
    </dgm:pt>
    <dgm:pt modelId="{9B1441EF-9E50-4EBB-8571-7A8BAD1E9F9E}">
      <dgm:prSet custT="1"/>
      <dgm:spPr/>
      <dgm:t>
        <a:bodyPr/>
        <a:lstStyle/>
        <a:p>
          <a:pPr algn="ctr" rtl="0"/>
          <a:r>
            <a:rPr lang="en-US" sz="2800" b="0" dirty="0">
              <a:latin typeface="Baskerville Old Face" panose="02020602080505020303" pitchFamily="18" charset="0"/>
            </a:rPr>
            <a:t>Real Estate Recovery</a:t>
          </a:r>
        </a:p>
      </dgm:t>
    </dgm:pt>
    <dgm:pt modelId="{6372F6BB-DD16-43CA-91B5-D39FA24A523D}" type="parTrans" cxnId="{93E54E23-9D58-4B66-9539-A67E4F3F347E}">
      <dgm:prSet/>
      <dgm:spPr/>
      <dgm:t>
        <a:bodyPr/>
        <a:lstStyle/>
        <a:p>
          <a:endParaRPr lang="en-US"/>
        </a:p>
      </dgm:t>
    </dgm:pt>
    <dgm:pt modelId="{A1727CA3-554C-4813-95E4-2BEEEEF981BA}" type="sibTrans" cxnId="{93E54E23-9D58-4B66-9539-A67E4F3F347E}">
      <dgm:prSet/>
      <dgm:spPr/>
      <dgm:t>
        <a:bodyPr/>
        <a:lstStyle/>
        <a:p>
          <a:endParaRPr lang="en-US"/>
        </a:p>
      </dgm:t>
    </dgm:pt>
    <dgm:pt modelId="{A6502688-A926-4031-91C1-D12AF65AB8DE}">
      <dgm:prSet/>
      <dgm:spPr/>
      <dgm:t>
        <a:bodyPr/>
        <a:lstStyle/>
        <a:p>
          <a:pPr algn="ctr" rtl="0"/>
          <a:r>
            <a:rPr lang="en-US" dirty="0">
              <a:latin typeface="Baskerville Old Face" panose="02020602080505020303" pitchFamily="18" charset="0"/>
            </a:rPr>
            <a:t>Mass Transit Guidance</a:t>
          </a:r>
        </a:p>
      </dgm:t>
    </dgm:pt>
    <dgm:pt modelId="{3F0FA338-AD73-4588-9834-B0501EB47721}" type="parTrans" cxnId="{501191A0-44AD-43AA-B94B-20699CF009AD}">
      <dgm:prSet/>
      <dgm:spPr/>
      <dgm:t>
        <a:bodyPr/>
        <a:lstStyle/>
        <a:p>
          <a:endParaRPr lang="en-US"/>
        </a:p>
      </dgm:t>
    </dgm:pt>
    <dgm:pt modelId="{87D2A721-0541-4BE8-BBD6-CA5287F02462}" type="sibTrans" cxnId="{501191A0-44AD-43AA-B94B-20699CF009AD}">
      <dgm:prSet/>
      <dgm:spPr/>
      <dgm:t>
        <a:bodyPr/>
        <a:lstStyle/>
        <a:p>
          <a:endParaRPr lang="en-US"/>
        </a:p>
      </dgm:t>
    </dgm:pt>
    <dgm:pt modelId="{4B5DF7AF-E815-46F9-AA18-FE8EF6B5D94A}">
      <dgm:prSet/>
      <dgm:spPr/>
      <dgm:t>
        <a:bodyPr/>
        <a:lstStyle/>
        <a:p>
          <a:pPr algn="ctr" rtl="0"/>
          <a:r>
            <a:rPr lang="en-US" dirty="0">
              <a:latin typeface="Baskerville Old Face" panose="02020602080505020303" pitchFamily="18" charset="0"/>
            </a:rPr>
            <a:t>Policies, Tools &amp; Resources</a:t>
          </a:r>
        </a:p>
      </dgm:t>
    </dgm:pt>
    <dgm:pt modelId="{C9696087-98EF-46AA-BAF8-E825B2E82501}" type="parTrans" cxnId="{5AB76FE9-2B9E-4511-9DE6-C508E3D80EAE}">
      <dgm:prSet/>
      <dgm:spPr/>
      <dgm:t>
        <a:bodyPr/>
        <a:lstStyle/>
        <a:p>
          <a:endParaRPr lang="en-US"/>
        </a:p>
      </dgm:t>
    </dgm:pt>
    <dgm:pt modelId="{5978E29D-7257-402A-B4E7-EAAB1FDACF9C}" type="sibTrans" cxnId="{5AB76FE9-2B9E-4511-9DE6-C508E3D80EAE}">
      <dgm:prSet/>
      <dgm:spPr/>
      <dgm:t>
        <a:bodyPr/>
        <a:lstStyle/>
        <a:p>
          <a:endParaRPr lang="en-US"/>
        </a:p>
      </dgm:t>
    </dgm:pt>
    <dgm:pt modelId="{3F241667-42EA-4F13-A910-426B29722C55}" type="pres">
      <dgm:prSet presAssocID="{E00FF9C6-37D4-47C8-AC42-26898A59ADA2}" presName="linear" presStyleCnt="0">
        <dgm:presLayoutVars>
          <dgm:animLvl val="lvl"/>
          <dgm:resizeHandles val="exact"/>
        </dgm:presLayoutVars>
      </dgm:prSet>
      <dgm:spPr/>
    </dgm:pt>
    <dgm:pt modelId="{45E98B70-A98C-4E6C-9FA3-D71B06FE5540}" type="pres">
      <dgm:prSet presAssocID="{3E41045E-8888-455D-8CF7-EE5D57DA404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915636E-BD39-4400-9A6C-5E2EAA364CA0}" type="pres">
      <dgm:prSet presAssocID="{FB95F0F9-6FC8-46CA-9A2A-F506C4643C27}" presName="spacer" presStyleCnt="0"/>
      <dgm:spPr/>
    </dgm:pt>
    <dgm:pt modelId="{34D273DD-B12D-49BE-9720-5A2D814FB657}" type="pres">
      <dgm:prSet presAssocID="{3B50AF4A-4562-4771-BEA8-E824D226779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D12FF8C-E3DB-4EA8-B8CA-6A273F898EE8}" type="pres">
      <dgm:prSet presAssocID="{5A1CFA6B-EEC3-43B2-8A07-3B65AE5AE0FD}" presName="spacer" presStyleCnt="0"/>
      <dgm:spPr/>
    </dgm:pt>
    <dgm:pt modelId="{A07C7035-9DFC-43C7-911A-47C6CD614BAA}" type="pres">
      <dgm:prSet presAssocID="{21AC5ED6-BC0B-41EA-9DA0-89A9F0F4EF9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F408B3C-A1FE-44F5-9F78-940FD3CF7068}" type="pres">
      <dgm:prSet presAssocID="{65158C48-3431-4CF2-B742-907E65DEA451}" presName="spacer" presStyleCnt="0"/>
      <dgm:spPr/>
    </dgm:pt>
    <dgm:pt modelId="{BEB24F5F-D080-4862-8151-D6C02E39866C}" type="pres">
      <dgm:prSet presAssocID="{DBED2C2D-B641-427B-8E6E-9D4A8E75D77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54EDD92-7C5F-4273-8826-FDC6EA3BC54E}" type="pres">
      <dgm:prSet presAssocID="{F3459301-0161-4367-8470-2BB2E4168674}" presName="spacer" presStyleCnt="0"/>
      <dgm:spPr/>
    </dgm:pt>
    <dgm:pt modelId="{1AB7D1A6-6B74-4DA9-BD25-A445C7829500}" type="pres">
      <dgm:prSet presAssocID="{9B1441EF-9E50-4EBB-8571-7A8BAD1E9F9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3CA19BA-89F3-465C-8A5C-A93D82FC07FE}" type="pres">
      <dgm:prSet presAssocID="{A1727CA3-554C-4813-95E4-2BEEEEF981BA}" presName="spacer" presStyleCnt="0"/>
      <dgm:spPr/>
    </dgm:pt>
    <dgm:pt modelId="{50181971-4953-4097-A98B-351B89733217}" type="pres">
      <dgm:prSet presAssocID="{4B5DF7AF-E815-46F9-AA18-FE8EF6B5D94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140699A-3A54-47A3-B55F-6AF818C21764}" type="pres">
      <dgm:prSet presAssocID="{5978E29D-7257-402A-B4E7-EAAB1FDACF9C}" presName="spacer" presStyleCnt="0"/>
      <dgm:spPr/>
    </dgm:pt>
    <dgm:pt modelId="{07DC5F76-C07F-4B08-B9A7-1B727DE95FCF}" type="pres">
      <dgm:prSet presAssocID="{A6502688-A926-4031-91C1-D12AF65AB8D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E369F21-0ADE-4E01-B7F1-ED6116D55FBE}" type="presOf" srcId="{A6502688-A926-4031-91C1-D12AF65AB8DE}" destId="{07DC5F76-C07F-4B08-B9A7-1B727DE95FCF}" srcOrd="0" destOrd="0" presId="urn:microsoft.com/office/officeart/2005/8/layout/vList2"/>
    <dgm:cxn modelId="{93E54E23-9D58-4B66-9539-A67E4F3F347E}" srcId="{E00FF9C6-37D4-47C8-AC42-26898A59ADA2}" destId="{9B1441EF-9E50-4EBB-8571-7A8BAD1E9F9E}" srcOrd="4" destOrd="0" parTransId="{6372F6BB-DD16-43CA-91B5-D39FA24A523D}" sibTransId="{A1727CA3-554C-4813-95E4-2BEEEEF981BA}"/>
    <dgm:cxn modelId="{1236C024-4CA1-42F2-9911-31771061F3FD}" srcId="{E00FF9C6-37D4-47C8-AC42-26898A59ADA2}" destId="{3E41045E-8888-455D-8CF7-EE5D57DA404C}" srcOrd="0" destOrd="0" parTransId="{703B7C3B-53BB-4ACB-8CDA-1618D81CFA55}" sibTransId="{FB95F0F9-6FC8-46CA-9A2A-F506C4643C27}"/>
    <dgm:cxn modelId="{13FD8D28-4017-46EE-BEED-AA255ADF73C0}" srcId="{E00FF9C6-37D4-47C8-AC42-26898A59ADA2}" destId="{DBED2C2D-B641-427B-8E6E-9D4A8E75D77A}" srcOrd="3" destOrd="0" parTransId="{512A3417-8BF0-4D91-8062-6A0F46522086}" sibTransId="{F3459301-0161-4367-8470-2BB2E4168674}"/>
    <dgm:cxn modelId="{CE884584-2218-4F27-9587-3DE6A34B497D}" srcId="{E00FF9C6-37D4-47C8-AC42-26898A59ADA2}" destId="{21AC5ED6-BC0B-41EA-9DA0-89A9F0F4EF92}" srcOrd="2" destOrd="0" parTransId="{34304A8C-3918-4449-A0EE-36BB8980D893}" sibTransId="{65158C48-3431-4CF2-B742-907E65DEA451}"/>
    <dgm:cxn modelId="{BCB0338C-78C0-4A01-95B7-061BC6712F15}" type="presOf" srcId="{4B5DF7AF-E815-46F9-AA18-FE8EF6B5D94A}" destId="{50181971-4953-4097-A98B-351B89733217}" srcOrd="0" destOrd="0" presId="urn:microsoft.com/office/officeart/2005/8/layout/vList2"/>
    <dgm:cxn modelId="{10E4EB99-5D97-4087-91D6-06CCFA85EB8B}" type="presOf" srcId="{E00FF9C6-37D4-47C8-AC42-26898A59ADA2}" destId="{3F241667-42EA-4F13-A910-426B29722C55}" srcOrd="0" destOrd="0" presId="urn:microsoft.com/office/officeart/2005/8/layout/vList2"/>
    <dgm:cxn modelId="{501191A0-44AD-43AA-B94B-20699CF009AD}" srcId="{E00FF9C6-37D4-47C8-AC42-26898A59ADA2}" destId="{A6502688-A926-4031-91C1-D12AF65AB8DE}" srcOrd="6" destOrd="0" parTransId="{3F0FA338-AD73-4588-9834-B0501EB47721}" sibTransId="{87D2A721-0541-4BE8-BBD6-CA5287F02462}"/>
    <dgm:cxn modelId="{551E74A7-5DDB-4711-A79C-4FDD55C89738}" type="presOf" srcId="{3E41045E-8888-455D-8CF7-EE5D57DA404C}" destId="{45E98B70-A98C-4E6C-9FA3-D71B06FE5540}" srcOrd="0" destOrd="0" presId="urn:microsoft.com/office/officeart/2005/8/layout/vList2"/>
    <dgm:cxn modelId="{832995AC-2018-491E-8F38-78996A1A93EE}" type="presOf" srcId="{9B1441EF-9E50-4EBB-8571-7A8BAD1E9F9E}" destId="{1AB7D1A6-6B74-4DA9-BD25-A445C7829500}" srcOrd="0" destOrd="0" presId="urn:microsoft.com/office/officeart/2005/8/layout/vList2"/>
    <dgm:cxn modelId="{5AA6C5B1-4E1F-4167-804C-7D66B52A823E}" srcId="{E00FF9C6-37D4-47C8-AC42-26898A59ADA2}" destId="{3B50AF4A-4562-4771-BEA8-E824D226779A}" srcOrd="1" destOrd="0" parTransId="{00C6D3BB-FFCA-45BF-BA13-24AF2FF59E5E}" sibTransId="{5A1CFA6B-EEC3-43B2-8A07-3B65AE5AE0FD}"/>
    <dgm:cxn modelId="{6C333DD3-B74A-4402-A282-4CE8F1C97D3B}" type="presOf" srcId="{DBED2C2D-B641-427B-8E6E-9D4A8E75D77A}" destId="{BEB24F5F-D080-4862-8151-D6C02E39866C}" srcOrd="0" destOrd="0" presId="urn:microsoft.com/office/officeart/2005/8/layout/vList2"/>
    <dgm:cxn modelId="{662538DB-90A2-4268-9FE4-7171D8179197}" type="presOf" srcId="{21AC5ED6-BC0B-41EA-9DA0-89A9F0F4EF92}" destId="{A07C7035-9DFC-43C7-911A-47C6CD614BAA}" srcOrd="0" destOrd="0" presId="urn:microsoft.com/office/officeart/2005/8/layout/vList2"/>
    <dgm:cxn modelId="{5AB76FE9-2B9E-4511-9DE6-C508E3D80EAE}" srcId="{E00FF9C6-37D4-47C8-AC42-26898A59ADA2}" destId="{4B5DF7AF-E815-46F9-AA18-FE8EF6B5D94A}" srcOrd="5" destOrd="0" parTransId="{C9696087-98EF-46AA-BAF8-E825B2E82501}" sibTransId="{5978E29D-7257-402A-B4E7-EAAB1FDACF9C}"/>
    <dgm:cxn modelId="{D14429F4-90B7-41BB-93B6-F1B8EBBF7401}" type="presOf" srcId="{3B50AF4A-4562-4771-BEA8-E824D226779A}" destId="{34D273DD-B12D-49BE-9720-5A2D814FB657}" srcOrd="0" destOrd="0" presId="urn:microsoft.com/office/officeart/2005/8/layout/vList2"/>
    <dgm:cxn modelId="{6002170B-B3EF-4AF4-8D55-5B1B35E4B595}" type="presParOf" srcId="{3F241667-42EA-4F13-A910-426B29722C55}" destId="{45E98B70-A98C-4E6C-9FA3-D71B06FE5540}" srcOrd="0" destOrd="0" presId="urn:microsoft.com/office/officeart/2005/8/layout/vList2"/>
    <dgm:cxn modelId="{CDCE60D6-67E8-4442-A5EA-D2A8B33376A9}" type="presParOf" srcId="{3F241667-42EA-4F13-A910-426B29722C55}" destId="{F915636E-BD39-4400-9A6C-5E2EAA364CA0}" srcOrd="1" destOrd="0" presId="urn:microsoft.com/office/officeart/2005/8/layout/vList2"/>
    <dgm:cxn modelId="{EBE4AC1A-FF04-4E7D-8027-BDCC4E358253}" type="presParOf" srcId="{3F241667-42EA-4F13-A910-426B29722C55}" destId="{34D273DD-B12D-49BE-9720-5A2D814FB657}" srcOrd="2" destOrd="0" presId="urn:microsoft.com/office/officeart/2005/8/layout/vList2"/>
    <dgm:cxn modelId="{31C6E5C8-1A56-4396-A692-B93274606A0C}" type="presParOf" srcId="{3F241667-42EA-4F13-A910-426B29722C55}" destId="{8D12FF8C-E3DB-4EA8-B8CA-6A273F898EE8}" srcOrd="3" destOrd="0" presId="urn:microsoft.com/office/officeart/2005/8/layout/vList2"/>
    <dgm:cxn modelId="{0AB452B0-9674-4764-A654-E033F858A266}" type="presParOf" srcId="{3F241667-42EA-4F13-A910-426B29722C55}" destId="{A07C7035-9DFC-43C7-911A-47C6CD614BAA}" srcOrd="4" destOrd="0" presId="urn:microsoft.com/office/officeart/2005/8/layout/vList2"/>
    <dgm:cxn modelId="{8C9CD2A9-2B7A-4FCF-91CA-8F3001E42ACD}" type="presParOf" srcId="{3F241667-42EA-4F13-A910-426B29722C55}" destId="{DF408B3C-A1FE-44F5-9F78-940FD3CF7068}" srcOrd="5" destOrd="0" presId="urn:microsoft.com/office/officeart/2005/8/layout/vList2"/>
    <dgm:cxn modelId="{CDE45928-BDE2-4FC0-8CB2-59305D0E2DAD}" type="presParOf" srcId="{3F241667-42EA-4F13-A910-426B29722C55}" destId="{BEB24F5F-D080-4862-8151-D6C02E39866C}" srcOrd="6" destOrd="0" presId="urn:microsoft.com/office/officeart/2005/8/layout/vList2"/>
    <dgm:cxn modelId="{978A96F5-B469-4240-A32D-63BBE74F6519}" type="presParOf" srcId="{3F241667-42EA-4F13-A910-426B29722C55}" destId="{F54EDD92-7C5F-4273-8826-FDC6EA3BC54E}" srcOrd="7" destOrd="0" presId="urn:microsoft.com/office/officeart/2005/8/layout/vList2"/>
    <dgm:cxn modelId="{EAB4FDE3-D350-4862-9FEE-9D1D6176EA40}" type="presParOf" srcId="{3F241667-42EA-4F13-A910-426B29722C55}" destId="{1AB7D1A6-6B74-4DA9-BD25-A445C7829500}" srcOrd="8" destOrd="0" presId="urn:microsoft.com/office/officeart/2005/8/layout/vList2"/>
    <dgm:cxn modelId="{F60EC8BA-D2C3-41AE-90ED-0C05494971F9}" type="presParOf" srcId="{3F241667-42EA-4F13-A910-426B29722C55}" destId="{43CA19BA-89F3-465C-8A5C-A93D82FC07FE}" srcOrd="9" destOrd="0" presId="urn:microsoft.com/office/officeart/2005/8/layout/vList2"/>
    <dgm:cxn modelId="{EE50D1DA-4806-4BEB-86EF-2616C3EB74ED}" type="presParOf" srcId="{3F241667-42EA-4F13-A910-426B29722C55}" destId="{50181971-4953-4097-A98B-351B89733217}" srcOrd="10" destOrd="0" presId="urn:microsoft.com/office/officeart/2005/8/layout/vList2"/>
    <dgm:cxn modelId="{380FCA0B-0AC4-4B59-9FA6-A9454AD140BC}" type="presParOf" srcId="{3F241667-42EA-4F13-A910-426B29722C55}" destId="{4140699A-3A54-47A3-B55F-6AF818C21764}" srcOrd="11" destOrd="0" presId="urn:microsoft.com/office/officeart/2005/8/layout/vList2"/>
    <dgm:cxn modelId="{C5898F2E-8C76-4720-98B3-6AE801F88800}" type="presParOf" srcId="{3F241667-42EA-4F13-A910-426B29722C55}" destId="{07DC5F76-C07F-4B08-B9A7-1B727DE95FC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98B70-A98C-4E6C-9FA3-D71B06FE5540}">
      <dsp:nvSpPr>
        <dsp:cNvPr id="0" name=""/>
        <dsp:cNvSpPr/>
      </dsp:nvSpPr>
      <dsp:spPr>
        <a:xfrm>
          <a:off x="0" y="68149"/>
          <a:ext cx="9770406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  <a:latin typeface="Baskerville Old Face"/>
              <a:cs typeface="Arabic Typesetting"/>
            </a:rPr>
            <a:t>Jobs recovery/Workforce Development</a:t>
          </a:r>
        </a:p>
      </dsp:txBody>
      <dsp:txXfrm>
        <a:off x="54830" y="122979"/>
        <a:ext cx="9660746" cy="1013539"/>
      </dsp:txXfrm>
    </dsp:sp>
    <dsp:sp modelId="{34D273DD-B12D-49BE-9720-5A2D814FB657}">
      <dsp:nvSpPr>
        <dsp:cNvPr id="0" name=""/>
        <dsp:cNvSpPr/>
      </dsp:nvSpPr>
      <dsp:spPr>
        <a:xfrm>
          <a:off x="0" y="1329589"/>
          <a:ext cx="9770406" cy="1123199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  <a:latin typeface="Baskerville Old Face"/>
              <a:cs typeface="Arabic Typesetting"/>
            </a:rPr>
            <a:t>Business Recovery</a:t>
          </a:r>
        </a:p>
      </dsp:txBody>
      <dsp:txXfrm>
        <a:off x="54830" y="1384419"/>
        <a:ext cx="9660746" cy="1013539"/>
      </dsp:txXfrm>
    </dsp:sp>
    <dsp:sp modelId="{A07C7035-9DFC-43C7-911A-47C6CD614BAA}">
      <dsp:nvSpPr>
        <dsp:cNvPr id="0" name=""/>
        <dsp:cNvSpPr/>
      </dsp:nvSpPr>
      <dsp:spPr>
        <a:xfrm>
          <a:off x="0" y="2591029"/>
          <a:ext cx="9770406" cy="112319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  <a:latin typeface="Baskerville Old Face"/>
              <a:cs typeface="Arabic Typesetting"/>
            </a:rPr>
            <a:t>Tourism Recovery</a:t>
          </a:r>
        </a:p>
      </dsp:txBody>
      <dsp:txXfrm>
        <a:off x="54830" y="2645859"/>
        <a:ext cx="9660746" cy="1013539"/>
      </dsp:txXfrm>
    </dsp:sp>
    <dsp:sp modelId="{BEB24F5F-D080-4862-8151-D6C02E39866C}">
      <dsp:nvSpPr>
        <dsp:cNvPr id="0" name=""/>
        <dsp:cNvSpPr/>
      </dsp:nvSpPr>
      <dsp:spPr>
        <a:xfrm>
          <a:off x="0" y="3852469"/>
          <a:ext cx="9770406" cy="112319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  <a:latin typeface="Baskerville Old Face"/>
              <a:cs typeface="Arabic Typesetting"/>
            </a:rPr>
            <a:t>Economic Relief</a:t>
          </a:r>
        </a:p>
      </dsp:txBody>
      <dsp:txXfrm>
        <a:off x="54830" y="3907299"/>
        <a:ext cx="9660746" cy="1013539"/>
      </dsp:txXfrm>
    </dsp:sp>
    <dsp:sp modelId="{1AB7D1A6-6B74-4DA9-BD25-A445C7829500}">
      <dsp:nvSpPr>
        <dsp:cNvPr id="0" name=""/>
        <dsp:cNvSpPr/>
      </dsp:nvSpPr>
      <dsp:spPr>
        <a:xfrm>
          <a:off x="0" y="5113909"/>
          <a:ext cx="9770406" cy="112319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kerville Old Face" panose="02020602080505020303" pitchFamily="18" charset="0"/>
            </a:rPr>
            <a:t>Real Estate Recovery</a:t>
          </a:r>
        </a:p>
      </dsp:txBody>
      <dsp:txXfrm>
        <a:off x="54830" y="5168739"/>
        <a:ext cx="9660746" cy="1013539"/>
      </dsp:txXfrm>
    </dsp:sp>
    <dsp:sp modelId="{50181971-4953-4097-A98B-351B89733217}">
      <dsp:nvSpPr>
        <dsp:cNvPr id="0" name=""/>
        <dsp:cNvSpPr/>
      </dsp:nvSpPr>
      <dsp:spPr>
        <a:xfrm>
          <a:off x="0" y="6375349"/>
          <a:ext cx="9770406" cy="1123199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Baskerville Old Face" panose="02020602080505020303" pitchFamily="18" charset="0"/>
            </a:rPr>
            <a:t>Policies, Tools &amp; Resources</a:t>
          </a:r>
        </a:p>
      </dsp:txBody>
      <dsp:txXfrm>
        <a:off x="54830" y="6430179"/>
        <a:ext cx="9660746" cy="1013539"/>
      </dsp:txXfrm>
    </dsp:sp>
    <dsp:sp modelId="{07DC5F76-C07F-4B08-B9A7-1B727DE95FCF}">
      <dsp:nvSpPr>
        <dsp:cNvPr id="0" name=""/>
        <dsp:cNvSpPr/>
      </dsp:nvSpPr>
      <dsp:spPr>
        <a:xfrm>
          <a:off x="0" y="7636789"/>
          <a:ext cx="9770406" cy="11231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Baskerville Old Face" panose="02020602080505020303" pitchFamily="18" charset="0"/>
            </a:rPr>
            <a:t>Mass Transit Guidance</a:t>
          </a:r>
        </a:p>
      </dsp:txBody>
      <dsp:txXfrm>
        <a:off x="54830" y="7691619"/>
        <a:ext cx="9660746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5B97-BF7A-4007-8E0B-F9FCCD724CA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EF439-E698-4AE2-8103-74978C2C2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georgesforward.com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10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63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71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0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1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832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93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526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2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bg1"/>
                </a:solidFill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640419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6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182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dirty="0"/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F2D90-0BC0-484D-80C9-761A9EACF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0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2008" y="4561536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F2D90-0BC0-484D-80C9-761A9EACF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6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2303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2974" y="4571999"/>
            <a:ext cx="5486400" cy="44303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6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3676" y="4336156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6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1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9988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8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Co-Chair VELAZQUEZ continues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 task force though it was very important to get actionable information from past and present customers to gauge their experience navigating the permitting and inspection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Implementation of the DPIE Customer Satisfaction Survey will provide the administration with the requisite insight, analysis and guidance to improve the regulatory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outcomes will be used to establish a baseline for future performance. </a:t>
            </a:r>
          </a:p>
          <a:p>
            <a:pPr rtl="0"/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Results will enhance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agency’s customer facing tools and services. 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CUE “NEXT SLIDE, PLEASE”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F572A-2F64-EB4E-907B-F3D0E62D0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8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7C05-D803-461F-942A-145395D69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FD9C0-2163-4032-9847-FE15D8767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6287-FE98-4A21-BF63-B9CAA54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4420C-7CD7-4ADB-B0B4-FCBF5A0D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6F5E-2E54-411D-B6A7-1930287A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6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AAD1-6660-4069-A227-97CB77C8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71B5-793E-4D4D-83BC-AB40A2B8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D0775-E155-437B-9213-C07D3A17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DD856-EA60-412A-BC73-429D78FD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DE17-9BF9-49F5-AF90-61F1F9D6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0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CDB-3759-4002-B132-6913718E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72650-09BE-4987-80A0-F88C44A0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042BC-68D4-4935-B36A-01739249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CD5D-97E2-4A5D-9EFE-013A835B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F2DF-AE91-414B-AAC7-F4B31AE7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7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BE2C-B4A4-492D-9F91-23CA1CEF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EA19-815D-4345-A048-0DEF7FAB1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5174F-9364-46EC-8C8F-521CB17A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6B7D6-340B-48F5-AFCF-1E1865F5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A842C-77F5-4C61-A397-6E1228F3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0F375-FC56-4615-A453-2CE4E731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4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012C-0047-4BCA-94CF-FD92D17A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8CBBF-F3B9-4E5F-A5EA-BB60F5F03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5DA18-6B94-46EE-A373-7A41E0AC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BE4D4-A3B9-4032-B0EB-956343344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AB4CA-A769-4039-B925-2BA4C6DB5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F635F-3152-42B1-991B-06344003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03686-0402-4A97-BDF6-5F4516CA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87D11-DC4A-4C3C-985F-D5DB81FF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8D00-CC20-4657-B245-A08F4F37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32510-CB08-489A-997A-7A0B0FC8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DA0E0-6BD9-481E-A9EA-312CA765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3DCBD-C806-41F6-9D1A-25A16DCC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AB06A-C5A6-480A-9904-3ECB79A3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88015-FBE0-493F-A186-4EA991F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D4214-FC10-47E4-88CE-E0730D44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F253-F3B1-483C-B323-6E7032D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CD76-A9C6-4D10-88FC-FAB8295E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7EB4F-5575-4DBB-8C7E-291B5950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307D0-9423-4241-A1F0-DFDE41FD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A0653-E05F-494D-950B-B62A7573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D2B14-C85E-4668-BA96-8776D957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3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DB09-0A7D-45B0-81AA-7BBADE3B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E45E1-40D5-4C09-A98C-25FE4A771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213D1-E27F-48C7-8E33-0CAB4FC8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7F60F-A9F0-4F41-B881-EF2839C6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F450-7672-46E9-ACFF-B90DDF5C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41932-F027-4BCB-8393-F539505B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47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9F78-30B6-4766-8BEE-248BA3DA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F81FC-F7D0-4B86-9DB2-31D31D446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59B0-265E-48C9-ADE7-BC474BB7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8139-2EE2-4687-8D4D-6EA39693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9D49-201E-4FF5-A44A-4A216ABB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5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0C2A9-1F22-4362-8DE1-66EA1776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3A7CA-BDB6-44EB-B02F-448EC6E88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CA0FC-33F2-4D91-B630-7F5F7551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B123-DFDC-4C88-9AAB-6106B31A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8A474-4D5F-4077-8010-E1A441E7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6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37FC4-534D-4AAA-993C-32D8FCBE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4497-E183-4CB8-BA3D-FE4E83B45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A0A83-DF05-466C-B4F2-5EA260FA9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D4F6-0067-44B4-A8D2-850F216F0A0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1AA0D-7C41-45C5-B7B0-0498B78D8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EF18-7794-452A-BFD0-0FCE36C92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E10C-345B-4CA3-A0DB-5E6F6337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princegeorgesforward.com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incegeorgesforward.com/wp-content/uploads/2021/02/PGCVisionsTomorrowReport-02-21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hyperlink" Target="http://www.princegeorgesforward.com/" TargetMode="External"/><Relationship Id="rId4" Type="http://schemas.openxmlformats.org/officeDocument/2006/relationships/hyperlink" Target="mailto:pathforward@co.pg.md.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111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17733" y="505361"/>
            <a:ext cx="3074302" cy="39038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91408" y="5854920"/>
            <a:ext cx="11105183" cy="72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7"/>
              </a:lnSpc>
            </a:pPr>
            <a:r>
              <a:rPr lang="en-US" sz="5099" dirty="0">
                <a:solidFill>
                  <a:srgbClr val="DA9231"/>
                </a:solidFill>
                <a:latin typeface="Lato Italics"/>
              </a:rPr>
              <a:t>COUNTY BUSINESS UPDATE WEBINAR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5568" y="4623789"/>
            <a:ext cx="15136864" cy="111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4"/>
              </a:lnSpc>
            </a:pPr>
            <a:r>
              <a:rPr lang="en-US" sz="7848" b="1" dirty="0">
                <a:solidFill>
                  <a:srgbClr val="FFFFFF"/>
                </a:solidFill>
                <a:latin typeface="Lato"/>
              </a:rPr>
              <a:t>WHERE DO WE GO FROM HERE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6134" y="8864268"/>
            <a:ext cx="2012407" cy="117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62889" y="9000395"/>
            <a:ext cx="3429146" cy="797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87548" y="9103091"/>
            <a:ext cx="3354318" cy="6945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46434" r="25603"/>
          <a:stretch>
            <a:fillRect/>
          </a:stretch>
        </p:blipFill>
        <p:spPr>
          <a:xfrm>
            <a:off x="8555197" y="9000395"/>
            <a:ext cx="958872" cy="7972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81271" y="7457174"/>
            <a:ext cx="6925458" cy="4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5"/>
              </a:lnSpc>
            </a:pPr>
            <a:r>
              <a:rPr lang="en-US" sz="2760" spc="358">
                <a:solidFill>
                  <a:srgbClr val="FFFFFF"/>
                </a:solidFill>
                <a:latin typeface="Lato Bold"/>
              </a:rPr>
              <a:t>FRIDAY, MARCH 19TH | 8:30AM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81C363-DC37-E34B-B21A-BF63A5371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0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6337-D703-46F0-B9C4-CFA03306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72" y="417443"/>
            <a:ext cx="8847384" cy="9198665"/>
          </a:xfrm>
        </p:spPr>
        <p:txBody>
          <a:bodyPr anchor="b">
            <a:normAutofit/>
          </a:bodyPr>
          <a:lstStyle/>
          <a:p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65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sz="225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2A305-9DFF-4960-BB41-A5254FF7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66" y="637979"/>
            <a:ext cx="7210575" cy="2187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DB5F3-A84E-4CF7-AF50-31DB747D4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230" y="3003779"/>
            <a:ext cx="2871788" cy="714375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684818D3-D724-1C40-9907-422BB3D5E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748"/>
            <a:ext cx="18288000" cy="64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6337-D703-46F0-B9C4-CFA03306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72" y="417443"/>
            <a:ext cx="8847384" cy="9198665"/>
          </a:xfrm>
        </p:spPr>
        <p:txBody>
          <a:bodyPr anchor="b">
            <a:normAutofit/>
          </a:bodyPr>
          <a:lstStyle/>
          <a:p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465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sz="225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 descr="SignatureSeal">
            <a:extLst>
              <a:ext uri="{FF2B5EF4-FFF2-40B4-BE49-F238E27FC236}">
                <a16:creationId xmlns:a16="http://schemas.microsoft.com/office/drawing/2014/main" id="{6BE50E81-8A5B-4574-90BC-59B44713FC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87" y="4177538"/>
            <a:ext cx="3668516" cy="431731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B2A305-9DFF-4960-BB41-A5254FF78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8" y="995166"/>
            <a:ext cx="7210575" cy="2187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95A46-3CDA-4259-8A32-D4E3AB54D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04" y="286790"/>
            <a:ext cx="7949046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AF4E1-D6E2-44AB-BAB9-FA976EA0F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80" y="3182373"/>
            <a:ext cx="287178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46337-D703-46F0-B9C4-CFA03306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2479" y="1438867"/>
            <a:ext cx="8572499" cy="5863292"/>
          </a:xfrm>
        </p:spPr>
        <p:txBody>
          <a:bodyPr anchor="b">
            <a:normAutofit/>
          </a:bodyPr>
          <a:lstStyle/>
          <a:p>
            <a:b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sz="225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E6828-AF2D-472D-BB69-3B957CE36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9323" y="6733310"/>
            <a:ext cx="4987638" cy="1667741"/>
          </a:xfrm>
        </p:spPr>
        <p:txBody>
          <a:bodyPr anchor="t">
            <a:normAutofit fontScale="92500" lnSpcReduction="20000"/>
          </a:bodyPr>
          <a:lstStyle/>
          <a:p>
            <a:endParaRPr lang="en-US" sz="3000" b="1" dirty="0">
              <a:solidFill>
                <a:schemeClr val="bg1"/>
              </a:solidFill>
            </a:endParaRPr>
          </a:p>
          <a:p>
            <a:r>
              <a:rPr lang="en-US" sz="3000" b="1" dirty="0">
                <a:solidFill>
                  <a:schemeClr val="bg1"/>
                </a:solidFill>
              </a:rPr>
              <a:t>Reports available at:</a:t>
            </a:r>
          </a:p>
          <a:p>
            <a:r>
              <a:rPr lang="en-US" sz="3000" b="1" dirty="0">
                <a:solidFill>
                  <a:schemeClr val="bg1"/>
                </a:solidFill>
                <a:hlinkClick r:id="rId3"/>
              </a:rPr>
              <a:t>www.princegeorgesforward.com</a:t>
            </a:r>
            <a:endParaRPr lang="en-US" sz="3000" b="1" dirty="0">
              <a:solidFill>
                <a:schemeClr val="bg1"/>
              </a:solidFill>
            </a:endParaRPr>
          </a:p>
          <a:p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259173" cy="10287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36231" cy="10287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SignatureSeal">
            <a:extLst>
              <a:ext uri="{FF2B5EF4-FFF2-40B4-BE49-F238E27FC236}">
                <a16:creationId xmlns:a16="http://schemas.microsoft.com/office/drawing/2014/main" id="{6BE50E81-8A5B-4574-90BC-59B44713FC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954" y="653184"/>
            <a:ext cx="3321066" cy="409058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8E185-469E-41C9-86CF-B5A530A7B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57" y="5396949"/>
            <a:ext cx="5529263" cy="1914525"/>
          </a:xfrm>
          <a:prstGeom prst="rect">
            <a:avLst/>
          </a:prstGeom>
        </p:spPr>
      </p:pic>
      <p:pic>
        <p:nvPicPr>
          <p:cNvPr id="10" name="Picture 2" descr="visions for tomorrow Summary Report cover">
            <a:hlinkClick r:id="rId6"/>
            <a:extLst>
              <a:ext uri="{FF2B5EF4-FFF2-40B4-BE49-F238E27FC236}">
                <a16:creationId xmlns:a16="http://schemas.microsoft.com/office/drawing/2014/main" id="{15D84C20-4F9D-CB47-9D1E-6EB1C102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00" y="196133"/>
            <a:ext cx="3605561" cy="45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sions for tomorrow Summary Report cover">
            <a:hlinkClick r:id="rId6"/>
            <a:extLst>
              <a:ext uri="{FF2B5EF4-FFF2-40B4-BE49-F238E27FC236}">
                <a16:creationId xmlns:a16="http://schemas.microsoft.com/office/drawing/2014/main" id="{9E549243-0D02-3641-A213-FB4C3AB1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617" y="4928856"/>
            <a:ext cx="3605561" cy="45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5C6C77-DEFD-E148-91DB-FCE0F01672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617" y="4866401"/>
            <a:ext cx="3764333" cy="48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9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33222" y="747522"/>
            <a:ext cx="14853995" cy="8791956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1900"/>
            <a:ext cx="18288000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E2CB4-7418-4D26-9817-F7198A39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4" y="4164807"/>
            <a:ext cx="17632838" cy="2071782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Baskerville Old Face" panose="02020602080505020303" pitchFamily="18" charset="0"/>
              </a:rPr>
              <a:t>Economic Recovery Work Group</a:t>
            </a:r>
            <a:br>
              <a:rPr lang="en-US" sz="7200" b="1" dirty="0">
                <a:solidFill>
                  <a:schemeClr val="bg2"/>
                </a:solidFill>
                <a:latin typeface="Baskerville Old Face" panose="020206020805050203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latin typeface="Baskerville Old Face" panose="02020602080505020303" pitchFamily="18" charset="0"/>
              </a:rPr>
              <a:t>Mr. Thomas Graham, Chair</a:t>
            </a:r>
            <a:endParaRPr lang="en-US" sz="7200" b="1" dirty="0">
              <a:solidFill>
                <a:schemeClr val="bg2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8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45" y="706388"/>
            <a:ext cx="6571514" cy="8838156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8E97-A2AE-48F3-9B2A-AF3C12FE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45" y="1029873"/>
            <a:ext cx="5828499" cy="771018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Baskerville Old Face"/>
              </a:rPr>
              <a:t>Economic Recovery Specific Focus Areas</a:t>
            </a:r>
            <a:endParaRPr lang="en-US" sz="5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AF21C2-D6BF-4E54-BB59-87C104C6E1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73950" y="700493"/>
          <a:ext cx="9770406" cy="882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58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3" y="1400578"/>
            <a:ext cx="6950805" cy="700699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77"/>
              </a:rPr>
              <a:t>Expand Technical Business Assistance and Support</a:t>
            </a:r>
            <a:br>
              <a:rPr lang="en-US" dirty="0">
                <a:latin typeface="Baskerville Old Face" panose="02020602080505020303" pitchFamily="18" charset="77"/>
              </a:rPr>
            </a:br>
            <a:br>
              <a:rPr lang="en-US" b="1" dirty="0">
                <a:latin typeface="Baskerville Old Face" panose="02020602080505020303" pitchFamily="18" charset="77"/>
              </a:rPr>
            </a:br>
            <a:r>
              <a:rPr lang="en-US" sz="4800" b="1" i="1" dirty="0">
                <a:latin typeface="Baskerville Old Face" panose="02020602080505020303" pitchFamily="18" charset="77"/>
              </a:rPr>
              <a:t>(</a:t>
            </a:r>
            <a:r>
              <a:rPr lang="en-US" sz="4800" i="1" dirty="0">
                <a:latin typeface="Baskerville Old Face" panose="02020602080505020303" pitchFamily="18" charset="77"/>
              </a:rPr>
              <a:t>Actions Today)</a:t>
            </a:r>
            <a:endParaRPr lang="en-US" sz="4800" i="1" dirty="0">
              <a:latin typeface="Baskerville Old Face" panose="02020602080505020303" pitchFamily="18" charset="77"/>
              <a:cs typeface="Calibri Light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314" y="268357"/>
            <a:ext cx="9317934" cy="9809921"/>
          </a:xfrm>
        </p:spPr>
        <p:txBody>
          <a:bodyPr anchor="ctr">
            <a:normAutofit/>
          </a:bodyPr>
          <a:lstStyle/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/>
                <a:cs typeface="Calibri"/>
              </a:rPr>
              <a:t>Business Recovery Initiative Fund provided $20 million in grants </a:t>
            </a: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/>
                <a:cs typeface="Calibri"/>
              </a:rPr>
              <a:t>Restaurant Resilience Fund provided $3.3 million in grants to County-based restaurant and food establishments </a:t>
            </a: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/>
                <a:cs typeface="Calibri"/>
              </a:rPr>
              <a:t>The Child Care Provider Recovery Program provided $2 million in grants   to licensed child-care centers and registered family child-care centers</a:t>
            </a: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/>
                <a:cs typeface="Calibri"/>
              </a:rPr>
              <a:t>Training and technical support for County-based businesses </a:t>
            </a:r>
          </a:p>
        </p:txBody>
      </p:sp>
    </p:spTree>
    <p:extLst>
      <p:ext uri="{BB962C8B-B14F-4D97-AF65-F5344CB8AC3E}">
        <p14:creationId xmlns:p14="http://schemas.microsoft.com/office/powerpoint/2010/main" val="201647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9" y="1267285"/>
            <a:ext cx="7248980" cy="70069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Department of Permitting, Inspections and Enforcement (DPIE) 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</a:rPr>
              <a:t>Customer Satisfaction Survey</a:t>
            </a:r>
            <a:br>
              <a:rPr lang="en-US" dirty="0">
                <a:latin typeface="Baskerville Old Face" panose="02020602080505020303" pitchFamily="18" charset="0"/>
              </a:rPr>
            </a:b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sz="5400" i="1" dirty="0">
                <a:latin typeface="Baskerville Old Face" panose="02020602080505020303" pitchFamily="18" charset="0"/>
              </a:rPr>
              <a:t>(Visions for Tomorrow)</a:t>
            </a:r>
            <a:br>
              <a:rPr lang="en-US" sz="5400" i="1" dirty="0">
                <a:latin typeface="Baskerville Old Face" panose="02020602080505020303" pitchFamily="18" charset="0"/>
              </a:rPr>
            </a:br>
            <a:endParaRPr lang="en-US" sz="5400" i="1" dirty="0">
              <a:cs typeface="Calibri Light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17" y="417446"/>
            <a:ext cx="8487819" cy="9452418"/>
          </a:xfrm>
        </p:spPr>
        <p:txBody>
          <a:bodyPr anchor="ctr">
            <a:normAutofit/>
          </a:bodyPr>
          <a:lstStyle/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Learn from customer experiences</a:t>
            </a:r>
          </a:p>
          <a:p>
            <a:pPr marL="514350" indent="-514350"/>
            <a:endParaRPr lang="en-US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Help establish a baseline for future performance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5310E-D71B-CA4A-ACD9-E5FD40E26645}"/>
              </a:ext>
            </a:extLst>
          </p:cNvPr>
          <p:cNvSpPr/>
          <p:nvPr/>
        </p:nvSpPr>
        <p:spPr>
          <a:xfrm>
            <a:off x="4572000" y="4451003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/>
            <a:br>
              <a:rPr lang="en-US" sz="2700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659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5" y="852114"/>
            <a:ext cx="7438182" cy="794308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77"/>
              </a:rPr>
              <a:t>Create lasting capital access for small and minority businesses</a:t>
            </a:r>
            <a:br>
              <a:rPr lang="en-US" dirty="0">
                <a:latin typeface="Baskerville Old Face" panose="02020602080505020303" pitchFamily="18" charset="77"/>
              </a:rPr>
            </a:br>
            <a:br>
              <a:rPr lang="en-US" dirty="0">
                <a:latin typeface="Baskerville Old Face" panose="02020602080505020303" pitchFamily="18" charset="77"/>
              </a:rPr>
            </a:br>
            <a:r>
              <a:rPr lang="en-US" sz="4800" dirty="0">
                <a:latin typeface="Baskerville Old Face" panose="02020602080505020303" pitchFamily="18" charset="77"/>
              </a:rPr>
              <a:t>(</a:t>
            </a:r>
            <a:r>
              <a:rPr lang="en-US" sz="4800" i="1" dirty="0">
                <a:latin typeface="Baskerville Old Face" panose="02020602080505020303" pitchFamily="18" charset="77"/>
              </a:rPr>
              <a:t>Reimagined Future)</a:t>
            </a:r>
            <a:br>
              <a:rPr lang="en-US" sz="7200" dirty="0">
                <a:latin typeface="Baskerville Old Face" panose="02020602080505020303" pitchFamily="18" charset="77"/>
              </a:rPr>
            </a:br>
            <a:endParaRPr lang="en-US" sz="7200" dirty="0">
              <a:latin typeface="Baskerville Old Face" panose="02020602080505020303" pitchFamily="18" charset="77"/>
              <a:cs typeface="Calibri Light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3" y="432353"/>
            <a:ext cx="9247118" cy="9437510"/>
          </a:xfrm>
        </p:spPr>
        <p:txBody>
          <a:bodyPr anchor="ctr">
            <a:normAutofit lnSpcReduction="10000"/>
          </a:bodyPr>
          <a:lstStyle/>
          <a:p>
            <a:endParaRPr lang="en-US" sz="4800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endParaRPr lang="en-US" sz="4800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endParaRPr lang="en-US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Change the narrative of Prince George’s County</a:t>
            </a:r>
          </a:p>
          <a:p>
            <a:endParaRPr lang="en-US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Create connections</a:t>
            </a:r>
          </a:p>
          <a:p>
            <a:endParaRPr lang="en-US" sz="4800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endParaRPr lang="en-US" sz="4800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endParaRPr lang="en-US" sz="4800" dirty="0">
              <a:solidFill>
                <a:schemeClr val="bg1"/>
              </a:solidFill>
              <a:highlight>
                <a:srgbClr val="FFFF00"/>
              </a:highlight>
              <a:latin typeface="Baskerville Old Face" panose="02020602080505020303" pitchFamily="18" charset="0"/>
              <a:cs typeface="Calibri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highlight>
                <a:srgbClr val="FFFF00"/>
              </a:highlight>
              <a:latin typeface="Baskerville Old Face" panose="02020602080505020303" pitchFamily="18" charset="0"/>
              <a:cs typeface="Calibri"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highlight>
                  <a:srgbClr val="FFFF00"/>
                </a:highlight>
                <a:latin typeface="Baskerville Old Face" panose="02020602080505020303" pitchFamily="18" charset="0"/>
                <a:cs typeface="Calibri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F0D65-9E8A-964A-9126-A5F3DC5EBB74}"/>
              </a:ext>
            </a:extLst>
          </p:cNvPr>
          <p:cNvSpPr/>
          <p:nvPr/>
        </p:nvSpPr>
        <p:spPr>
          <a:xfrm>
            <a:off x="4572000" y="4451003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/>
            <a:br>
              <a:rPr lang="en-US" sz="2700" dirty="0">
                <a:solidFill>
                  <a:prstClr val="white"/>
                </a:solidFill>
                <a:latin typeface="Baskerville Old Face"/>
              </a:rPr>
            </a:br>
            <a:r>
              <a:rPr lang="en-US" sz="2700" dirty="0">
                <a:solidFill>
                  <a:prstClr val="white"/>
                </a:solidFill>
                <a:latin typeface="Baskerville Old Face"/>
              </a:rPr>
              <a:t> </a:t>
            </a: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026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9" y="1267285"/>
            <a:ext cx="7248980" cy="70069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50" dirty="0">
                <a:latin typeface="Baskerville Old Face" panose="02020602080505020303" pitchFamily="18" charset="77"/>
                <a:ea typeface="+mj-lt"/>
                <a:cs typeface="+mj-lt"/>
              </a:rPr>
              <a:t>Improve the regulatory process to attract economic development initiatives</a:t>
            </a:r>
            <a:br>
              <a:rPr lang="en-US" dirty="0">
                <a:latin typeface="Baskerville Old Face" panose="02020602080505020303" pitchFamily="18" charset="77"/>
                <a:ea typeface="+mj-lt"/>
                <a:cs typeface="+mj-lt"/>
              </a:rPr>
            </a:br>
            <a:br>
              <a:rPr lang="en-US" dirty="0">
                <a:latin typeface="Baskerville Old Face"/>
                <a:ea typeface="+mj-lt"/>
                <a:cs typeface="+mj-lt"/>
              </a:rPr>
            </a:br>
            <a:r>
              <a:rPr lang="en-US" sz="6000" i="1" dirty="0">
                <a:latin typeface="Baskerville Old Face"/>
                <a:ea typeface="+mj-lt"/>
                <a:cs typeface="+mj-lt"/>
              </a:rPr>
              <a:t>(</a:t>
            </a:r>
            <a:r>
              <a:rPr lang="en-US" sz="5400" i="1" dirty="0">
                <a:latin typeface="Baskerville Old Face"/>
                <a:ea typeface="+mj-lt"/>
                <a:cs typeface="+mj-lt"/>
              </a:rPr>
              <a:t>Reimagined Future)</a:t>
            </a:r>
            <a:br>
              <a:rPr lang="en-US" sz="5400" i="1" dirty="0">
                <a:latin typeface="Baskerville Old Face"/>
                <a:ea typeface="+mj-lt"/>
                <a:cs typeface="+mj-lt"/>
              </a:rPr>
            </a:br>
            <a:endParaRPr lang="en-US" dirty="0">
              <a:cs typeface="Calibri Light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17" y="417446"/>
            <a:ext cx="8487819" cy="9452418"/>
          </a:xfrm>
        </p:spPr>
        <p:txBody>
          <a:bodyPr anchor="ctr">
            <a:normAutofit/>
          </a:bodyPr>
          <a:lstStyle/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Opportunity to grow and create new employment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9765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71314" y="2413085"/>
            <a:ext cx="114771" cy="664233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4" name="TextBox 4"/>
          <p:cNvSpPr txBox="1"/>
          <p:nvPr/>
        </p:nvSpPr>
        <p:spPr>
          <a:xfrm>
            <a:off x="1509652" y="2426795"/>
            <a:ext cx="14906685" cy="677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0563" lvl="1" indent="-320281">
              <a:lnSpc>
                <a:spcPts val="3471"/>
              </a:lnSpc>
              <a:buFont typeface="Arial"/>
              <a:buChar char="•"/>
            </a:pPr>
            <a:r>
              <a:rPr lang="en-US" sz="2966" dirty="0">
                <a:solidFill>
                  <a:srgbClr val="FFFFFF"/>
                </a:solidFill>
                <a:latin typeface="Montserrat Light"/>
              </a:rPr>
              <a:t>SESSION IS BEING RECORDED </a:t>
            </a:r>
          </a:p>
          <a:p>
            <a:pPr marL="320282" lvl="1">
              <a:lnSpc>
                <a:spcPts val="3471"/>
              </a:lnSpc>
            </a:pPr>
            <a:endParaRPr lang="en-US" sz="2966" dirty="0">
              <a:solidFill>
                <a:srgbClr val="FFFFFF"/>
              </a:solidFill>
              <a:latin typeface="Montserrat Light"/>
            </a:endParaRPr>
          </a:p>
          <a:p>
            <a:pPr marL="640563" lvl="1" indent="-320281">
              <a:lnSpc>
                <a:spcPts val="3471"/>
              </a:lnSpc>
              <a:buFont typeface="Arial"/>
              <a:buChar char="•"/>
            </a:pPr>
            <a:r>
              <a:rPr lang="en-US" sz="2966" dirty="0">
                <a:solidFill>
                  <a:srgbClr val="FFFFFF"/>
                </a:solidFill>
                <a:latin typeface="Montserrat Light"/>
              </a:rPr>
              <a:t>IF YOU HAVE QUESTIONS DURING THE PRESENTATION PLEASE USE THE 'Q&amp;A' BUTTON BELOW</a:t>
            </a:r>
          </a:p>
          <a:p>
            <a:pPr>
              <a:lnSpc>
                <a:spcPts val="3471"/>
              </a:lnSpc>
            </a:pPr>
            <a:endParaRPr lang="en-US" sz="2966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3471"/>
              </a:lnSpc>
            </a:pPr>
            <a:endParaRPr lang="en-US" sz="2966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3471"/>
              </a:lnSpc>
            </a:pPr>
            <a:endParaRPr lang="en-US" sz="2966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7417"/>
              </a:lnSpc>
            </a:pPr>
            <a:endParaRPr lang="en-US" sz="2966" dirty="0">
              <a:solidFill>
                <a:srgbClr val="FFFFFF"/>
              </a:solidFill>
              <a:latin typeface="Montserrat Light"/>
            </a:endParaRPr>
          </a:p>
          <a:p>
            <a:pPr marL="640563" lvl="1" indent="-320281">
              <a:lnSpc>
                <a:spcPts val="7417"/>
              </a:lnSpc>
              <a:buFont typeface="Arial"/>
              <a:buChar char="•"/>
            </a:pPr>
            <a:r>
              <a:rPr lang="en-US" sz="2966" dirty="0">
                <a:solidFill>
                  <a:srgbClr val="FFFFFF"/>
                </a:solidFill>
                <a:latin typeface="Montserrat Light"/>
              </a:rPr>
              <a:t>CLOSED CAPTIONS ARE AVAILABLE </a:t>
            </a:r>
          </a:p>
          <a:p>
            <a:pPr marL="640563" lvl="1" indent="-320281">
              <a:lnSpc>
                <a:spcPts val="7417"/>
              </a:lnSpc>
              <a:buFont typeface="Arial"/>
              <a:buChar char="•"/>
            </a:pPr>
            <a:r>
              <a:rPr lang="en-US" sz="2966" dirty="0">
                <a:solidFill>
                  <a:srgbClr val="FFFFFF"/>
                </a:solidFill>
                <a:latin typeface="Montserrat Light"/>
              </a:rPr>
              <a:t>CAMERAS AND MICROPHONES ARE DISABLED FOR THIS WEBINAR</a:t>
            </a:r>
          </a:p>
          <a:p>
            <a:pPr marL="640563" lvl="1" indent="-320281">
              <a:lnSpc>
                <a:spcPts val="7417"/>
              </a:lnSpc>
              <a:buFont typeface="Arial"/>
              <a:buChar char="•"/>
            </a:pPr>
            <a:r>
              <a:rPr lang="en-US" sz="2966" dirty="0">
                <a:solidFill>
                  <a:srgbClr val="FFFFFF"/>
                </a:solidFill>
                <a:latin typeface="Montserrat Light"/>
              </a:rPr>
              <a:t>THIS WEBINAR WILL BE AVAILABLE AT PGCEDC.COM/COVID19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60148" t="59742" r="19436"/>
          <a:stretch>
            <a:fillRect/>
          </a:stretch>
        </p:blipFill>
        <p:spPr>
          <a:xfrm>
            <a:off x="2286000" y="4686300"/>
            <a:ext cx="1881326" cy="161473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294026" y="4795341"/>
            <a:ext cx="1881326" cy="1476849"/>
            <a:chOff x="0" y="0"/>
            <a:chExt cx="2689140" cy="21109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89140" cy="2110987"/>
            </a:xfrm>
            <a:custGeom>
              <a:avLst/>
              <a:gdLst/>
              <a:ahLst/>
              <a:cxnLst/>
              <a:rect l="l" t="t" r="r" b="b"/>
              <a:pathLst>
                <a:path w="2689140" h="2110987">
                  <a:moveTo>
                    <a:pt x="0" y="0"/>
                  </a:moveTo>
                  <a:lnTo>
                    <a:pt x="0" y="2110987"/>
                  </a:lnTo>
                  <a:lnTo>
                    <a:pt x="2689140" y="2110987"/>
                  </a:lnTo>
                  <a:lnTo>
                    <a:pt x="2689140" y="0"/>
                  </a:lnTo>
                  <a:lnTo>
                    <a:pt x="0" y="0"/>
                  </a:lnTo>
                  <a:close/>
                  <a:moveTo>
                    <a:pt x="2628180" y="2050027"/>
                  </a:moveTo>
                  <a:lnTo>
                    <a:pt x="59690" y="2050027"/>
                  </a:lnTo>
                  <a:lnTo>
                    <a:pt x="59690" y="59690"/>
                  </a:lnTo>
                  <a:lnTo>
                    <a:pt x="2628180" y="59690"/>
                  </a:lnTo>
                  <a:lnTo>
                    <a:pt x="2628180" y="20500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86086" y="1085850"/>
            <a:ext cx="9547880" cy="91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400" spc="224">
                <a:solidFill>
                  <a:srgbClr val="DA9231"/>
                </a:solidFill>
                <a:latin typeface="Montserrat Classic Bold"/>
              </a:rPr>
              <a:t>HOUSE KEEPING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9" y="1267285"/>
            <a:ext cx="7248980" cy="700699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  <a:t>Develop a County-wide workforce development strategy</a:t>
            </a:r>
            <a:b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</a:br>
            <a:br>
              <a:rPr lang="en-US" dirty="0">
                <a:latin typeface="Baskerville Old Face" panose="02020602080505020303" pitchFamily="18" charset="77"/>
              </a:rPr>
            </a:br>
            <a:r>
              <a:rPr lang="en-US" sz="4800" dirty="0">
                <a:latin typeface="Baskerville Old Face" panose="02020602080505020303" pitchFamily="18" charset="77"/>
              </a:rPr>
              <a:t>(Reimagined Future)</a:t>
            </a:r>
            <a:endParaRPr lang="en-US" dirty="0">
              <a:latin typeface="Baskerville Old Face" panose="02020602080505020303" pitchFamily="18" charset="77"/>
              <a:cs typeface="Calibri Light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17" y="417446"/>
            <a:ext cx="8487819" cy="9452418"/>
          </a:xfrm>
        </p:spPr>
        <p:txBody>
          <a:bodyPr anchor="ctr">
            <a:normAutofit/>
          </a:bodyPr>
          <a:lstStyle/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Increase employment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Create connections from Prince George’s County Schools to Prince George’s County Businesses</a:t>
            </a:r>
          </a:p>
          <a:p>
            <a:pPr marL="514350" indent="-514350"/>
            <a:endParaRPr lang="en-US" sz="4800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38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9" y="1267285"/>
            <a:ext cx="7248980" cy="700699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  <a:t>Improve entitlement process</a:t>
            </a:r>
            <a:b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</a:br>
            <a:b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</a:br>
            <a:r>
              <a:rPr lang="en-US" sz="4800" dirty="0">
                <a:latin typeface="Baskerville Old Face" panose="02020602080505020303" pitchFamily="18" charset="77"/>
                <a:cs typeface="Calibri Light" panose="020F0302020204030204"/>
              </a:rPr>
              <a:t>(</a:t>
            </a:r>
            <a:r>
              <a:rPr lang="en-US" sz="4800" i="1" dirty="0">
                <a:latin typeface="Baskerville Old Face" panose="02020602080505020303" pitchFamily="18" charset="77"/>
                <a:cs typeface="Calibri Light" panose="020F0302020204030204"/>
              </a:rPr>
              <a:t>Reimagined Future</a:t>
            </a:r>
            <a:r>
              <a:rPr lang="en-US" sz="4800" dirty="0">
                <a:latin typeface="Baskerville Old Face" panose="02020602080505020303" pitchFamily="18" charset="77"/>
                <a:cs typeface="Calibri Light" panose="020F0302020204030204"/>
              </a:rPr>
              <a:t>)</a:t>
            </a:r>
            <a: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17" y="417446"/>
            <a:ext cx="8487819" cy="9452418"/>
          </a:xfrm>
        </p:spPr>
        <p:txBody>
          <a:bodyPr anchor="ctr">
            <a:normAutofit/>
          </a:bodyPr>
          <a:lstStyle/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Part of comprehensive review </a:t>
            </a: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Remove the additional review of projects already approved by the zoning hearing examiner or planning board </a:t>
            </a:r>
          </a:p>
          <a:p>
            <a:pPr marL="514350" indent="-514350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Improved transparency in the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97847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2"/>
            <a:ext cx="11331207" cy="10286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9C7D-BFC3-402B-9F12-618E466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9" y="1267285"/>
            <a:ext cx="7248980" cy="70069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askerville Old Face" panose="02020602080505020303" pitchFamily="18" charset="77"/>
                <a:cs typeface="Calibri Light" panose="020F0302020204030204"/>
              </a:rPr>
              <a:t>Recommendations Across Work Groups</a:t>
            </a:r>
            <a:br>
              <a:rPr lang="en-US" sz="6000" b="1" dirty="0">
                <a:latin typeface="Baskerville Old Face" panose="02020602080505020303" pitchFamily="18" charset="77"/>
                <a:cs typeface="Calibri Light" panose="020F0302020204030204"/>
              </a:rPr>
            </a:br>
            <a:br>
              <a:rPr lang="en-US" dirty="0">
                <a:latin typeface="Baskerville Old Face" panose="02020602080505020303" pitchFamily="18" charset="77"/>
                <a:cs typeface="Calibri Light" panose="020F0302020204030204"/>
              </a:rPr>
            </a:br>
            <a:r>
              <a:rPr lang="en-US" dirty="0">
                <a:cs typeface="Calibri Light" panose="020F0302020204030204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1275" y="0"/>
            <a:ext cx="8086725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963-5962-4593-89BA-9137CB08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17" y="417446"/>
            <a:ext cx="8487819" cy="94524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Education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Health care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Government Operations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Human &amp; Social Services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Calibri"/>
              </a:rPr>
              <a:t>Economic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Baskerville Old Face" panose="020206020805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65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1627121"/>
            <a:ext cx="18283428" cy="4941311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1" y="0"/>
            <a:ext cx="18287999" cy="671004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BD799-4C08-420F-857F-0DAD4B18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14" y="2149961"/>
            <a:ext cx="17812473" cy="4290597"/>
          </a:xfrm>
        </p:spPr>
        <p:txBody>
          <a:bodyPr vert="horz" lIns="137160" tIns="68580" rIns="137160" bIns="68580" rtlCol="0" anchor="ctr">
            <a:no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For any questions or comments, please email: </a:t>
            </a:r>
            <a:r>
              <a:rPr lang="en-US" sz="4200" b="1" dirty="0">
                <a:solidFill>
                  <a:schemeClr val="bg1"/>
                </a:solidFill>
                <a:latin typeface="Baskerville Old Face" panose="020206020805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pathforward@co.pg.md.us</a:t>
            </a:r>
            <a:br>
              <a:rPr lang="en-US" sz="4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br>
              <a:rPr lang="en-US" sz="4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For general information on our Prince George’s Forward Task Force, go to:</a:t>
            </a:r>
            <a:br>
              <a:rPr lang="en-US" sz="4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200" b="1" dirty="0">
                <a:solidFill>
                  <a:schemeClr val="bg1"/>
                </a:solidFill>
                <a:latin typeface="Baskerville Old Face" panose="020206020805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www.princegeorgesforward.com</a:t>
            </a:r>
            <a:br>
              <a:rPr lang="en-US" sz="42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sz="4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9F5A6-BC20-4A4D-BA8A-A55DA76F4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025" y="235434"/>
            <a:ext cx="5529263" cy="1914525"/>
          </a:xfrm>
          <a:prstGeom prst="rect">
            <a:avLst/>
          </a:prstGeom>
        </p:spPr>
      </p:pic>
      <p:pic>
        <p:nvPicPr>
          <p:cNvPr id="8" name="Picture 7" descr="SignatureSeal">
            <a:extLst>
              <a:ext uri="{FF2B5EF4-FFF2-40B4-BE49-F238E27FC236}">
                <a16:creationId xmlns:a16="http://schemas.microsoft.com/office/drawing/2014/main" id="{2651EE00-2539-4C3F-A844-3F8A4310B92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58" y="130575"/>
            <a:ext cx="1848681" cy="208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27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1627121"/>
            <a:ext cx="18283428" cy="4941311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1" y="0"/>
            <a:ext cx="18287999" cy="671004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BD799-4C08-420F-857F-0DAD4B18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88" y="3114675"/>
            <a:ext cx="16026227" cy="2017701"/>
          </a:xfrm>
        </p:spPr>
        <p:txBody>
          <a:bodyPr vert="horz" lIns="137160" tIns="68580" rIns="137160" bIns="68580" rtlCol="0" anchor="ctr">
            <a:noAutofit/>
          </a:bodyPr>
          <a:lstStyle/>
          <a:p>
            <a:pPr algn="ctr"/>
            <a:r>
              <a:rPr lang="en-US" sz="81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Questions and Discussion</a:t>
            </a:r>
            <a:br>
              <a:rPr lang="en-US" sz="81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3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Dr. Charlene Dukes and Mr. David Velazquez, Co-Chairs</a:t>
            </a:r>
            <a:endParaRPr lang="en-US" sz="81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9F5A6-BC20-4A4D-BA8A-A55DA76F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025" y="235434"/>
            <a:ext cx="5529263" cy="1914525"/>
          </a:xfrm>
          <a:prstGeom prst="rect">
            <a:avLst/>
          </a:prstGeom>
        </p:spPr>
      </p:pic>
      <p:pic>
        <p:nvPicPr>
          <p:cNvPr id="8" name="Picture 7" descr="SignatureSeal">
            <a:extLst>
              <a:ext uri="{FF2B5EF4-FFF2-40B4-BE49-F238E27FC236}">
                <a16:creationId xmlns:a16="http://schemas.microsoft.com/office/drawing/2014/main" id="{2651EE00-2539-4C3F-A844-3F8A4310B9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58" y="130575"/>
            <a:ext cx="1848681" cy="208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86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55795" y="1162050"/>
            <a:ext cx="1596375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189" normalizeH="0" baseline="0" noProof="0" dirty="0">
                <a:ln>
                  <a:noFill/>
                </a:ln>
                <a:solidFill>
                  <a:srgbClr val="DA9231"/>
                </a:solidFill>
                <a:effectLst/>
                <a:uLnTx/>
                <a:uFillTx/>
                <a:latin typeface="Montserrat Classic Bold" panose="020B0604020202020204" charset="0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5795" y="2853458"/>
            <a:ext cx="13914839" cy="246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4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anose="020B0604020202020204" charset="0"/>
                <a:ea typeface="+mn-ea"/>
                <a:cs typeface="+mn-cs"/>
              </a:rPr>
              <a:t>Please submit your questions in the 'Q&amp;A'  box. </a:t>
            </a:r>
          </a:p>
          <a:p>
            <a:pPr marL="0" marR="0" lvl="0" indent="0" algn="l" defTabSz="914400" rtl="0" eaLnBrk="1" fontAlgn="auto" latinLnBrk="0" hangingPunct="1">
              <a:lnSpc>
                <a:spcPts val="63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4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3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4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anose="020B0604020202020204" charset="0"/>
                <a:ea typeface="+mn-ea"/>
                <a:cs typeface="+mn-cs"/>
              </a:rPr>
              <a:t>We will answer as many as we can.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F285A-6B26-4A7D-80DC-BFC4114CD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94" y="5981698"/>
            <a:ext cx="1883827" cy="16155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C0E548F-FA30-4F15-B41C-600D192BC6A9}"/>
              </a:ext>
            </a:extLst>
          </p:cNvPr>
          <p:cNvGrpSpPr/>
          <p:nvPr/>
        </p:nvGrpSpPr>
        <p:grpSpPr>
          <a:xfrm>
            <a:off x="1555795" y="6051064"/>
            <a:ext cx="1881326" cy="1476849"/>
            <a:chOff x="0" y="0"/>
            <a:chExt cx="2689140" cy="211098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5EBF1D-986D-4972-BFFB-DCE92E562DF4}"/>
                </a:ext>
              </a:extLst>
            </p:cNvPr>
            <p:cNvSpPr/>
            <p:nvPr/>
          </p:nvSpPr>
          <p:spPr>
            <a:xfrm>
              <a:off x="0" y="0"/>
              <a:ext cx="2689140" cy="2110987"/>
            </a:xfrm>
            <a:custGeom>
              <a:avLst/>
              <a:gdLst/>
              <a:ahLst/>
              <a:cxnLst/>
              <a:rect l="l" t="t" r="r" b="b"/>
              <a:pathLst>
                <a:path w="2689140" h="2110987">
                  <a:moveTo>
                    <a:pt x="0" y="0"/>
                  </a:moveTo>
                  <a:lnTo>
                    <a:pt x="0" y="2110987"/>
                  </a:lnTo>
                  <a:lnTo>
                    <a:pt x="2689140" y="2110987"/>
                  </a:lnTo>
                  <a:lnTo>
                    <a:pt x="2689140" y="0"/>
                  </a:lnTo>
                  <a:lnTo>
                    <a:pt x="0" y="0"/>
                  </a:lnTo>
                  <a:close/>
                  <a:moveTo>
                    <a:pt x="2628180" y="2050027"/>
                  </a:moveTo>
                  <a:lnTo>
                    <a:pt x="59690" y="2050027"/>
                  </a:lnTo>
                  <a:lnTo>
                    <a:pt x="59690" y="59690"/>
                  </a:lnTo>
                  <a:lnTo>
                    <a:pt x="2628180" y="59690"/>
                  </a:lnTo>
                  <a:lnTo>
                    <a:pt x="2628180" y="20500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183099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5903595" y="825817"/>
            <a:ext cx="648081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88504" y="2904788"/>
            <a:ext cx="13910993" cy="385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19"/>
              </a:lnSpc>
            </a:pPr>
            <a:r>
              <a:rPr lang="en-US" sz="11085">
                <a:solidFill>
                  <a:srgbClr val="DA9231"/>
                </a:solidFill>
                <a:latin typeface="Montserrat Classic"/>
              </a:rPr>
              <a:t>COUNTY BUSINESS </a:t>
            </a:r>
          </a:p>
          <a:p>
            <a:pPr algn="ctr">
              <a:lnSpc>
                <a:spcPts val="15519"/>
              </a:lnSpc>
            </a:pPr>
            <a:r>
              <a:rPr lang="en-US" sz="11085">
                <a:solidFill>
                  <a:srgbClr val="DA9231"/>
                </a:solidFill>
                <a:latin typeface="Montserrat Classic"/>
              </a:rPr>
              <a:t>SUCCESS STORIES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4955" r="44990"/>
          <a:stretch>
            <a:fillRect/>
          </a:stretch>
        </p:blipFill>
        <p:spPr>
          <a:xfrm>
            <a:off x="191903" y="1028700"/>
            <a:ext cx="5749799" cy="8229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17210" y="7080152"/>
            <a:ext cx="4716682" cy="16025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72625" y="2044385"/>
            <a:ext cx="5766730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>
                <a:solidFill>
                  <a:srgbClr val="FFFFFF"/>
                </a:solidFill>
                <a:latin typeface="Montserrat Light"/>
              </a:rPr>
              <a:t>Greg Otterbein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CEO</a:t>
            </a:r>
            <a:r>
              <a:rPr lang="en-US" sz="4540" dirty="0">
                <a:solidFill>
                  <a:srgbClr val="FFFFFF"/>
                </a:solidFill>
                <a:latin typeface="Montserrat Light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2625" y="1076325"/>
            <a:ext cx="10586675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spc="189">
                <a:solidFill>
                  <a:srgbClr val="DA9231"/>
                </a:solidFill>
                <a:latin typeface="Montserrat Classic Bold"/>
              </a:rPr>
              <a:t>KEANY PRODUCE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A1000-97DD-4FE0-BC21-DAACF38E2DBA}"/>
              </a:ext>
            </a:extLst>
          </p:cNvPr>
          <p:cNvSpPr txBox="1"/>
          <p:nvPr/>
        </p:nvSpPr>
        <p:spPr>
          <a:xfrm>
            <a:off x="6454197" y="8670696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Montserrat Light"/>
              </a:rPr>
              <a:t>Keanyproduce</a:t>
            </a:r>
            <a:r>
              <a:rPr lang="en-US" sz="4400" dirty="0">
                <a:solidFill>
                  <a:schemeClr val="bg1"/>
                </a:solidFill>
              </a:rPr>
              <a:t>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44551" r="8847"/>
          <a:stretch>
            <a:fillRect/>
          </a:stretch>
        </p:blipFill>
        <p:spPr>
          <a:xfrm>
            <a:off x="191903" y="1028700"/>
            <a:ext cx="5749799" cy="8229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72625" y="4945956"/>
            <a:ext cx="6133603" cy="6804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72625" y="5925014"/>
            <a:ext cx="5007454" cy="14561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66385" y="7893104"/>
            <a:ext cx="2309968" cy="136519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72625" y="2044385"/>
            <a:ext cx="9445872" cy="133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>
                <a:solidFill>
                  <a:srgbClr val="FFFFFF"/>
                </a:solidFill>
                <a:latin typeface="Montserrat Light"/>
              </a:rPr>
              <a:t>Adam B. Greenberg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Founder And President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72625" y="1076325"/>
            <a:ext cx="10586675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spc="189">
                <a:solidFill>
                  <a:srgbClr val="DA9231"/>
                </a:solidFill>
                <a:latin typeface="Montserrat Classic Bold"/>
              </a:rPr>
              <a:t>RESTAURANT ZONE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4772" r="5360"/>
          <a:stretch>
            <a:fillRect/>
          </a:stretch>
        </p:blipFill>
        <p:spPr>
          <a:xfrm>
            <a:off x="191903" y="1028700"/>
            <a:ext cx="5749799" cy="8229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3064" r="12636"/>
          <a:stretch>
            <a:fillRect/>
          </a:stretch>
        </p:blipFill>
        <p:spPr>
          <a:xfrm>
            <a:off x="6658337" y="6895971"/>
            <a:ext cx="4780902" cy="16649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72625" y="2044385"/>
            <a:ext cx="5766730" cy="135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 err="1">
                <a:solidFill>
                  <a:srgbClr val="FFFFFF"/>
                </a:solidFill>
                <a:latin typeface="Montserrat Light"/>
              </a:rPr>
              <a:t>Quianne</a:t>
            </a:r>
            <a:r>
              <a:rPr lang="en-US" sz="4540" dirty="0">
                <a:solidFill>
                  <a:srgbClr val="FFFFFF"/>
                </a:solidFill>
                <a:latin typeface="Montserrat Light"/>
              </a:rPr>
              <a:t> Perrin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CEO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2625" y="1076325"/>
            <a:ext cx="10586675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spc="189">
                <a:solidFill>
                  <a:srgbClr val="DA9231"/>
                </a:solidFill>
                <a:latin typeface="Montserrat Classic Bold"/>
              </a:rPr>
              <a:t>MOORE AND MOORE MERCH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B8219-B090-49B2-A9BB-4C83052BF425}"/>
              </a:ext>
            </a:extLst>
          </p:cNvPr>
          <p:cNvSpPr txBox="1"/>
          <p:nvPr/>
        </p:nvSpPr>
        <p:spPr>
          <a:xfrm>
            <a:off x="6658337" y="8670696"/>
            <a:ext cx="5985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Montserrat Light"/>
              </a:rPr>
              <a:t>Themerchstudio.com</a:t>
            </a:r>
            <a:r>
              <a:rPr lang="en-US" sz="4400" dirty="0">
                <a:solidFill>
                  <a:schemeClr val="bg1"/>
                </a:solidFill>
              </a:rPr>
              <a:t>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71314" y="2413085"/>
            <a:ext cx="114771" cy="664233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4" name="TextBox 4"/>
          <p:cNvSpPr txBox="1"/>
          <p:nvPr/>
        </p:nvSpPr>
        <p:spPr>
          <a:xfrm>
            <a:off x="1086086" y="1085850"/>
            <a:ext cx="9547880" cy="91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400" spc="224">
                <a:solidFill>
                  <a:srgbClr val="DA9231"/>
                </a:solidFill>
                <a:latin typeface="Montserrat Classic Bold"/>
              </a:rPr>
              <a:t>AGENDA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12794" y="2568256"/>
            <a:ext cx="16746631" cy="633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0588" lvl="1"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Open Remarks </a:t>
            </a:r>
          </a:p>
          <a:p>
            <a:pPr marL="490588" lvl="1"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Federal Government Business Relief Update</a:t>
            </a:r>
          </a:p>
          <a:p>
            <a:pPr marL="1519288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Questions &amp; Discussion</a:t>
            </a:r>
          </a:p>
          <a:p>
            <a:pPr marL="490588" lvl="1"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Prince George's Forward Task Force | County Update</a:t>
            </a:r>
          </a:p>
          <a:p>
            <a:pPr marL="1519288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Questions &amp; Discussion</a:t>
            </a:r>
          </a:p>
          <a:p>
            <a:pPr marL="490588" lvl="1"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County Business Success Stories</a:t>
            </a:r>
          </a:p>
          <a:p>
            <a:pPr marL="490588" lvl="1"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Montserrat Light"/>
              </a:rPr>
              <a:t>Next Steps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7244" r="7244"/>
          <a:stretch>
            <a:fillRect/>
          </a:stretch>
        </p:blipFill>
        <p:spPr>
          <a:xfrm>
            <a:off x="191903" y="1028700"/>
            <a:ext cx="5749799" cy="8229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5" name="TextBox 5"/>
          <p:cNvSpPr txBox="1"/>
          <p:nvPr/>
        </p:nvSpPr>
        <p:spPr>
          <a:xfrm>
            <a:off x="6672624" y="1028700"/>
            <a:ext cx="11255577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spc="189" dirty="0">
                <a:solidFill>
                  <a:srgbClr val="DA9231"/>
                </a:solidFill>
                <a:latin typeface="Montserrat Classic Bold"/>
              </a:rPr>
              <a:t>CLOSING REMARKS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72624" y="2234885"/>
            <a:ext cx="9024575" cy="1915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>
                <a:solidFill>
                  <a:srgbClr val="FFFFFF"/>
                </a:solidFill>
                <a:latin typeface="Montserrat Light"/>
              </a:rPr>
              <a:t>David Harrington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President &amp; CEO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Prince George's Chamber of Commerce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72624" y="8481020"/>
            <a:ext cx="3730694" cy="7725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2695692"/>
            <a:ext cx="114771" cy="6359726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4" name="TextBox 4"/>
          <p:cNvSpPr txBox="1"/>
          <p:nvPr/>
        </p:nvSpPr>
        <p:spPr>
          <a:xfrm>
            <a:off x="1846042" y="756507"/>
            <a:ext cx="14595917" cy="105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6"/>
              </a:lnSpc>
            </a:pPr>
            <a:r>
              <a:rPr lang="en-US" sz="7351" spc="257">
                <a:solidFill>
                  <a:srgbClr val="DA9231"/>
                </a:solidFill>
                <a:latin typeface="Montserrat Classic Bold"/>
              </a:rPr>
              <a:t>THANK YOU FOR JOINING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30117" y="3644640"/>
            <a:ext cx="3739801" cy="77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1"/>
              </a:lnSpc>
              <a:spcBef>
                <a:spcPct val="0"/>
              </a:spcBef>
            </a:pPr>
            <a:r>
              <a:rPr lang="en-US" sz="4543">
                <a:solidFill>
                  <a:srgbClr val="FFFFFF"/>
                </a:solidFill>
                <a:latin typeface="Montserrat Light"/>
              </a:rPr>
              <a:t>301-583-4650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9450" y="2957652"/>
            <a:ext cx="7546303" cy="77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1"/>
              </a:lnSpc>
              <a:spcBef>
                <a:spcPct val="0"/>
              </a:spcBef>
            </a:pPr>
            <a:r>
              <a:rPr lang="en-US" sz="4543">
                <a:solidFill>
                  <a:srgbClr val="FFFFFF"/>
                </a:solidFill>
                <a:latin typeface="Montserrat Light"/>
              </a:rPr>
              <a:t>PGCEDC.com/contact-us1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65834" y="2950021"/>
            <a:ext cx="5436473" cy="1263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83050" y="6926331"/>
            <a:ext cx="5583742" cy="11562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46434" r="25603"/>
          <a:stretch>
            <a:fillRect/>
          </a:stretch>
        </p:blipFill>
        <p:spPr>
          <a:xfrm>
            <a:off x="4290235" y="2950021"/>
            <a:ext cx="1520170" cy="126398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720033" y="7556558"/>
            <a:ext cx="3739801" cy="77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1"/>
              </a:lnSpc>
              <a:spcBef>
                <a:spcPct val="0"/>
              </a:spcBef>
            </a:pPr>
            <a:r>
              <a:rPr lang="en-US" sz="4543">
                <a:solidFill>
                  <a:srgbClr val="FFFFFF"/>
                </a:solidFill>
                <a:latin typeface="Montserrat Light"/>
              </a:rPr>
              <a:t>301-731-5000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9450" y="6869570"/>
            <a:ext cx="7782509" cy="77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1"/>
              </a:lnSpc>
              <a:spcBef>
                <a:spcPct val="0"/>
              </a:spcBef>
            </a:pPr>
            <a:r>
              <a:rPr lang="en-US" sz="4543">
                <a:solidFill>
                  <a:srgbClr val="FFFFFF"/>
                </a:solidFill>
                <a:latin typeface="Montserrat Light"/>
              </a:rPr>
              <a:t>Business.pgcoc.org/contact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72625" y="1066800"/>
            <a:ext cx="9547880" cy="71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4"/>
              </a:lnSpc>
            </a:pPr>
            <a:r>
              <a:rPr lang="en-US" sz="4939" spc="172">
                <a:solidFill>
                  <a:srgbClr val="DA9231"/>
                </a:solidFill>
                <a:latin typeface="Montserrat Classic Bold"/>
              </a:rPr>
              <a:t>OPEN REMARKS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2625" y="2234885"/>
            <a:ext cx="11615375" cy="182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39" dirty="0">
                <a:solidFill>
                  <a:srgbClr val="FFFFFF"/>
                </a:solidFill>
                <a:latin typeface="Montserrat Light"/>
              </a:rPr>
              <a:t>David Iannucci</a:t>
            </a:r>
          </a:p>
          <a:p>
            <a:pPr>
              <a:lnSpc>
                <a:spcPts val="4128"/>
              </a:lnSpc>
            </a:pPr>
            <a:r>
              <a:rPr lang="en-US" sz="3000" dirty="0">
                <a:solidFill>
                  <a:srgbClr val="FFFFFF"/>
                </a:solidFill>
                <a:latin typeface="Montserrat Light"/>
              </a:rPr>
              <a:t>President &amp; CEO</a:t>
            </a:r>
          </a:p>
          <a:p>
            <a:pPr>
              <a:lnSpc>
                <a:spcPts val="4128"/>
              </a:lnSpc>
              <a:spcBef>
                <a:spcPct val="0"/>
              </a:spcBef>
            </a:pPr>
            <a:r>
              <a:rPr lang="en-US" sz="2948" dirty="0">
                <a:solidFill>
                  <a:srgbClr val="FFFFFF"/>
                </a:solidFill>
                <a:latin typeface="Montserrat Light"/>
              </a:rPr>
              <a:t>Prince George's County Economic Development Corporation </a:t>
            </a:r>
          </a:p>
        </p:txBody>
      </p:sp>
      <p:sp>
        <p:nvSpPr>
          <p:cNvPr id="5" name="AutoShape 5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103" r="11103"/>
          <a:stretch>
            <a:fillRect/>
          </a:stretch>
        </p:blipFill>
        <p:spPr>
          <a:xfrm>
            <a:off x="191903" y="1028700"/>
            <a:ext cx="5749799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72625" y="5197792"/>
            <a:ext cx="4269784" cy="992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5781" r="5781"/>
          <a:stretch>
            <a:fillRect/>
          </a:stretch>
        </p:blipFill>
        <p:spPr>
          <a:xfrm>
            <a:off x="217932" y="1028700"/>
            <a:ext cx="5749799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28607" y="1066800"/>
            <a:ext cx="12072575" cy="71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4"/>
              </a:lnSpc>
            </a:pPr>
            <a:r>
              <a:rPr lang="en-US" sz="4939" spc="172" dirty="0">
                <a:solidFill>
                  <a:srgbClr val="DA9231"/>
                </a:solidFill>
                <a:latin typeface="Montserrat Classic Bold"/>
              </a:rPr>
              <a:t>FEDERAL GOVERNMENT UPDATE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72625" y="2234885"/>
            <a:ext cx="11615375" cy="135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1"/>
              </a:lnSpc>
            </a:pPr>
            <a:r>
              <a:rPr lang="en-US" sz="4543" dirty="0">
                <a:solidFill>
                  <a:srgbClr val="FFFFFF"/>
                </a:solidFill>
                <a:latin typeface="Montserrat Light"/>
              </a:rPr>
              <a:t>U.S. Senator Ben Cardin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Montserrat Light"/>
              </a:rPr>
              <a:t>Maryland</a:t>
            </a:r>
          </a:p>
        </p:txBody>
      </p:sp>
      <p:sp>
        <p:nvSpPr>
          <p:cNvPr id="6" name="AutoShape 6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7" name="TextBox 7"/>
          <p:cNvSpPr txBox="1"/>
          <p:nvPr/>
        </p:nvSpPr>
        <p:spPr>
          <a:xfrm>
            <a:off x="6672625" y="4349962"/>
            <a:ext cx="6498544" cy="47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6"/>
              </a:lnSpc>
            </a:pPr>
            <a:r>
              <a:rPr lang="en-US" sz="3314" spc="116">
                <a:solidFill>
                  <a:srgbClr val="DA9231"/>
                </a:solidFill>
                <a:latin typeface="Montserrat Classic Bold"/>
              </a:rPr>
              <a:t>DISCUSSION TOPICS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28607" y="4883467"/>
            <a:ext cx="10122856" cy="522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262" lvl="1" indent="-331131">
              <a:lnSpc>
                <a:spcPts val="4294"/>
              </a:lnSpc>
              <a:buFont typeface="Arial"/>
              <a:buChar char="•"/>
            </a:pPr>
            <a:r>
              <a:rPr lang="en-US" sz="3125">
                <a:solidFill>
                  <a:srgbClr val="FFFFFF"/>
                </a:solidFill>
                <a:latin typeface="Montserrat Light"/>
              </a:rPr>
              <a:t>$1.9 Trillion COVID</a:t>
            </a:r>
            <a:r>
              <a:rPr lang="en-US" sz="3067">
                <a:solidFill>
                  <a:srgbClr val="FFFFFF"/>
                </a:solidFill>
                <a:latin typeface="Montserrat Light"/>
              </a:rPr>
              <a:t> Relief Measure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55795" y="1162050"/>
            <a:ext cx="1596375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189" normalizeH="0" baseline="0" noProof="0" dirty="0">
                <a:ln>
                  <a:noFill/>
                </a:ln>
                <a:solidFill>
                  <a:srgbClr val="DA9231"/>
                </a:solidFill>
                <a:effectLst/>
                <a:uLnTx/>
                <a:uFillTx/>
                <a:latin typeface="Montserrat Classic Bold" panose="020B0604020202020204" charset="0"/>
              </a:rPr>
              <a:t>QUESTIONS AND ANSWERS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5795" y="2853458"/>
            <a:ext cx="13914839" cy="246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4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anose="020B0604020202020204" charset="0"/>
              </a:rPr>
              <a:t>Please submit your questions in the 'Q&amp;A'  box. </a:t>
            </a:r>
          </a:p>
          <a:p>
            <a:pPr marL="0" marR="0" lvl="0" indent="0" algn="l" defTabSz="914400" rtl="0" eaLnBrk="1" fontAlgn="auto" latinLnBrk="0" hangingPunct="1">
              <a:lnSpc>
                <a:spcPts val="63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4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63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4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anose="020B0604020202020204" charset="0"/>
              </a:rPr>
              <a:t>We will answer as many as we can.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F285A-6B26-4A7D-80DC-BFC4114CD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94" y="5981698"/>
            <a:ext cx="1883827" cy="16155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C0E548F-FA30-4F15-B41C-600D192BC6A9}"/>
              </a:ext>
            </a:extLst>
          </p:cNvPr>
          <p:cNvGrpSpPr/>
          <p:nvPr/>
        </p:nvGrpSpPr>
        <p:grpSpPr>
          <a:xfrm>
            <a:off x="1555795" y="6051064"/>
            <a:ext cx="1881326" cy="1476849"/>
            <a:chOff x="0" y="0"/>
            <a:chExt cx="2689140" cy="211098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5EBF1D-986D-4972-BFFB-DCE92E562DF4}"/>
                </a:ext>
              </a:extLst>
            </p:cNvPr>
            <p:cNvSpPr/>
            <p:nvPr/>
          </p:nvSpPr>
          <p:spPr>
            <a:xfrm>
              <a:off x="0" y="0"/>
              <a:ext cx="2689140" cy="2110987"/>
            </a:xfrm>
            <a:custGeom>
              <a:avLst/>
              <a:gdLst/>
              <a:ahLst/>
              <a:cxnLst/>
              <a:rect l="l" t="t" r="r" b="b"/>
              <a:pathLst>
                <a:path w="2689140" h="2110987">
                  <a:moveTo>
                    <a:pt x="0" y="0"/>
                  </a:moveTo>
                  <a:lnTo>
                    <a:pt x="0" y="2110987"/>
                  </a:lnTo>
                  <a:lnTo>
                    <a:pt x="2689140" y="2110987"/>
                  </a:lnTo>
                  <a:lnTo>
                    <a:pt x="2689140" y="0"/>
                  </a:lnTo>
                  <a:lnTo>
                    <a:pt x="0" y="0"/>
                  </a:lnTo>
                  <a:close/>
                  <a:moveTo>
                    <a:pt x="2628180" y="2050027"/>
                  </a:moveTo>
                  <a:lnTo>
                    <a:pt x="59690" y="2050027"/>
                  </a:lnTo>
                  <a:lnTo>
                    <a:pt x="59690" y="59690"/>
                  </a:lnTo>
                  <a:lnTo>
                    <a:pt x="2628180" y="59690"/>
                  </a:lnTo>
                  <a:lnTo>
                    <a:pt x="2628180" y="20500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7244" r="7244"/>
          <a:stretch>
            <a:fillRect/>
          </a:stretch>
        </p:blipFill>
        <p:spPr>
          <a:xfrm>
            <a:off x="191903" y="1028700"/>
            <a:ext cx="5749799" cy="8229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5" name="TextBox 5"/>
          <p:cNvSpPr txBox="1"/>
          <p:nvPr/>
        </p:nvSpPr>
        <p:spPr>
          <a:xfrm>
            <a:off x="6672625" y="1066800"/>
            <a:ext cx="10986048" cy="71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0"/>
              </a:lnSpc>
            </a:pPr>
            <a:r>
              <a:rPr lang="en-US" sz="4954" spc="173" dirty="0">
                <a:solidFill>
                  <a:srgbClr val="DA9231"/>
                </a:solidFill>
                <a:latin typeface="Montserrat Classic Bold"/>
              </a:rPr>
              <a:t>COUNTY UPDATE MODERATOR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7861" y="1987078"/>
            <a:ext cx="11310575" cy="1915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>
                <a:solidFill>
                  <a:srgbClr val="FFFFFF"/>
                </a:solidFill>
                <a:latin typeface="Montserrat Light"/>
              </a:rPr>
              <a:t>David Harrington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President &amp; CEO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Montserrat Light"/>
              </a:rPr>
              <a:t>Prince George's County Chamber of Commerce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67860" y="5030881"/>
            <a:ext cx="4591763" cy="950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>
            <a:off x="13171170" y="4940617"/>
            <a:ext cx="64808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900" b="22487"/>
          <a:stretch>
            <a:fillRect/>
          </a:stretch>
        </p:blipFill>
        <p:spPr>
          <a:xfrm>
            <a:off x="1028700" y="1028700"/>
            <a:ext cx="3703558" cy="37338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154661" y="1028700"/>
            <a:ext cx="86577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8241" b="14123"/>
          <a:stretch>
            <a:fillRect/>
          </a:stretch>
        </p:blipFill>
        <p:spPr>
          <a:xfrm>
            <a:off x="1028700" y="5424658"/>
            <a:ext cx="3703558" cy="38336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72625" y="8801121"/>
            <a:ext cx="3014368" cy="91435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72625" y="1790700"/>
            <a:ext cx="11220315" cy="191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>
                <a:solidFill>
                  <a:srgbClr val="FFFFFF"/>
                </a:solidFill>
                <a:latin typeface="Montserrat Light"/>
              </a:rPr>
              <a:t>Dr. Charlene Dukes</a:t>
            </a:r>
          </a:p>
          <a:p>
            <a:pPr>
              <a:lnSpc>
                <a:spcPts val="4480"/>
              </a:lnSpc>
            </a:pPr>
            <a:r>
              <a:rPr lang="en-US" sz="3000" dirty="0">
                <a:solidFill>
                  <a:srgbClr val="FFFFFF"/>
                </a:solidFill>
                <a:latin typeface="Montserrat Light"/>
              </a:rPr>
              <a:t>Prince George’s Community College, President Emerita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Montserrat Light"/>
              </a:rPr>
              <a:t>Prince George’s Forward Task Force, Co-Chair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86912" y="724225"/>
            <a:ext cx="11220315" cy="60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5"/>
              </a:lnSpc>
            </a:pPr>
            <a:r>
              <a:rPr lang="en-US" sz="3600" spc="173" dirty="0">
                <a:solidFill>
                  <a:srgbClr val="DA9231"/>
                </a:solidFill>
                <a:latin typeface="Montserrat Classic Bold"/>
              </a:rPr>
              <a:t>PRINCE GEORGE'S FORWARD TASK FORCE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72625" y="6065488"/>
            <a:ext cx="11220315" cy="255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5"/>
              </a:lnSpc>
            </a:pPr>
            <a:r>
              <a:rPr lang="en-US" sz="4540" dirty="0">
                <a:solidFill>
                  <a:srgbClr val="FFFFFF"/>
                </a:solidFill>
                <a:latin typeface="Montserrat Light"/>
              </a:rPr>
              <a:t>David Velazquez</a:t>
            </a:r>
          </a:p>
          <a:p>
            <a:pPr>
              <a:lnSpc>
                <a:spcPts val="4480"/>
              </a:lnSpc>
            </a:pPr>
            <a:r>
              <a:rPr lang="en-US" sz="3000" dirty="0">
                <a:solidFill>
                  <a:srgbClr val="FFFFFF"/>
                </a:solidFill>
                <a:latin typeface="Montserrat Light"/>
              </a:rPr>
              <a:t>Pepco Holdings, President and CEO</a:t>
            </a:r>
          </a:p>
          <a:p>
            <a:pPr>
              <a:lnSpc>
                <a:spcPts val="4480"/>
              </a:lnSpc>
            </a:pPr>
            <a:r>
              <a:rPr lang="en-US" sz="3000" dirty="0">
                <a:solidFill>
                  <a:srgbClr val="FFFFFF"/>
                </a:solidFill>
                <a:latin typeface="Montserrat Light"/>
              </a:rPr>
              <a:t>Prince George’s Forward Task Force, Co-Chair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4540" dirty="0">
              <a:solidFill>
                <a:srgbClr val="FFFFFF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46337-D703-46F0-B9C4-CFA03306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2479" y="1438867"/>
            <a:ext cx="8572499" cy="5863292"/>
          </a:xfrm>
        </p:spPr>
        <p:txBody>
          <a:bodyPr anchor="b">
            <a:normAutofit/>
          </a:bodyPr>
          <a:lstStyle/>
          <a:p>
            <a:br>
              <a:rPr lang="en-US" sz="2250" b="1" dirty="0">
                <a:solidFill>
                  <a:schemeClr val="bg1"/>
                </a:solidFill>
              </a:rPr>
            </a:br>
            <a:br>
              <a:rPr lang="en-US" sz="225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PRINCE GEORGE’S FORWARD </a:t>
            </a:r>
            <a:b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TASK FORCE</a:t>
            </a:r>
            <a:b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sz="225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E6828-AF2D-472D-BB69-3B957CE36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9649" y="7558693"/>
            <a:ext cx="6967875" cy="1721795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Prince George’s County Business Webinar</a:t>
            </a:r>
          </a:p>
          <a:p>
            <a:r>
              <a:rPr lang="en-US" sz="3000" dirty="0">
                <a:solidFill>
                  <a:schemeClr val="bg1"/>
                </a:solidFill>
              </a:rPr>
              <a:t>March 19, 2021</a:t>
            </a:r>
            <a:r>
              <a:rPr lang="en-US" sz="30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en-US" sz="3000" dirty="0">
                <a:solidFill>
                  <a:srgbClr val="FFFFFF"/>
                </a:solidFill>
              </a:rPr>
              <a:t>Dr. Charlene Dukes and Mr. David Velazquez</a:t>
            </a:r>
          </a:p>
          <a:p>
            <a:r>
              <a:rPr lang="en-US" sz="3000" dirty="0">
                <a:solidFill>
                  <a:srgbClr val="FFFFFF"/>
                </a:solidFill>
              </a:rPr>
              <a:t>Co-Chairs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259173" cy="10287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36231" cy="10287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SignatureSeal">
            <a:extLst>
              <a:ext uri="{FF2B5EF4-FFF2-40B4-BE49-F238E27FC236}">
                <a16:creationId xmlns:a16="http://schemas.microsoft.com/office/drawing/2014/main" id="{6BE50E81-8A5B-4574-90BC-59B44713FC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954" y="653184"/>
            <a:ext cx="3321066" cy="409058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8E185-469E-41C9-86CF-B5A530A7B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7" y="5396949"/>
            <a:ext cx="5529263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766</Words>
  <Application>Microsoft Office PowerPoint</Application>
  <PresentationFormat>Custom</PresentationFormat>
  <Paragraphs>167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Lato Bold</vt:lpstr>
      <vt:lpstr>Calibri</vt:lpstr>
      <vt:lpstr>Lato</vt:lpstr>
      <vt:lpstr>Montserrat Classic</vt:lpstr>
      <vt:lpstr>Baskerville Old Face</vt:lpstr>
      <vt:lpstr>Montserrat Light</vt:lpstr>
      <vt:lpstr>Montserrat Classic Bold</vt:lpstr>
      <vt:lpstr>Lato Italics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PRINCE GEORGE’S FORWARD  TASK FORCE  </vt:lpstr>
      <vt:lpstr>PowerPoint Presentation</vt:lpstr>
      <vt:lpstr>     </vt:lpstr>
      <vt:lpstr>     </vt:lpstr>
      <vt:lpstr>  </vt:lpstr>
      <vt:lpstr>Economic Recovery Work Group Mr. Thomas Graham, Chair</vt:lpstr>
      <vt:lpstr>Economic Recovery Specific Focus Areas</vt:lpstr>
      <vt:lpstr>Expand Technical Business Assistance and Support  (Actions Today)</vt:lpstr>
      <vt:lpstr>Department of Permitting, Inspections and Enforcement (DPIE)  Customer Satisfaction Survey  (Visions for Tomorrow) </vt:lpstr>
      <vt:lpstr>Create lasting capital access for small and minority businesses  (Reimagined Future) </vt:lpstr>
      <vt:lpstr>Improve the regulatory process to attract economic development initiatives  (Reimagined Future) </vt:lpstr>
      <vt:lpstr>Develop a County-wide workforce development strategy  (Reimagined Future)</vt:lpstr>
      <vt:lpstr>Improve entitlement process  (Reimagined Future) </vt:lpstr>
      <vt:lpstr>Recommendations Across Work Groups   </vt:lpstr>
      <vt:lpstr>For any questions or comments, please email: pathforward@co.pg.md.us  For general information on our Prince George’s Forward Task Force, go to: www.princegeorgesforward.com </vt:lpstr>
      <vt:lpstr>Questions and Discussion Dr. Charlene Dukes and Mr. David Velazquez, Co-Chairs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We Go From Here. County Business Webinar PT 2</dc:title>
  <cp:lastModifiedBy>Tillman, Jordyn</cp:lastModifiedBy>
  <cp:revision>10</cp:revision>
  <dcterms:created xsi:type="dcterms:W3CDTF">2006-08-16T00:00:00Z</dcterms:created>
  <dcterms:modified xsi:type="dcterms:W3CDTF">2021-03-22T19:45:42Z</dcterms:modified>
  <dc:identifier>DAEY-FzQCwU</dc:identifier>
</cp:coreProperties>
</file>