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9" r:id="rId3"/>
  </p:sldMasterIdLst>
  <p:notesMasterIdLst>
    <p:notesMasterId r:id="rId40"/>
  </p:notesMasterIdLst>
  <p:sldIdLst>
    <p:sldId id="256" r:id="rId4"/>
    <p:sldId id="257" r:id="rId5"/>
    <p:sldId id="341" r:id="rId6"/>
    <p:sldId id="259" r:id="rId7"/>
    <p:sldId id="260" r:id="rId8"/>
    <p:sldId id="261" r:id="rId9"/>
    <p:sldId id="262" r:id="rId10"/>
    <p:sldId id="263" r:id="rId11"/>
    <p:sldId id="264" r:id="rId12"/>
    <p:sldId id="288" r:id="rId13"/>
    <p:sldId id="285" r:id="rId14"/>
    <p:sldId id="286" r:id="rId15"/>
    <p:sldId id="287" r:id="rId16"/>
    <p:sldId id="282" r:id="rId17"/>
    <p:sldId id="289" r:id="rId18"/>
    <p:sldId id="277" r:id="rId19"/>
    <p:sldId id="281" r:id="rId20"/>
    <p:sldId id="278" r:id="rId21"/>
    <p:sldId id="284" r:id="rId22"/>
    <p:sldId id="279" r:id="rId23"/>
    <p:sldId id="283" r:id="rId24"/>
    <p:sldId id="280" r:id="rId25"/>
    <p:sldId id="266" r:id="rId26"/>
    <p:sldId id="290" r:id="rId27"/>
    <p:sldId id="291" r:id="rId28"/>
    <p:sldId id="292" r:id="rId29"/>
    <p:sldId id="293" r:id="rId30"/>
    <p:sldId id="258" r:id="rId31"/>
    <p:sldId id="294" r:id="rId32"/>
    <p:sldId id="295" r:id="rId33"/>
    <p:sldId id="329" r:id="rId34"/>
    <p:sldId id="337" r:id="rId35"/>
    <p:sldId id="338" r:id="rId36"/>
    <p:sldId id="339" r:id="rId37"/>
    <p:sldId id="336" r:id="rId38"/>
    <p:sldId id="340" r:id="rId39"/>
  </p:sldIdLst>
  <p:sldSz cx="18288000" cy="10287000"/>
  <p:notesSz cx="6858000" cy="9144000"/>
  <p:embeddedFontLst>
    <p:embeddedFont>
      <p:font typeface="Abadi" panose="020B0604020104020204" pitchFamily="34" charset="0"/>
      <p:regular r:id="rId41"/>
    </p:embeddedFont>
    <p:embeddedFont>
      <p:font typeface="Arial Black" panose="020B0A04020102020204" pitchFamily="34" charset="0"/>
      <p:bold r:id="rId42"/>
    </p:embeddedFont>
    <p:embeddedFont>
      <p:font typeface="Arimo" panose="020B0604020202020204" charset="0"/>
      <p:regular r:id="rId43"/>
    </p:embeddedFont>
    <p:embeddedFont>
      <p:font typeface="Calibri" panose="020F0502020204030204" pitchFamily="34" charset="0"/>
      <p:regular r:id="rId44"/>
      <p:bold r:id="rId45"/>
      <p:italic r:id="rId46"/>
      <p:boldItalic r:id="rId47"/>
    </p:embeddedFont>
    <p:embeddedFont>
      <p:font typeface="DIN 1451 Std" panose="020B0604020202020204" charset="0"/>
      <p:regular r:id="rId48"/>
    </p:embeddedFont>
    <p:embeddedFont>
      <p:font typeface="Lato Bold" panose="020B0604020202020204" charset="0"/>
      <p:regular r:id="rId49"/>
      <p:bold r:id="rId50"/>
      <p:italic r:id="rId51"/>
    </p:embeddedFont>
    <p:embeddedFont>
      <p:font typeface="Montserrat Bold" panose="020B0604020202020204" charset="0"/>
      <p:regular r:id="rId52"/>
      <p:bold r:id="rId53"/>
    </p:embeddedFont>
    <p:embeddedFont>
      <p:font typeface="Montserrat Classic" panose="020B0604020202020204" charset="0"/>
      <p:regular r:id="rId54"/>
      <p:bold r:id="rId55"/>
    </p:embeddedFont>
    <p:embeddedFont>
      <p:font typeface="Montserrat Classic Bold" panose="020B0604020202020204" charset="0"/>
      <p:regular r:id="rId56"/>
      <p:bold r:id="rId57"/>
    </p:embeddedFont>
    <p:embeddedFont>
      <p:font typeface="Montserrat Light" panose="00000400000000000000" pitchFamily="2" charset="0"/>
      <p:regular r:id="rId58"/>
      <p:italic r:id="rId59"/>
    </p:embeddedFont>
    <p:embeddedFont>
      <p:font typeface="Montserrat Light Italics" panose="020B0604020202020204" charset="0"/>
      <p:regular r:id="rId60"/>
      <p:bold r:id="rId61"/>
    </p:embeddedFont>
    <p:embeddedFont>
      <p:font typeface="Montserrat Semi-Bold Bold" panose="020B0604020202020204" charset="0"/>
      <p:regular r:id="rId62"/>
    </p:embeddedFont>
    <p:embeddedFont>
      <p:font typeface="Tw Cen MT" panose="020B0602020104020603" pitchFamily="34" charset="0"/>
      <p:regular r:id="rId63"/>
      <p:bold r:id="rId64"/>
      <p:italic r:id="rId65"/>
      <p:boldItalic r:id="rId66"/>
    </p:embeddedFont>
    <p:embeddedFont>
      <p:font typeface="Tw Cen MT Condensed" panose="020B0606020104020203" pitchFamily="34" charset="0"/>
      <p:regular r:id="rId67"/>
      <p:bold r:id="rId68"/>
    </p:embeddedFont>
    <p:embeddedFont>
      <p:font typeface="Wingdings 3" panose="05040102010807070707" pitchFamily="18" charset="2"/>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221"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2.xml"/><Relationship Id="rId61"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11.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E29717-3007-424C-B4D6-9034D6494C9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0DC277A-52BC-4CA3-8D0F-919E3C610776}">
      <dgm:prSet custT="1"/>
      <dgm:spPr/>
      <dgm:t>
        <a:bodyPr/>
        <a:lstStyle/>
        <a:p>
          <a:pPr>
            <a:lnSpc>
              <a:spcPct val="100000"/>
            </a:lnSpc>
            <a:defRPr cap="all"/>
          </a:pPr>
          <a:r>
            <a:rPr lang="en-US" sz="2000" b="0" dirty="0">
              <a:solidFill>
                <a:schemeClr val="tx1"/>
              </a:solidFill>
            </a:rPr>
            <a:t>to build on vacant land</a:t>
          </a:r>
        </a:p>
      </dgm:t>
    </dgm:pt>
    <dgm:pt modelId="{720D5989-9AAA-4950-957D-CC11FA6376B1}" type="parTrans" cxnId="{751CAC81-7258-473C-BCE0-4DE67F40F385}">
      <dgm:prSet/>
      <dgm:spPr/>
      <dgm:t>
        <a:bodyPr/>
        <a:lstStyle/>
        <a:p>
          <a:endParaRPr lang="en-US"/>
        </a:p>
      </dgm:t>
    </dgm:pt>
    <dgm:pt modelId="{1B3598FD-8BE1-47BA-A3E1-9DF216A7EF86}" type="sibTrans" cxnId="{751CAC81-7258-473C-BCE0-4DE67F40F385}">
      <dgm:prSet/>
      <dgm:spPr/>
      <dgm:t>
        <a:bodyPr/>
        <a:lstStyle/>
        <a:p>
          <a:endParaRPr lang="en-US"/>
        </a:p>
      </dgm:t>
    </dgm:pt>
    <dgm:pt modelId="{89C1A265-F5CE-4794-9831-88C30B2AC65E}">
      <dgm:prSet custT="1"/>
      <dgm:spPr/>
      <dgm:t>
        <a:bodyPr/>
        <a:lstStyle/>
        <a:p>
          <a:pPr>
            <a:lnSpc>
              <a:spcPct val="100000"/>
            </a:lnSpc>
            <a:defRPr cap="all"/>
          </a:pPr>
          <a:r>
            <a:rPr lang="en-US" sz="2000" dirty="0">
              <a:solidFill>
                <a:schemeClr val="tx1"/>
              </a:solidFill>
            </a:rPr>
            <a:t>to add an addition to an existing business building  </a:t>
          </a:r>
        </a:p>
      </dgm:t>
    </dgm:pt>
    <dgm:pt modelId="{90D0561F-96AD-46CA-94D0-68E6DEA852C6}" type="parTrans" cxnId="{5A46CFF1-531A-481C-BEB4-AFA166FC2A96}">
      <dgm:prSet/>
      <dgm:spPr/>
      <dgm:t>
        <a:bodyPr/>
        <a:lstStyle/>
        <a:p>
          <a:endParaRPr lang="en-US"/>
        </a:p>
      </dgm:t>
    </dgm:pt>
    <dgm:pt modelId="{A559F256-35E2-477D-9FF8-2D79BE40DDCF}" type="sibTrans" cxnId="{5A46CFF1-531A-481C-BEB4-AFA166FC2A96}">
      <dgm:prSet/>
      <dgm:spPr/>
      <dgm:t>
        <a:bodyPr/>
        <a:lstStyle/>
        <a:p>
          <a:endParaRPr lang="en-US"/>
        </a:p>
      </dgm:t>
    </dgm:pt>
    <dgm:pt modelId="{5F5C7D03-DED4-4ABF-8AF2-BE8C8B937088}">
      <dgm:prSet custT="1"/>
      <dgm:spPr/>
      <dgm:t>
        <a:bodyPr/>
        <a:lstStyle/>
        <a:p>
          <a:pPr>
            <a:lnSpc>
              <a:spcPct val="100000"/>
            </a:lnSpc>
            <a:defRPr cap="all"/>
          </a:pPr>
          <a:r>
            <a:rPr lang="en-US" sz="2000" dirty="0">
              <a:solidFill>
                <a:schemeClr val="tx1"/>
              </a:solidFill>
            </a:rPr>
            <a:t>to change the exterior of the building</a:t>
          </a:r>
        </a:p>
      </dgm:t>
    </dgm:pt>
    <dgm:pt modelId="{3642C47B-0B8C-4D67-89FF-869D9132FBE3}" type="parTrans" cxnId="{7905BBB3-3655-491D-9A47-9C7F79DBD525}">
      <dgm:prSet/>
      <dgm:spPr/>
      <dgm:t>
        <a:bodyPr/>
        <a:lstStyle/>
        <a:p>
          <a:endParaRPr lang="en-US"/>
        </a:p>
      </dgm:t>
    </dgm:pt>
    <dgm:pt modelId="{BAF21D7F-43A4-4388-95B7-EADCC58A29E0}" type="sibTrans" cxnId="{7905BBB3-3655-491D-9A47-9C7F79DBD525}">
      <dgm:prSet/>
      <dgm:spPr/>
      <dgm:t>
        <a:bodyPr/>
        <a:lstStyle/>
        <a:p>
          <a:endParaRPr lang="en-US"/>
        </a:p>
      </dgm:t>
    </dgm:pt>
    <dgm:pt modelId="{44FEF720-5094-4CFF-A34E-8B4AB53ECCE0}">
      <dgm:prSet custT="1"/>
      <dgm:spPr/>
      <dgm:t>
        <a:bodyPr/>
        <a:lstStyle/>
        <a:p>
          <a:pPr>
            <a:lnSpc>
              <a:spcPct val="100000"/>
            </a:lnSpc>
            <a:defRPr cap="all"/>
          </a:pPr>
          <a:r>
            <a:rPr lang="en-US" sz="2000" dirty="0">
              <a:solidFill>
                <a:schemeClr val="tx1"/>
              </a:solidFill>
            </a:rPr>
            <a:t>to change the “use”</a:t>
          </a:r>
          <a:br>
            <a:rPr lang="en-US" sz="2000" dirty="0">
              <a:solidFill>
                <a:schemeClr val="tx1"/>
              </a:solidFill>
            </a:rPr>
          </a:br>
          <a:r>
            <a:rPr lang="en-US" sz="2000" dirty="0">
              <a:solidFill>
                <a:schemeClr val="tx1"/>
              </a:solidFill>
            </a:rPr>
            <a:t> of the building</a:t>
          </a:r>
        </a:p>
      </dgm:t>
    </dgm:pt>
    <dgm:pt modelId="{B16B9EFF-291C-4D8A-B122-2F2B49E7A6ED}" type="parTrans" cxnId="{63045DA2-D895-4D0A-B04E-C7518F2237E8}">
      <dgm:prSet/>
      <dgm:spPr/>
      <dgm:t>
        <a:bodyPr/>
        <a:lstStyle/>
        <a:p>
          <a:endParaRPr lang="en-US"/>
        </a:p>
      </dgm:t>
    </dgm:pt>
    <dgm:pt modelId="{B6A7C74D-32E6-408B-86AC-0752CA2AF2DB}" type="sibTrans" cxnId="{63045DA2-D895-4D0A-B04E-C7518F2237E8}">
      <dgm:prSet/>
      <dgm:spPr/>
      <dgm:t>
        <a:bodyPr/>
        <a:lstStyle/>
        <a:p>
          <a:endParaRPr lang="en-US"/>
        </a:p>
      </dgm:t>
    </dgm:pt>
    <dgm:pt modelId="{0B282C9C-1756-4103-A3E7-AFBDE8C46B90}" type="pres">
      <dgm:prSet presAssocID="{39E29717-3007-424C-B4D6-9034D6494C9E}" presName="root" presStyleCnt="0">
        <dgm:presLayoutVars>
          <dgm:dir/>
          <dgm:resizeHandles val="exact"/>
        </dgm:presLayoutVars>
      </dgm:prSet>
      <dgm:spPr/>
    </dgm:pt>
    <dgm:pt modelId="{80873A48-508C-4C94-A76B-9AF11DD17224}" type="pres">
      <dgm:prSet presAssocID="{80DC277A-52BC-4CA3-8D0F-919E3C610776}" presName="compNode" presStyleCnt="0"/>
      <dgm:spPr/>
    </dgm:pt>
    <dgm:pt modelId="{8ACAFB69-7626-4BB2-A468-F6930FFC9657}" type="pres">
      <dgm:prSet presAssocID="{80DC277A-52BC-4CA3-8D0F-919E3C610776}" presName="iconBgRect" presStyleLbl="bgShp" presStyleIdx="0" presStyleCnt="4" custLinFactNeighborY="2553"/>
      <dgm:spPr>
        <a:prstGeom prst="round2DiagRect">
          <a:avLst>
            <a:gd name="adj1" fmla="val 29727"/>
            <a:gd name="adj2" fmla="val 0"/>
          </a:avLst>
        </a:prstGeom>
      </dgm:spPr>
    </dgm:pt>
    <dgm:pt modelId="{C179115A-14DE-4B80-A385-A308E028AF9D}" type="pres">
      <dgm:prSet presAssocID="{80DC277A-52BC-4CA3-8D0F-919E3C61077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dozer"/>
        </a:ext>
      </dgm:extLst>
    </dgm:pt>
    <dgm:pt modelId="{E4458F19-4E9D-4075-A435-FF24B2894A56}" type="pres">
      <dgm:prSet presAssocID="{80DC277A-52BC-4CA3-8D0F-919E3C610776}" presName="spaceRect" presStyleCnt="0"/>
      <dgm:spPr/>
    </dgm:pt>
    <dgm:pt modelId="{C380FABC-DB95-4FD5-BBBE-372D534CDD28}" type="pres">
      <dgm:prSet presAssocID="{80DC277A-52BC-4CA3-8D0F-919E3C610776}" presName="textRect" presStyleLbl="revTx" presStyleIdx="0" presStyleCnt="4" custScaleX="82574" custLinFactNeighborX="15767" custLinFactNeighborY="3073">
        <dgm:presLayoutVars>
          <dgm:chMax val="1"/>
          <dgm:chPref val="1"/>
        </dgm:presLayoutVars>
      </dgm:prSet>
      <dgm:spPr/>
    </dgm:pt>
    <dgm:pt modelId="{581AC419-699F-4144-A6D2-D316B8190653}" type="pres">
      <dgm:prSet presAssocID="{1B3598FD-8BE1-47BA-A3E1-9DF216A7EF86}" presName="sibTrans" presStyleCnt="0"/>
      <dgm:spPr/>
    </dgm:pt>
    <dgm:pt modelId="{44C1E35E-F96C-4615-B61C-4C710EC8BE09}" type="pres">
      <dgm:prSet presAssocID="{89C1A265-F5CE-4794-9831-88C30B2AC65E}" presName="compNode" presStyleCnt="0"/>
      <dgm:spPr/>
    </dgm:pt>
    <dgm:pt modelId="{78E640FE-0BEC-49D8-8DD7-260B67837A58}" type="pres">
      <dgm:prSet presAssocID="{89C1A265-F5CE-4794-9831-88C30B2AC65E}" presName="iconBgRect" presStyleLbl="bgShp" presStyleIdx="1" presStyleCnt="4"/>
      <dgm:spPr>
        <a:prstGeom prst="round2DiagRect">
          <a:avLst>
            <a:gd name="adj1" fmla="val 29727"/>
            <a:gd name="adj2" fmla="val 0"/>
          </a:avLst>
        </a:prstGeom>
      </dgm:spPr>
    </dgm:pt>
    <dgm:pt modelId="{9B37DD92-294F-4AC2-A5DB-D4DBD1EAC141}" type="pres">
      <dgm:prSet presAssocID="{89C1A265-F5CE-4794-9831-88C30B2AC65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ilding"/>
        </a:ext>
      </dgm:extLst>
    </dgm:pt>
    <dgm:pt modelId="{C9A70628-D502-43A1-B6FE-685FC6AEC31D}" type="pres">
      <dgm:prSet presAssocID="{89C1A265-F5CE-4794-9831-88C30B2AC65E}" presName="spaceRect" presStyleCnt="0"/>
      <dgm:spPr/>
    </dgm:pt>
    <dgm:pt modelId="{6C4F64CC-A112-4D60-B9CF-FAFC29AC0810}" type="pres">
      <dgm:prSet presAssocID="{89C1A265-F5CE-4794-9831-88C30B2AC65E}" presName="textRect" presStyleLbl="revTx" presStyleIdx="1" presStyleCnt="4" custLinFactNeighborX="-1870" custLinFactNeighborY="3760">
        <dgm:presLayoutVars>
          <dgm:chMax val="1"/>
          <dgm:chPref val="1"/>
        </dgm:presLayoutVars>
      </dgm:prSet>
      <dgm:spPr/>
    </dgm:pt>
    <dgm:pt modelId="{490A2BF9-030A-4F80-9B85-44B3D944BBFB}" type="pres">
      <dgm:prSet presAssocID="{A559F256-35E2-477D-9FF8-2D79BE40DDCF}" presName="sibTrans" presStyleCnt="0"/>
      <dgm:spPr/>
    </dgm:pt>
    <dgm:pt modelId="{862329D4-DFA0-405D-899D-7B92F3F9C15B}" type="pres">
      <dgm:prSet presAssocID="{5F5C7D03-DED4-4ABF-8AF2-BE8C8B937088}" presName="compNode" presStyleCnt="0"/>
      <dgm:spPr/>
    </dgm:pt>
    <dgm:pt modelId="{FF55B2FA-82AD-412D-97B9-24053F12CD0F}" type="pres">
      <dgm:prSet presAssocID="{5F5C7D03-DED4-4ABF-8AF2-BE8C8B937088}" presName="iconBgRect" presStyleLbl="bgShp" presStyleIdx="2" presStyleCnt="4" custLinFactX="89360" custLinFactNeighborX="100000" custLinFactNeighborY="801"/>
      <dgm:spPr>
        <a:prstGeom prst="round2DiagRect">
          <a:avLst>
            <a:gd name="adj1" fmla="val 29727"/>
            <a:gd name="adj2" fmla="val 0"/>
          </a:avLst>
        </a:prstGeom>
      </dgm:spPr>
    </dgm:pt>
    <dgm:pt modelId="{BDA918E0-04B5-4EC3-81AE-7ED527054071}" type="pres">
      <dgm:prSet presAssocID="{5F5C7D03-DED4-4ABF-8AF2-BE8C8B937088}" presName="iconRect" presStyleLbl="node1" presStyleIdx="2" presStyleCnt="4" custLinFactX="127131" custLinFactNeighborX="200000" custLinFactNeighborY="-1068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ity"/>
        </a:ext>
      </dgm:extLst>
    </dgm:pt>
    <dgm:pt modelId="{D9AC6085-A951-4F51-9B41-3D310CD08478}" type="pres">
      <dgm:prSet presAssocID="{5F5C7D03-DED4-4ABF-8AF2-BE8C8B937088}" presName="spaceRect" presStyleCnt="0"/>
      <dgm:spPr/>
    </dgm:pt>
    <dgm:pt modelId="{06E73F4C-5B84-4499-8887-8E213ABE381D}" type="pres">
      <dgm:prSet presAssocID="{5F5C7D03-DED4-4ABF-8AF2-BE8C8B937088}" presName="textRect" presStyleLbl="revTx" presStyleIdx="2" presStyleCnt="4" custLinFactX="16992" custLinFactNeighborX="100000" custLinFactNeighborY="1908">
        <dgm:presLayoutVars>
          <dgm:chMax val="1"/>
          <dgm:chPref val="1"/>
        </dgm:presLayoutVars>
      </dgm:prSet>
      <dgm:spPr/>
    </dgm:pt>
    <dgm:pt modelId="{91C17A3D-2E4B-4F0C-8058-AA379463EBC9}" type="pres">
      <dgm:prSet presAssocID="{BAF21D7F-43A4-4388-95B7-EADCC58A29E0}" presName="sibTrans" presStyleCnt="0"/>
      <dgm:spPr/>
    </dgm:pt>
    <dgm:pt modelId="{20038CE6-D1F2-42F4-8EB8-36047ED0B942}" type="pres">
      <dgm:prSet presAssocID="{44FEF720-5094-4CFF-A34E-8B4AB53ECCE0}" presName="compNode" presStyleCnt="0"/>
      <dgm:spPr/>
    </dgm:pt>
    <dgm:pt modelId="{2FC99534-F9BB-4872-9D68-81B717EFB767}" type="pres">
      <dgm:prSet presAssocID="{44FEF720-5094-4CFF-A34E-8B4AB53ECCE0}" presName="iconBgRect" presStyleLbl="bgShp" presStyleIdx="3" presStyleCnt="4" custLinFactX="-92740" custLinFactNeighborX="-100000" custLinFactNeighborY="-1845"/>
      <dgm:spPr>
        <a:prstGeom prst="round2DiagRect">
          <a:avLst>
            <a:gd name="adj1" fmla="val 29727"/>
            <a:gd name="adj2" fmla="val 0"/>
          </a:avLst>
        </a:prstGeom>
      </dgm:spPr>
    </dgm:pt>
    <dgm:pt modelId="{F7717E32-386D-4C46-9BEB-1198BD06432D}" type="pres">
      <dgm:prSet presAssocID="{44FEF720-5094-4CFF-A34E-8B4AB53ECCE0}" presName="iconRect" presStyleLbl="node1" presStyleIdx="3" presStyleCnt="4" custLinFactX="-138125" custLinFactNeighborX="-200000" custLinFactNeighborY="-705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Network"/>
        </a:ext>
      </dgm:extLst>
    </dgm:pt>
    <dgm:pt modelId="{E8422CF7-66EA-46AE-AC4F-3B94AEEEBCC7}" type="pres">
      <dgm:prSet presAssocID="{44FEF720-5094-4CFF-A34E-8B4AB53ECCE0}" presName="spaceRect" presStyleCnt="0"/>
      <dgm:spPr/>
    </dgm:pt>
    <dgm:pt modelId="{81AB529F-3CC2-4280-A9DF-13E1498B9C3B}" type="pres">
      <dgm:prSet presAssocID="{44FEF720-5094-4CFF-A34E-8B4AB53ECCE0}" presName="textRect" presStyleLbl="revTx" presStyleIdx="3" presStyleCnt="4" custLinFactX="-19236" custLinFactNeighborX="-100000" custLinFactNeighborY="2006">
        <dgm:presLayoutVars>
          <dgm:chMax val="1"/>
          <dgm:chPref val="1"/>
        </dgm:presLayoutVars>
      </dgm:prSet>
      <dgm:spPr/>
    </dgm:pt>
  </dgm:ptLst>
  <dgm:cxnLst>
    <dgm:cxn modelId="{12AD7C17-1875-4DFC-8729-886A1F4D74A3}" type="presOf" srcId="{44FEF720-5094-4CFF-A34E-8B4AB53ECCE0}" destId="{81AB529F-3CC2-4280-A9DF-13E1498B9C3B}" srcOrd="0" destOrd="0" presId="urn:microsoft.com/office/officeart/2018/5/layout/IconLeafLabelList"/>
    <dgm:cxn modelId="{CCB3B330-D0B7-4B82-B382-223D620D645D}" type="presOf" srcId="{39E29717-3007-424C-B4D6-9034D6494C9E}" destId="{0B282C9C-1756-4103-A3E7-AFBDE8C46B90}" srcOrd="0" destOrd="0" presId="urn:microsoft.com/office/officeart/2018/5/layout/IconLeafLabelList"/>
    <dgm:cxn modelId="{751CAC81-7258-473C-BCE0-4DE67F40F385}" srcId="{39E29717-3007-424C-B4D6-9034D6494C9E}" destId="{80DC277A-52BC-4CA3-8D0F-919E3C610776}" srcOrd="0" destOrd="0" parTransId="{720D5989-9AAA-4950-957D-CC11FA6376B1}" sibTransId="{1B3598FD-8BE1-47BA-A3E1-9DF216A7EF86}"/>
    <dgm:cxn modelId="{6DD6F596-41C8-48A6-AA71-B055814621FF}" type="presOf" srcId="{5F5C7D03-DED4-4ABF-8AF2-BE8C8B937088}" destId="{06E73F4C-5B84-4499-8887-8E213ABE381D}" srcOrd="0" destOrd="0" presId="urn:microsoft.com/office/officeart/2018/5/layout/IconLeafLabelList"/>
    <dgm:cxn modelId="{63045DA2-D895-4D0A-B04E-C7518F2237E8}" srcId="{39E29717-3007-424C-B4D6-9034D6494C9E}" destId="{44FEF720-5094-4CFF-A34E-8B4AB53ECCE0}" srcOrd="3" destOrd="0" parTransId="{B16B9EFF-291C-4D8A-B122-2F2B49E7A6ED}" sibTransId="{B6A7C74D-32E6-408B-86AC-0752CA2AF2DB}"/>
    <dgm:cxn modelId="{49C8FFAB-F20B-4F65-95AE-738DE2B23C0B}" type="presOf" srcId="{89C1A265-F5CE-4794-9831-88C30B2AC65E}" destId="{6C4F64CC-A112-4D60-B9CF-FAFC29AC0810}" srcOrd="0" destOrd="0" presId="urn:microsoft.com/office/officeart/2018/5/layout/IconLeafLabelList"/>
    <dgm:cxn modelId="{7905BBB3-3655-491D-9A47-9C7F79DBD525}" srcId="{39E29717-3007-424C-B4D6-9034D6494C9E}" destId="{5F5C7D03-DED4-4ABF-8AF2-BE8C8B937088}" srcOrd="2" destOrd="0" parTransId="{3642C47B-0B8C-4D67-89FF-869D9132FBE3}" sibTransId="{BAF21D7F-43A4-4388-95B7-EADCC58A29E0}"/>
    <dgm:cxn modelId="{39066ACE-2FED-4505-9505-84949D2A5725}" type="presOf" srcId="{80DC277A-52BC-4CA3-8D0F-919E3C610776}" destId="{C380FABC-DB95-4FD5-BBBE-372D534CDD28}" srcOrd="0" destOrd="0" presId="urn:microsoft.com/office/officeart/2018/5/layout/IconLeafLabelList"/>
    <dgm:cxn modelId="{5A46CFF1-531A-481C-BEB4-AFA166FC2A96}" srcId="{39E29717-3007-424C-B4D6-9034D6494C9E}" destId="{89C1A265-F5CE-4794-9831-88C30B2AC65E}" srcOrd="1" destOrd="0" parTransId="{90D0561F-96AD-46CA-94D0-68E6DEA852C6}" sibTransId="{A559F256-35E2-477D-9FF8-2D79BE40DDCF}"/>
    <dgm:cxn modelId="{FA34B681-8565-4A59-A7E3-BEBFD11D3082}" type="presParOf" srcId="{0B282C9C-1756-4103-A3E7-AFBDE8C46B90}" destId="{80873A48-508C-4C94-A76B-9AF11DD17224}" srcOrd="0" destOrd="0" presId="urn:microsoft.com/office/officeart/2018/5/layout/IconLeafLabelList"/>
    <dgm:cxn modelId="{7690E06C-0EB1-4906-96F0-D0443BE8B800}" type="presParOf" srcId="{80873A48-508C-4C94-A76B-9AF11DD17224}" destId="{8ACAFB69-7626-4BB2-A468-F6930FFC9657}" srcOrd="0" destOrd="0" presId="urn:microsoft.com/office/officeart/2018/5/layout/IconLeafLabelList"/>
    <dgm:cxn modelId="{DEB164B7-4262-4F40-ACB2-2000938ADD76}" type="presParOf" srcId="{80873A48-508C-4C94-A76B-9AF11DD17224}" destId="{C179115A-14DE-4B80-A385-A308E028AF9D}" srcOrd="1" destOrd="0" presId="urn:microsoft.com/office/officeart/2018/5/layout/IconLeafLabelList"/>
    <dgm:cxn modelId="{53EA2BE0-A32E-4A64-86BD-7A1D508674D5}" type="presParOf" srcId="{80873A48-508C-4C94-A76B-9AF11DD17224}" destId="{E4458F19-4E9D-4075-A435-FF24B2894A56}" srcOrd="2" destOrd="0" presId="urn:microsoft.com/office/officeart/2018/5/layout/IconLeafLabelList"/>
    <dgm:cxn modelId="{9CC53CA5-6979-4A70-AA0F-BAF633401669}" type="presParOf" srcId="{80873A48-508C-4C94-A76B-9AF11DD17224}" destId="{C380FABC-DB95-4FD5-BBBE-372D534CDD28}" srcOrd="3" destOrd="0" presId="urn:microsoft.com/office/officeart/2018/5/layout/IconLeafLabelList"/>
    <dgm:cxn modelId="{F3BE5C88-4578-4A74-9EEB-A5A6D749A57A}" type="presParOf" srcId="{0B282C9C-1756-4103-A3E7-AFBDE8C46B90}" destId="{581AC419-699F-4144-A6D2-D316B8190653}" srcOrd="1" destOrd="0" presId="urn:microsoft.com/office/officeart/2018/5/layout/IconLeafLabelList"/>
    <dgm:cxn modelId="{FC45845C-AFFB-443E-ABF8-7E3649B1D8CE}" type="presParOf" srcId="{0B282C9C-1756-4103-A3E7-AFBDE8C46B90}" destId="{44C1E35E-F96C-4615-B61C-4C710EC8BE09}" srcOrd="2" destOrd="0" presId="urn:microsoft.com/office/officeart/2018/5/layout/IconLeafLabelList"/>
    <dgm:cxn modelId="{5E58469D-7127-4AC5-BA5E-4D0E88857F8D}" type="presParOf" srcId="{44C1E35E-F96C-4615-B61C-4C710EC8BE09}" destId="{78E640FE-0BEC-49D8-8DD7-260B67837A58}" srcOrd="0" destOrd="0" presId="urn:microsoft.com/office/officeart/2018/5/layout/IconLeafLabelList"/>
    <dgm:cxn modelId="{7E208F34-2D93-42B9-A1F8-BC46D13FB372}" type="presParOf" srcId="{44C1E35E-F96C-4615-B61C-4C710EC8BE09}" destId="{9B37DD92-294F-4AC2-A5DB-D4DBD1EAC141}" srcOrd="1" destOrd="0" presId="urn:microsoft.com/office/officeart/2018/5/layout/IconLeafLabelList"/>
    <dgm:cxn modelId="{3A069088-E93D-41BE-AE8E-08C220374E53}" type="presParOf" srcId="{44C1E35E-F96C-4615-B61C-4C710EC8BE09}" destId="{C9A70628-D502-43A1-B6FE-685FC6AEC31D}" srcOrd="2" destOrd="0" presId="urn:microsoft.com/office/officeart/2018/5/layout/IconLeafLabelList"/>
    <dgm:cxn modelId="{60D74559-3678-4988-B3AC-E1CA17291E8F}" type="presParOf" srcId="{44C1E35E-F96C-4615-B61C-4C710EC8BE09}" destId="{6C4F64CC-A112-4D60-B9CF-FAFC29AC0810}" srcOrd="3" destOrd="0" presId="urn:microsoft.com/office/officeart/2018/5/layout/IconLeafLabelList"/>
    <dgm:cxn modelId="{6FFEEE8C-20AF-44B8-9131-BAF1AF783905}" type="presParOf" srcId="{0B282C9C-1756-4103-A3E7-AFBDE8C46B90}" destId="{490A2BF9-030A-4F80-9B85-44B3D944BBFB}" srcOrd="3" destOrd="0" presId="urn:microsoft.com/office/officeart/2018/5/layout/IconLeafLabelList"/>
    <dgm:cxn modelId="{49E914D0-8A30-402E-B405-C7F48ECACAD5}" type="presParOf" srcId="{0B282C9C-1756-4103-A3E7-AFBDE8C46B90}" destId="{862329D4-DFA0-405D-899D-7B92F3F9C15B}" srcOrd="4" destOrd="0" presId="urn:microsoft.com/office/officeart/2018/5/layout/IconLeafLabelList"/>
    <dgm:cxn modelId="{93ACC349-83E9-4DDA-818B-3BB9499C91F8}" type="presParOf" srcId="{862329D4-DFA0-405D-899D-7B92F3F9C15B}" destId="{FF55B2FA-82AD-412D-97B9-24053F12CD0F}" srcOrd="0" destOrd="0" presId="urn:microsoft.com/office/officeart/2018/5/layout/IconLeafLabelList"/>
    <dgm:cxn modelId="{3CC4857C-34C3-4F4A-A518-A1DBA1B9861C}" type="presParOf" srcId="{862329D4-DFA0-405D-899D-7B92F3F9C15B}" destId="{BDA918E0-04B5-4EC3-81AE-7ED527054071}" srcOrd="1" destOrd="0" presId="urn:microsoft.com/office/officeart/2018/5/layout/IconLeafLabelList"/>
    <dgm:cxn modelId="{A44E60F0-0F87-4458-9DCA-6F14D8F32777}" type="presParOf" srcId="{862329D4-DFA0-405D-899D-7B92F3F9C15B}" destId="{D9AC6085-A951-4F51-9B41-3D310CD08478}" srcOrd="2" destOrd="0" presId="urn:microsoft.com/office/officeart/2018/5/layout/IconLeafLabelList"/>
    <dgm:cxn modelId="{929E322E-C065-4A68-B7B0-C00EF7628222}" type="presParOf" srcId="{862329D4-DFA0-405D-899D-7B92F3F9C15B}" destId="{06E73F4C-5B84-4499-8887-8E213ABE381D}" srcOrd="3" destOrd="0" presId="urn:microsoft.com/office/officeart/2018/5/layout/IconLeafLabelList"/>
    <dgm:cxn modelId="{50A4B3A2-6118-4D15-B6D9-DD882C280009}" type="presParOf" srcId="{0B282C9C-1756-4103-A3E7-AFBDE8C46B90}" destId="{91C17A3D-2E4B-4F0C-8058-AA379463EBC9}" srcOrd="5" destOrd="0" presId="urn:microsoft.com/office/officeart/2018/5/layout/IconLeafLabelList"/>
    <dgm:cxn modelId="{9C4452E5-C68D-4748-8A95-09D569A86D97}" type="presParOf" srcId="{0B282C9C-1756-4103-A3E7-AFBDE8C46B90}" destId="{20038CE6-D1F2-42F4-8EB8-36047ED0B942}" srcOrd="6" destOrd="0" presId="urn:microsoft.com/office/officeart/2018/5/layout/IconLeafLabelList"/>
    <dgm:cxn modelId="{68CA7E1C-D117-4E26-B941-9DA148270175}" type="presParOf" srcId="{20038CE6-D1F2-42F4-8EB8-36047ED0B942}" destId="{2FC99534-F9BB-4872-9D68-81B717EFB767}" srcOrd="0" destOrd="0" presId="urn:microsoft.com/office/officeart/2018/5/layout/IconLeafLabelList"/>
    <dgm:cxn modelId="{D77C91DD-9941-4E56-AD1D-FEADBE9A8342}" type="presParOf" srcId="{20038CE6-D1F2-42F4-8EB8-36047ED0B942}" destId="{F7717E32-386D-4C46-9BEB-1198BD06432D}" srcOrd="1" destOrd="0" presId="urn:microsoft.com/office/officeart/2018/5/layout/IconLeafLabelList"/>
    <dgm:cxn modelId="{72FF3C5A-FA89-4130-85A9-E061DB99B22F}" type="presParOf" srcId="{20038CE6-D1F2-42F4-8EB8-36047ED0B942}" destId="{E8422CF7-66EA-46AE-AC4F-3B94AEEEBCC7}" srcOrd="2" destOrd="0" presId="urn:microsoft.com/office/officeart/2018/5/layout/IconLeafLabelList"/>
    <dgm:cxn modelId="{E333C394-AAD8-4BCC-9F93-490A3074E0F5}" type="presParOf" srcId="{20038CE6-D1F2-42F4-8EB8-36047ED0B942}" destId="{81AB529F-3CC2-4280-A9DF-13E1498B9C3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87E290-836E-4E1A-B660-AF59127EC616}"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6C5EB3C9-0527-4B35-BFF4-6E1B864FCB53}">
      <dgm:prSet/>
      <dgm:spPr/>
      <dgm:t>
        <a:bodyPr/>
        <a:lstStyle/>
        <a:p>
          <a:r>
            <a:rPr lang="en-US" dirty="0"/>
            <a:t>Know the timing of your project</a:t>
          </a:r>
        </a:p>
      </dgm:t>
    </dgm:pt>
    <dgm:pt modelId="{885DE1BA-F895-43D3-86AC-7755015B6973}" type="parTrans" cxnId="{F3CC184A-6BE1-489A-B928-987AC0D1C7A1}">
      <dgm:prSet/>
      <dgm:spPr/>
      <dgm:t>
        <a:bodyPr/>
        <a:lstStyle/>
        <a:p>
          <a:endParaRPr lang="en-US"/>
        </a:p>
      </dgm:t>
    </dgm:pt>
    <dgm:pt modelId="{EE10A33B-440C-4EB3-A2C4-BD3EE494CA17}" type="sibTrans" cxnId="{F3CC184A-6BE1-489A-B928-987AC0D1C7A1}">
      <dgm:prSet/>
      <dgm:spPr/>
      <dgm:t>
        <a:bodyPr/>
        <a:lstStyle/>
        <a:p>
          <a:endParaRPr lang="en-US"/>
        </a:p>
      </dgm:t>
    </dgm:pt>
    <dgm:pt modelId="{D9FA44FA-646D-43F8-B86A-78EE21A4DD8E}">
      <dgm:prSet/>
      <dgm:spPr/>
      <dgm:t>
        <a:bodyPr/>
        <a:lstStyle/>
        <a:p>
          <a:r>
            <a:rPr lang="en-US"/>
            <a:t>Get a zoning determination prior to signing a lease</a:t>
          </a:r>
        </a:p>
      </dgm:t>
    </dgm:pt>
    <dgm:pt modelId="{45D1B1DF-FB6B-432D-B9B3-D3CF973FD5E7}" type="parTrans" cxnId="{116B782B-2A93-41E8-A333-0353B58037B0}">
      <dgm:prSet/>
      <dgm:spPr/>
      <dgm:t>
        <a:bodyPr/>
        <a:lstStyle/>
        <a:p>
          <a:endParaRPr lang="en-US"/>
        </a:p>
      </dgm:t>
    </dgm:pt>
    <dgm:pt modelId="{3E302F16-FDC6-4979-AC91-228DC3B94E72}" type="sibTrans" cxnId="{116B782B-2A93-41E8-A333-0353B58037B0}">
      <dgm:prSet/>
      <dgm:spPr/>
      <dgm:t>
        <a:bodyPr/>
        <a:lstStyle/>
        <a:p>
          <a:endParaRPr lang="en-US"/>
        </a:p>
      </dgm:t>
    </dgm:pt>
    <dgm:pt modelId="{6638D4AE-DE67-497D-B21E-8FAC507AB23E}">
      <dgm:prSet/>
      <dgm:spPr/>
      <dgm:t>
        <a:bodyPr/>
        <a:lstStyle/>
        <a:p>
          <a:r>
            <a:rPr lang="en-US"/>
            <a:t>Try, if at possible, to go into similar prior use space</a:t>
          </a:r>
        </a:p>
      </dgm:t>
    </dgm:pt>
    <dgm:pt modelId="{7B572E7D-E55E-48B2-9883-B8987F621CAF}" type="parTrans" cxnId="{CBF76618-0BE4-4784-9921-3ABD6FE3D293}">
      <dgm:prSet/>
      <dgm:spPr/>
      <dgm:t>
        <a:bodyPr/>
        <a:lstStyle/>
        <a:p>
          <a:endParaRPr lang="en-US"/>
        </a:p>
      </dgm:t>
    </dgm:pt>
    <dgm:pt modelId="{D32F8E40-821C-49E2-B50A-07BC67AA25ED}" type="sibTrans" cxnId="{CBF76618-0BE4-4784-9921-3ABD6FE3D293}">
      <dgm:prSet/>
      <dgm:spPr/>
      <dgm:t>
        <a:bodyPr/>
        <a:lstStyle/>
        <a:p>
          <a:endParaRPr lang="en-US"/>
        </a:p>
      </dgm:t>
    </dgm:pt>
    <dgm:pt modelId="{9353A210-4A80-432C-ABA4-97359C81E0C2}">
      <dgm:prSet/>
      <dgm:spPr/>
      <dgm:t>
        <a:bodyPr/>
        <a:lstStyle/>
        <a:p>
          <a:r>
            <a:rPr lang="en-US"/>
            <a:t>When buying, inquire about prior permits, or research online</a:t>
          </a:r>
        </a:p>
      </dgm:t>
    </dgm:pt>
    <dgm:pt modelId="{5FD747C2-7B55-42C0-B420-8A3862AC6B1D}" type="parTrans" cxnId="{662D81BB-8833-4321-A081-458D81D1FDC6}">
      <dgm:prSet/>
      <dgm:spPr/>
      <dgm:t>
        <a:bodyPr/>
        <a:lstStyle/>
        <a:p>
          <a:endParaRPr lang="en-US"/>
        </a:p>
      </dgm:t>
    </dgm:pt>
    <dgm:pt modelId="{14E47929-1E61-415D-AC61-4EBB29C06299}" type="sibTrans" cxnId="{662D81BB-8833-4321-A081-458D81D1FDC6}">
      <dgm:prSet/>
      <dgm:spPr/>
      <dgm:t>
        <a:bodyPr/>
        <a:lstStyle/>
        <a:p>
          <a:endParaRPr lang="en-US"/>
        </a:p>
      </dgm:t>
    </dgm:pt>
    <dgm:pt modelId="{B5F6A84E-36FD-44CB-8DAE-B2A4FCE8E12E}">
      <dgm:prSet/>
      <dgm:spPr/>
      <dgm:t>
        <a:bodyPr/>
        <a:lstStyle/>
        <a:p>
          <a:r>
            <a:rPr lang="en-US" dirty="0"/>
            <a:t>Hire a professional; use professional to submit application</a:t>
          </a:r>
        </a:p>
      </dgm:t>
    </dgm:pt>
    <dgm:pt modelId="{CA0CD4FE-F03C-4118-A635-1B67E4227C03}" type="parTrans" cxnId="{EDCB7315-D304-4932-855B-68EC6DCC73FA}">
      <dgm:prSet/>
      <dgm:spPr/>
      <dgm:t>
        <a:bodyPr/>
        <a:lstStyle/>
        <a:p>
          <a:endParaRPr lang="en-US"/>
        </a:p>
      </dgm:t>
    </dgm:pt>
    <dgm:pt modelId="{06B3AE70-C335-442B-8F3B-9135E718CB00}" type="sibTrans" cxnId="{EDCB7315-D304-4932-855B-68EC6DCC73FA}">
      <dgm:prSet/>
      <dgm:spPr/>
      <dgm:t>
        <a:bodyPr/>
        <a:lstStyle/>
        <a:p>
          <a:endParaRPr lang="en-US"/>
        </a:p>
      </dgm:t>
    </dgm:pt>
    <dgm:pt modelId="{9888C7C8-219A-4A38-8F88-85604C90B579}">
      <dgm:prSet/>
      <dgm:spPr/>
      <dgm:t>
        <a:bodyPr/>
        <a:lstStyle/>
        <a:p>
          <a:r>
            <a:rPr lang="en-US"/>
            <a:t>Be very descriptive when filing application</a:t>
          </a:r>
        </a:p>
      </dgm:t>
    </dgm:pt>
    <dgm:pt modelId="{CA1DFC66-72C6-4F48-A533-574E3232E55E}" type="parTrans" cxnId="{FCC3DDB1-9A1E-4D50-8004-6FDCCFA76A70}">
      <dgm:prSet/>
      <dgm:spPr/>
      <dgm:t>
        <a:bodyPr/>
        <a:lstStyle/>
        <a:p>
          <a:endParaRPr lang="en-US"/>
        </a:p>
      </dgm:t>
    </dgm:pt>
    <dgm:pt modelId="{EFD4FA3C-984F-4304-9986-054595F82000}" type="sibTrans" cxnId="{FCC3DDB1-9A1E-4D50-8004-6FDCCFA76A70}">
      <dgm:prSet/>
      <dgm:spPr/>
      <dgm:t>
        <a:bodyPr/>
        <a:lstStyle/>
        <a:p>
          <a:endParaRPr lang="en-US"/>
        </a:p>
      </dgm:t>
    </dgm:pt>
    <dgm:pt modelId="{D0C1B4AC-5843-4C76-ACBB-38DF0BB530FA}">
      <dgm:prSet/>
      <dgm:spPr/>
      <dgm:t>
        <a:bodyPr/>
        <a:lstStyle/>
        <a:p>
          <a:r>
            <a:rPr lang="en-US"/>
            <a:t>Consider Third Party programs, “time is money”</a:t>
          </a:r>
        </a:p>
      </dgm:t>
    </dgm:pt>
    <dgm:pt modelId="{594483E4-0751-4DD4-9E61-261ECDF87F60}" type="parTrans" cxnId="{15FF29C3-F611-473A-9C1E-AC0746255696}">
      <dgm:prSet/>
      <dgm:spPr/>
      <dgm:t>
        <a:bodyPr/>
        <a:lstStyle/>
        <a:p>
          <a:endParaRPr lang="en-US"/>
        </a:p>
      </dgm:t>
    </dgm:pt>
    <dgm:pt modelId="{736BA426-A1E7-45FB-BA5E-EDE4545B2DDF}" type="sibTrans" cxnId="{15FF29C3-F611-473A-9C1E-AC0746255696}">
      <dgm:prSet/>
      <dgm:spPr/>
      <dgm:t>
        <a:bodyPr/>
        <a:lstStyle/>
        <a:p>
          <a:endParaRPr lang="en-US"/>
        </a:p>
      </dgm:t>
    </dgm:pt>
    <dgm:pt modelId="{6AF97C7B-73AF-4FB0-B956-D3DB5922850F}">
      <dgm:prSet/>
      <dgm:spPr/>
      <dgm:t>
        <a:bodyPr/>
        <a:lstStyle/>
        <a:p>
          <a:r>
            <a:rPr lang="en-US" dirty="0"/>
            <a:t>Have plans on site, when the Inspector shows up</a:t>
          </a:r>
        </a:p>
      </dgm:t>
    </dgm:pt>
    <dgm:pt modelId="{FCD91C71-A908-4BA8-AD49-1D846171F65C}" type="parTrans" cxnId="{74933E4F-6E8E-4ECB-89B0-B462159ADC07}">
      <dgm:prSet/>
      <dgm:spPr/>
      <dgm:t>
        <a:bodyPr/>
        <a:lstStyle/>
        <a:p>
          <a:endParaRPr lang="en-US"/>
        </a:p>
      </dgm:t>
    </dgm:pt>
    <dgm:pt modelId="{75634DB0-77EA-45AD-8776-F970D3DD5907}" type="sibTrans" cxnId="{74933E4F-6E8E-4ECB-89B0-B462159ADC07}">
      <dgm:prSet/>
      <dgm:spPr/>
      <dgm:t>
        <a:bodyPr/>
        <a:lstStyle/>
        <a:p>
          <a:endParaRPr lang="en-US"/>
        </a:p>
      </dgm:t>
    </dgm:pt>
    <dgm:pt modelId="{34A7E35A-97D5-4A0B-AF03-402BDF5AEB6D}">
      <dgm:prSet/>
      <dgm:spPr/>
      <dgm:t>
        <a:bodyPr/>
        <a:lstStyle/>
        <a:p>
          <a:r>
            <a:rPr lang="en-US"/>
            <a:t>Ask your contractor to add you to ePlan</a:t>
          </a:r>
        </a:p>
      </dgm:t>
    </dgm:pt>
    <dgm:pt modelId="{0A1D8700-45A6-4503-AB7D-78E935CE1A8B}" type="parTrans" cxnId="{E5E1BF99-3E77-4F75-889E-8B512C073375}">
      <dgm:prSet/>
      <dgm:spPr/>
      <dgm:t>
        <a:bodyPr/>
        <a:lstStyle/>
        <a:p>
          <a:endParaRPr lang="en-US"/>
        </a:p>
      </dgm:t>
    </dgm:pt>
    <dgm:pt modelId="{43D44CCB-4AF8-4246-A253-58E2D0438F50}" type="sibTrans" cxnId="{E5E1BF99-3E77-4F75-889E-8B512C073375}">
      <dgm:prSet/>
      <dgm:spPr/>
      <dgm:t>
        <a:bodyPr/>
        <a:lstStyle/>
        <a:p>
          <a:endParaRPr lang="en-US"/>
        </a:p>
      </dgm:t>
    </dgm:pt>
    <dgm:pt modelId="{84719548-FEB1-49A4-B8EA-4B030910EE08}">
      <dgm:prSet/>
      <dgm:spPr/>
      <dgm:t>
        <a:bodyPr/>
        <a:lstStyle/>
        <a:p>
          <a:r>
            <a:rPr lang="en-US" dirty="0"/>
            <a:t>Check ePlan updates regularly – log in or check email</a:t>
          </a:r>
        </a:p>
      </dgm:t>
    </dgm:pt>
    <dgm:pt modelId="{4F81CC29-F278-45C9-AB19-C5CFF7DD4F8E}" type="parTrans" cxnId="{E1C222AE-B054-4604-976F-CA778EF6FEAE}">
      <dgm:prSet/>
      <dgm:spPr/>
      <dgm:t>
        <a:bodyPr/>
        <a:lstStyle/>
        <a:p>
          <a:endParaRPr lang="en-US"/>
        </a:p>
      </dgm:t>
    </dgm:pt>
    <dgm:pt modelId="{5F2C9A35-8AE9-48F5-BDAE-F976DE6036F0}" type="sibTrans" cxnId="{E1C222AE-B054-4604-976F-CA778EF6FEAE}">
      <dgm:prSet/>
      <dgm:spPr/>
      <dgm:t>
        <a:bodyPr/>
        <a:lstStyle/>
        <a:p>
          <a:endParaRPr lang="en-US"/>
        </a:p>
      </dgm:t>
    </dgm:pt>
    <dgm:pt modelId="{01AB8029-0D03-4FAF-AD29-3B592E2EA069}" type="pres">
      <dgm:prSet presAssocID="{2B87E290-836E-4E1A-B660-AF59127EC616}" presName="Name0" presStyleCnt="0">
        <dgm:presLayoutVars>
          <dgm:dir/>
          <dgm:resizeHandles val="exact"/>
        </dgm:presLayoutVars>
      </dgm:prSet>
      <dgm:spPr/>
    </dgm:pt>
    <dgm:pt modelId="{3C46028F-E2D7-4EF3-A32A-0B04F75A1577}" type="pres">
      <dgm:prSet presAssocID="{6C5EB3C9-0527-4B35-BFF4-6E1B864FCB53}" presName="node" presStyleLbl="node1" presStyleIdx="0" presStyleCnt="10">
        <dgm:presLayoutVars>
          <dgm:bulletEnabled val="1"/>
        </dgm:presLayoutVars>
      </dgm:prSet>
      <dgm:spPr/>
    </dgm:pt>
    <dgm:pt modelId="{E34CF3AC-1F4B-40A2-AD22-B7D192D97221}" type="pres">
      <dgm:prSet presAssocID="{EE10A33B-440C-4EB3-A2C4-BD3EE494CA17}" presName="sibTrans" presStyleLbl="sibTrans1D1" presStyleIdx="0" presStyleCnt="9"/>
      <dgm:spPr/>
    </dgm:pt>
    <dgm:pt modelId="{A1061EAC-D364-45E2-ABCA-A418B26C24CB}" type="pres">
      <dgm:prSet presAssocID="{EE10A33B-440C-4EB3-A2C4-BD3EE494CA17}" presName="connectorText" presStyleLbl="sibTrans1D1" presStyleIdx="0" presStyleCnt="9"/>
      <dgm:spPr/>
    </dgm:pt>
    <dgm:pt modelId="{E2E4F487-2B22-404C-B1D8-94DD1826E277}" type="pres">
      <dgm:prSet presAssocID="{D9FA44FA-646D-43F8-B86A-78EE21A4DD8E}" presName="node" presStyleLbl="node1" presStyleIdx="1" presStyleCnt="10">
        <dgm:presLayoutVars>
          <dgm:bulletEnabled val="1"/>
        </dgm:presLayoutVars>
      </dgm:prSet>
      <dgm:spPr/>
    </dgm:pt>
    <dgm:pt modelId="{A6433F4B-9C3D-4886-B562-5E74D1C7CB0C}" type="pres">
      <dgm:prSet presAssocID="{3E302F16-FDC6-4979-AC91-228DC3B94E72}" presName="sibTrans" presStyleLbl="sibTrans1D1" presStyleIdx="1" presStyleCnt="9"/>
      <dgm:spPr/>
    </dgm:pt>
    <dgm:pt modelId="{115B60AB-AC3B-4408-AE46-87D0CEF7489B}" type="pres">
      <dgm:prSet presAssocID="{3E302F16-FDC6-4979-AC91-228DC3B94E72}" presName="connectorText" presStyleLbl="sibTrans1D1" presStyleIdx="1" presStyleCnt="9"/>
      <dgm:spPr/>
    </dgm:pt>
    <dgm:pt modelId="{73FE7A71-8C9B-401F-B096-0AC9AA524BE9}" type="pres">
      <dgm:prSet presAssocID="{6638D4AE-DE67-497D-B21E-8FAC507AB23E}" presName="node" presStyleLbl="node1" presStyleIdx="2" presStyleCnt="10">
        <dgm:presLayoutVars>
          <dgm:bulletEnabled val="1"/>
        </dgm:presLayoutVars>
      </dgm:prSet>
      <dgm:spPr/>
    </dgm:pt>
    <dgm:pt modelId="{66DB609A-EBE1-4B6C-ACD3-1A31D7E9067C}" type="pres">
      <dgm:prSet presAssocID="{D32F8E40-821C-49E2-B50A-07BC67AA25ED}" presName="sibTrans" presStyleLbl="sibTrans1D1" presStyleIdx="2" presStyleCnt="9"/>
      <dgm:spPr/>
    </dgm:pt>
    <dgm:pt modelId="{39C4C7B8-6AD2-48AA-A4E1-75215668B104}" type="pres">
      <dgm:prSet presAssocID="{D32F8E40-821C-49E2-B50A-07BC67AA25ED}" presName="connectorText" presStyleLbl="sibTrans1D1" presStyleIdx="2" presStyleCnt="9"/>
      <dgm:spPr/>
    </dgm:pt>
    <dgm:pt modelId="{B6EF30F4-6BDF-443D-A5A3-CA652924D46E}" type="pres">
      <dgm:prSet presAssocID="{9353A210-4A80-432C-ABA4-97359C81E0C2}" presName="node" presStyleLbl="node1" presStyleIdx="3" presStyleCnt="10">
        <dgm:presLayoutVars>
          <dgm:bulletEnabled val="1"/>
        </dgm:presLayoutVars>
      </dgm:prSet>
      <dgm:spPr/>
    </dgm:pt>
    <dgm:pt modelId="{3CC1CADA-99BE-43FC-AA48-B19366B4495A}" type="pres">
      <dgm:prSet presAssocID="{14E47929-1E61-415D-AC61-4EBB29C06299}" presName="sibTrans" presStyleLbl="sibTrans1D1" presStyleIdx="3" presStyleCnt="9"/>
      <dgm:spPr/>
    </dgm:pt>
    <dgm:pt modelId="{52201283-AA24-4CAD-BAB0-8AE2023F45FF}" type="pres">
      <dgm:prSet presAssocID="{14E47929-1E61-415D-AC61-4EBB29C06299}" presName="connectorText" presStyleLbl="sibTrans1D1" presStyleIdx="3" presStyleCnt="9"/>
      <dgm:spPr/>
    </dgm:pt>
    <dgm:pt modelId="{E95C5165-6A96-4F56-9216-C695C7F2F8AC}" type="pres">
      <dgm:prSet presAssocID="{B5F6A84E-36FD-44CB-8DAE-B2A4FCE8E12E}" presName="node" presStyleLbl="node1" presStyleIdx="4" presStyleCnt="10">
        <dgm:presLayoutVars>
          <dgm:bulletEnabled val="1"/>
        </dgm:presLayoutVars>
      </dgm:prSet>
      <dgm:spPr/>
    </dgm:pt>
    <dgm:pt modelId="{122B9AA5-E131-4AC9-8715-13DE995869A8}" type="pres">
      <dgm:prSet presAssocID="{06B3AE70-C335-442B-8F3B-9135E718CB00}" presName="sibTrans" presStyleLbl="sibTrans1D1" presStyleIdx="4" presStyleCnt="9"/>
      <dgm:spPr/>
    </dgm:pt>
    <dgm:pt modelId="{15DFC520-A78B-4B01-ADCB-5FDA29CCCE6E}" type="pres">
      <dgm:prSet presAssocID="{06B3AE70-C335-442B-8F3B-9135E718CB00}" presName="connectorText" presStyleLbl="sibTrans1D1" presStyleIdx="4" presStyleCnt="9"/>
      <dgm:spPr/>
    </dgm:pt>
    <dgm:pt modelId="{6C3CDB16-C3FD-45E5-A19F-93CB9777DFE9}" type="pres">
      <dgm:prSet presAssocID="{9888C7C8-219A-4A38-8F88-85604C90B579}" presName="node" presStyleLbl="node1" presStyleIdx="5" presStyleCnt="10">
        <dgm:presLayoutVars>
          <dgm:bulletEnabled val="1"/>
        </dgm:presLayoutVars>
      </dgm:prSet>
      <dgm:spPr/>
    </dgm:pt>
    <dgm:pt modelId="{B86CA543-D000-4FDA-A06F-E609ED41DA41}" type="pres">
      <dgm:prSet presAssocID="{EFD4FA3C-984F-4304-9986-054595F82000}" presName="sibTrans" presStyleLbl="sibTrans1D1" presStyleIdx="5" presStyleCnt="9"/>
      <dgm:spPr/>
    </dgm:pt>
    <dgm:pt modelId="{A17EF039-D93C-4159-B8CF-24AB9F816F64}" type="pres">
      <dgm:prSet presAssocID="{EFD4FA3C-984F-4304-9986-054595F82000}" presName="connectorText" presStyleLbl="sibTrans1D1" presStyleIdx="5" presStyleCnt="9"/>
      <dgm:spPr/>
    </dgm:pt>
    <dgm:pt modelId="{F8BC47EE-7788-4D51-86DF-AA6FBD9FA51D}" type="pres">
      <dgm:prSet presAssocID="{D0C1B4AC-5843-4C76-ACBB-38DF0BB530FA}" presName="node" presStyleLbl="node1" presStyleIdx="6" presStyleCnt="10">
        <dgm:presLayoutVars>
          <dgm:bulletEnabled val="1"/>
        </dgm:presLayoutVars>
      </dgm:prSet>
      <dgm:spPr/>
    </dgm:pt>
    <dgm:pt modelId="{71788446-EDCE-48C3-966E-73920F61C8B8}" type="pres">
      <dgm:prSet presAssocID="{736BA426-A1E7-45FB-BA5E-EDE4545B2DDF}" presName="sibTrans" presStyleLbl="sibTrans1D1" presStyleIdx="6" presStyleCnt="9"/>
      <dgm:spPr/>
    </dgm:pt>
    <dgm:pt modelId="{1AFABB98-39EE-4CED-B929-4F3546F75B4A}" type="pres">
      <dgm:prSet presAssocID="{736BA426-A1E7-45FB-BA5E-EDE4545B2DDF}" presName="connectorText" presStyleLbl="sibTrans1D1" presStyleIdx="6" presStyleCnt="9"/>
      <dgm:spPr/>
    </dgm:pt>
    <dgm:pt modelId="{836493EF-FDAF-4DBD-A3B0-9C89199E7CB8}" type="pres">
      <dgm:prSet presAssocID="{6AF97C7B-73AF-4FB0-B956-D3DB5922850F}" presName="node" presStyleLbl="node1" presStyleIdx="7" presStyleCnt="10">
        <dgm:presLayoutVars>
          <dgm:bulletEnabled val="1"/>
        </dgm:presLayoutVars>
      </dgm:prSet>
      <dgm:spPr/>
    </dgm:pt>
    <dgm:pt modelId="{7E93EAC1-B267-4BD1-A7CD-B4F77ECED282}" type="pres">
      <dgm:prSet presAssocID="{75634DB0-77EA-45AD-8776-F970D3DD5907}" presName="sibTrans" presStyleLbl="sibTrans1D1" presStyleIdx="7" presStyleCnt="9"/>
      <dgm:spPr/>
    </dgm:pt>
    <dgm:pt modelId="{D08AEC33-61EA-42B5-A477-45428672CCEE}" type="pres">
      <dgm:prSet presAssocID="{75634DB0-77EA-45AD-8776-F970D3DD5907}" presName="connectorText" presStyleLbl="sibTrans1D1" presStyleIdx="7" presStyleCnt="9"/>
      <dgm:spPr/>
    </dgm:pt>
    <dgm:pt modelId="{BECC5E50-F7E8-4D0F-9B78-85EDA6B901B2}" type="pres">
      <dgm:prSet presAssocID="{34A7E35A-97D5-4A0B-AF03-402BDF5AEB6D}" presName="node" presStyleLbl="node1" presStyleIdx="8" presStyleCnt="10">
        <dgm:presLayoutVars>
          <dgm:bulletEnabled val="1"/>
        </dgm:presLayoutVars>
      </dgm:prSet>
      <dgm:spPr/>
    </dgm:pt>
    <dgm:pt modelId="{47D73D03-0917-4733-A0EB-2FA249FCBE0C}" type="pres">
      <dgm:prSet presAssocID="{43D44CCB-4AF8-4246-A253-58E2D0438F50}" presName="sibTrans" presStyleLbl="sibTrans1D1" presStyleIdx="8" presStyleCnt="9"/>
      <dgm:spPr/>
    </dgm:pt>
    <dgm:pt modelId="{F66EDC39-14D9-40F4-B675-4D5BF24C93A6}" type="pres">
      <dgm:prSet presAssocID="{43D44CCB-4AF8-4246-A253-58E2D0438F50}" presName="connectorText" presStyleLbl="sibTrans1D1" presStyleIdx="8" presStyleCnt="9"/>
      <dgm:spPr/>
    </dgm:pt>
    <dgm:pt modelId="{5646A515-1473-446A-B6D4-221D71A12E78}" type="pres">
      <dgm:prSet presAssocID="{84719548-FEB1-49A4-B8EA-4B030910EE08}" presName="node" presStyleLbl="node1" presStyleIdx="9" presStyleCnt="10" custLinFactX="23256" custLinFactNeighborX="100000" custLinFactNeighborY="-3787">
        <dgm:presLayoutVars>
          <dgm:bulletEnabled val="1"/>
        </dgm:presLayoutVars>
      </dgm:prSet>
      <dgm:spPr/>
    </dgm:pt>
  </dgm:ptLst>
  <dgm:cxnLst>
    <dgm:cxn modelId="{6C9C8D01-33D7-4169-8FC5-51902668D509}" type="presOf" srcId="{EE10A33B-440C-4EB3-A2C4-BD3EE494CA17}" destId="{E34CF3AC-1F4B-40A2-AD22-B7D192D97221}" srcOrd="0" destOrd="0" presId="urn:microsoft.com/office/officeart/2016/7/layout/RepeatingBendingProcessNew"/>
    <dgm:cxn modelId="{95833109-CFAF-4479-9ABC-416286004406}" type="presOf" srcId="{84719548-FEB1-49A4-B8EA-4B030910EE08}" destId="{5646A515-1473-446A-B6D4-221D71A12E78}" srcOrd="0" destOrd="0" presId="urn:microsoft.com/office/officeart/2016/7/layout/RepeatingBendingProcessNew"/>
    <dgm:cxn modelId="{E1BE8D0F-23C7-4AEA-8095-64BCC2A28310}" type="presOf" srcId="{9888C7C8-219A-4A38-8F88-85604C90B579}" destId="{6C3CDB16-C3FD-45E5-A19F-93CB9777DFE9}" srcOrd="0" destOrd="0" presId="urn:microsoft.com/office/officeart/2016/7/layout/RepeatingBendingProcessNew"/>
    <dgm:cxn modelId="{EDCB7315-D304-4932-855B-68EC6DCC73FA}" srcId="{2B87E290-836E-4E1A-B660-AF59127EC616}" destId="{B5F6A84E-36FD-44CB-8DAE-B2A4FCE8E12E}" srcOrd="4" destOrd="0" parTransId="{CA0CD4FE-F03C-4118-A635-1B67E4227C03}" sibTransId="{06B3AE70-C335-442B-8F3B-9135E718CB00}"/>
    <dgm:cxn modelId="{367F9F15-7292-4F23-A58E-C827587C9059}" type="presOf" srcId="{43D44CCB-4AF8-4246-A253-58E2D0438F50}" destId="{47D73D03-0917-4733-A0EB-2FA249FCBE0C}" srcOrd="0" destOrd="0" presId="urn:microsoft.com/office/officeart/2016/7/layout/RepeatingBendingProcessNew"/>
    <dgm:cxn modelId="{AACE3017-80CD-4F52-8C62-09186799FCB3}" type="presOf" srcId="{EFD4FA3C-984F-4304-9986-054595F82000}" destId="{B86CA543-D000-4FDA-A06F-E609ED41DA41}" srcOrd="0" destOrd="0" presId="urn:microsoft.com/office/officeart/2016/7/layout/RepeatingBendingProcessNew"/>
    <dgm:cxn modelId="{CBF76618-0BE4-4784-9921-3ABD6FE3D293}" srcId="{2B87E290-836E-4E1A-B660-AF59127EC616}" destId="{6638D4AE-DE67-497D-B21E-8FAC507AB23E}" srcOrd="2" destOrd="0" parTransId="{7B572E7D-E55E-48B2-9883-B8987F621CAF}" sibTransId="{D32F8E40-821C-49E2-B50A-07BC67AA25ED}"/>
    <dgm:cxn modelId="{DB52821C-C2CC-4264-A671-BFB510A2556D}" type="presOf" srcId="{B5F6A84E-36FD-44CB-8DAE-B2A4FCE8E12E}" destId="{E95C5165-6A96-4F56-9216-C695C7F2F8AC}" srcOrd="0" destOrd="0" presId="urn:microsoft.com/office/officeart/2016/7/layout/RepeatingBendingProcessNew"/>
    <dgm:cxn modelId="{A2D8F61F-A504-45A4-AEE5-2F214CD05512}" type="presOf" srcId="{43D44CCB-4AF8-4246-A253-58E2D0438F50}" destId="{F66EDC39-14D9-40F4-B675-4D5BF24C93A6}" srcOrd="1" destOrd="0" presId="urn:microsoft.com/office/officeart/2016/7/layout/RepeatingBendingProcessNew"/>
    <dgm:cxn modelId="{116B782B-2A93-41E8-A333-0353B58037B0}" srcId="{2B87E290-836E-4E1A-B660-AF59127EC616}" destId="{D9FA44FA-646D-43F8-B86A-78EE21A4DD8E}" srcOrd="1" destOrd="0" parTransId="{45D1B1DF-FB6B-432D-B9B3-D3CF973FD5E7}" sibTransId="{3E302F16-FDC6-4979-AC91-228DC3B94E72}"/>
    <dgm:cxn modelId="{9AE9CD34-0929-44CA-B245-FA068C741DCF}" type="presOf" srcId="{EE10A33B-440C-4EB3-A2C4-BD3EE494CA17}" destId="{A1061EAC-D364-45E2-ABCA-A418B26C24CB}" srcOrd="1" destOrd="0" presId="urn:microsoft.com/office/officeart/2016/7/layout/RepeatingBendingProcessNew"/>
    <dgm:cxn modelId="{3FFFB25B-15EB-458B-B02A-53474143955D}" type="presOf" srcId="{14E47929-1E61-415D-AC61-4EBB29C06299}" destId="{52201283-AA24-4CAD-BAB0-8AE2023F45FF}" srcOrd="1" destOrd="0" presId="urn:microsoft.com/office/officeart/2016/7/layout/RepeatingBendingProcessNew"/>
    <dgm:cxn modelId="{87C27C5D-BC2E-4D8B-9407-914AA0B45FE7}" type="presOf" srcId="{D32F8E40-821C-49E2-B50A-07BC67AA25ED}" destId="{66DB609A-EBE1-4B6C-ACD3-1A31D7E9067C}" srcOrd="0" destOrd="0" presId="urn:microsoft.com/office/officeart/2016/7/layout/RepeatingBendingProcessNew"/>
    <dgm:cxn modelId="{62858943-4A3E-456D-A230-9E65EFA04400}" type="presOf" srcId="{75634DB0-77EA-45AD-8776-F970D3DD5907}" destId="{D08AEC33-61EA-42B5-A477-45428672CCEE}" srcOrd="1" destOrd="0" presId="urn:microsoft.com/office/officeart/2016/7/layout/RepeatingBendingProcessNew"/>
    <dgm:cxn modelId="{57672368-7B41-4FCC-B86F-0F4276D7F2AD}" type="presOf" srcId="{9353A210-4A80-432C-ABA4-97359C81E0C2}" destId="{B6EF30F4-6BDF-443D-A5A3-CA652924D46E}" srcOrd="0" destOrd="0" presId="urn:microsoft.com/office/officeart/2016/7/layout/RepeatingBendingProcessNew"/>
    <dgm:cxn modelId="{36F69349-BE71-450C-AF85-3AB86A41B48D}" type="presOf" srcId="{6AF97C7B-73AF-4FB0-B956-D3DB5922850F}" destId="{836493EF-FDAF-4DBD-A3B0-9C89199E7CB8}" srcOrd="0" destOrd="0" presId="urn:microsoft.com/office/officeart/2016/7/layout/RepeatingBendingProcessNew"/>
    <dgm:cxn modelId="{4C61184A-58B3-4EA9-B503-5A3B2E3371E7}" type="presOf" srcId="{D32F8E40-821C-49E2-B50A-07BC67AA25ED}" destId="{39C4C7B8-6AD2-48AA-A4E1-75215668B104}" srcOrd="1" destOrd="0" presId="urn:microsoft.com/office/officeart/2016/7/layout/RepeatingBendingProcessNew"/>
    <dgm:cxn modelId="{F3CC184A-6BE1-489A-B928-987AC0D1C7A1}" srcId="{2B87E290-836E-4E1A-B660-AF59127EC616}" destId="{6C5EB3C9-0527-4B35-BFF4-6E1B864FCB53}" srcOrd="0" destOrd="0" parTransId="{885DE1BA-F895-43D3-86AC-7755015B6973}" sibTransId="{EE10A33B-440C-4EB3-A2C4-BD3EE494CA17}"/>
    <dgm:cxn modelId="{607B914A-1564-49CB-8118-809946A145B8}" type="presOf" srcId="{34A7E35A-97D5-4A0B-AF03-402BDF5AEB6D}" destId="{BECC5E50-F7E8-4D0F-9B78-85EDA6B901B2}" srcOrd="0" destOrd="0" presId="urn:microsoft.com/office/officeart/2016/7/layout/RepeatingBendingProcessNew"/>
    <dgm:cxn modelId="{74933E4F-6E8E-4ECB-89B0-B462159ADC07}" srcId="{2B87E290-836E-4E1A-B660-AF59127EC616}" destId="{6AF97C7B-73AF-4FB0-B956-D3DB5922850F}" srcOrd="7" destOrd="0" parTransId="{FCD91C71-A908-4BA8-AD49-1D846171F65C}" sibTransId="{75634DB0-77EA-45AD-8776-F970D3DD5907}"/>
    <dgm:cxn modelId="{1FC32956-ED41-4FD5-867E-98F1A039502A}" type="presOf" srcId="{D9FA44FA-646D-43F8-B86A-78EE21A4DD8E}" destId="{E2E4F487-2B22-404C-B1D8-94DD1826E277}" srcOrd="0" destOrd="0" presId="urn:microsoft.com/office/officeart/2016/7/layout/RepeatingBendingProcessNew"/>
    <dgm:cxn modelId="{0A21C657-67BC-4B7D-861B-099FABB41FD5}" type="presOf" srcId="{6C5EB3C9-0527-4B35-BFF4-6E1B864FCB53}" destId="{3C46028F-E2D7-4EF3-A32A-0B04F75A1577}" srcOrd="0" destOrd="0" presId="urn:microsoft.com/office/officeart/2016/7/layout/RepeatingBendingProcessNew"/>
    <dgm:cxn modelId="{6CCF1191-92FA-4D31-B662-91ACF160FC52}" type="presOf" srcId="{D0C1B4AC-5843-4C76-ACBB-38DF0BB530FA}" destId="{F8BC47EE-7788-4D51-86DF-AA6FBD9FA51D}" srcOrd="0" destOrd="0" presId="urn:microsoft.com/office/officeart/2016/7/layout/RepeatingBendingProcessNew"/>
    <dgm:cxn modelId="{E5E1BF99-3E77-4F75-889E-8B512C073375}" srcId="{2B87E290-836E-4E1A-B660-AF59127EC616}" destId="{34A7E35A-97D5-4A0B-AF03-402BDF5AEB6D}" srcOrd="8" destOrd="0" parTransId="{0A1D8700-45A6-4503-AB7D-78E935CE1A8B}" sibTransId="{43D44CCB-4AF8-4246-A253-58E2D0438F50}"/>
    <dgm:cxn modelId="{5048F7A8-B3B4-4E6E-8F5A-905B7B9F4087}" type="presOf" srcId="{75634DB0-77EA-45AD-8776-F970D3DD5907}" destId="{7E93EAC1-B267-4BD1-A7CD-B4F77ECED282}" srcOrd="0" destOrd="0" presId="urn:microsoft.com/office/officeart/2016/7/layout/RepeatingBendingProcessNew"/>
    <dgm:cxn modelId="{E1C222AE-B054-4604-976F-CA778EF6FEAE}" srcId="{2B87E290-836E-4E1A-B660-AF59127EC616}" destId="{84719548-FEB1-49A4-B8EA-4B030910EE08}" srcOrd="9" destOrd="0" parTransId="{4F81CC29-F278-45C9-AB19-C5CFF7DD4F8E}" sibTransId="{5F2C9A35-8AE9-48F5-BDAE-F976DE6036F0}"/>
    <dgm:cxn modelId="{FCC3DDB1-9A1E-4D50-8004-6FDCCFA76A70}" srcId="{2B87E290-836E-4E1A-B660-AF59127EC616}" destId="{9888C7C8-219A-4A38-8F88-85604C90B579}" srcOrd="5" destOrd="0" parTransId="{CA1DFC66-72C6-4F48-A533-574E3232E55E}" sibTransId="{EFD4FA3C-984F-4304-9986-054595F82000}"/>
    <dgm:cxn modelId="{A8BA20B3-153D-4957-9899-9CBEAE8522C4}" type="presOf" srcId="{3E302F16-FDC6-4979-AC91-228DC3B94E72}" destId="{A6433F4B-9C3D-4886-B562-5E74D1C7CB0C}" srcOrd="0" destOrd="0" presId="urn:microsoft.com/office/officeart/2016/7/layout/RepeatingBendingProcessNew"/>
    <dgm:cxn modelId="{662D81BB-8833-4321-A081-458D81D1FDC6}" srcId="{2B87E290-836E-4E1A-B660-AF59127EC616}" destId="{9353A210-4A80-432C-ABA4-97359C81E0C2}" srcOrd="3" destOrd="0" parTransId="{5FD747C2-7B55-42C0-B420-8A3862AC6B1D}" sibTransId="{14E47929-1E61-415D-AC61-4EBB29C06299}"/>
    <dgm:cxn modelId="{15FF29C3-F611-473A-9C1E-AC0746255696}" srcId="{2B87E290-836E-4E1A-B660-AF59127EC616}" destId="{D0C1B4AC-5843-4C76-ACBB-38DF0BB530FA}" srcOrd="6" destOrd="0" parTransId="{594483E4-0751-4DD4-9E61-261ECDF87F60}" sibTransId="{736BA426-A1E7-45FB-BA5E-EDE4545B2DDF}"/>
    <dgm:cxn modelId="{13EFADC3-0F9A-4A40-984B-DA4083F9DE26}" type="presOf" srcId="{736BA426-A1E7-45FB-BA5E-EDE4545B2DDF}" destId="{1AFABB98-39EE-4CED-B929-4F3546F75B4A}" srcOrd="1" destOrd="0" presId="urn:microsoft.com/office/officeart/2016/7/layout/RepeatingBendingProcessNew"/>
    <dgm:cxn modelId="{9CBF80C9-1C6E-44B3-A582-962C2D72EDC2}" type="presOf" srcId="{EFD4FA3C-984F-4304-9986-054595F82000}" destId="{A17EF039-D93C-4159-B8CF-24AB9F816F64}" srcOrd="1" destOrd="0" presId="urn:microsoft.com/office/officeart/2016/7/layout/RepeatingBendingProcessNew"/>
    <dgm:cxn modelId="{F7A715CA-9229-4D86-98C9-99ADE04A6B76}" type="presOf" srcId="{06B3AE70-C335-442B-8F3B-9135E718CB00}" destId="{15DFC520-A78B-4B01-ADCB-5FDA29CCCE6E}" srcOrd="1" destOrd="0" presId="urn:microsoft.com/office/officeart/2016/7/layout/RepeatingBendingProcessNew"/>
    <dgm:cxn modelId="{9E7FDFCA-75BA-4670-B5FB-7EEA7866CD69}" type="presOf" srcId="{736BA426-A1E7-45FB-BA5E-EDE4545B2DDF}" destId="{71788446-EDCE-48C3-966E-73920F61C8B8}" srcOrd="0" destOrd="0" presId="urn:microsoft.com/office/officeart/2016/7/layout/RepeatingBendingProcessNew"/>
    <dgm:cxn modelId="{73057ECB-9AB4-4C4B-9FDD-601DD4637C39}" type="presOf" srcId="{6638D4AE-DE67-497D-B21E-8FAC507AB23E}" destId="{73FE7A71-8C9B-401F-B096-0AC9AA524BE9}" srcOrd="0" destOrd="0" presId="urn:microsoft.com/office/officeart/2016/7/layout/RepeatingBendingProcessNew"/>
    <dgm:cxn modelId="{308569E1-69E4-4376-B568-9F6435C847E2}" type="presOf" srcId="{3E302F16-FDC6-4979-AC91-228DC3B94E72}" destId="{115B60AB-AC3B-4408-AE46-87D0CEF7489B}" srcOrd="1" destOrd="0" presId="urn:microsoft.com/office/officeart/2016/7/layout/RepeatingBendingProcessNew"/>
    <dgm:cxn modelId="{0364B4EE-A518-4B77-8A54-BD378987CEE3}" type="presOf" srcId="{06B3AE70-C335-442B-8F3B-9135E718CB00}" destId="{122B9AA5-E131-4AC9-8715-13DE995869A8}" srcOrd="0" destOrd="0" presId="urn:microsoft.com/office/officeart/2016/7/layout/RepeatingBendingProcessNew"/>
    <dgm:cxn modelId="{D8257EF3-CC54-4A46-9EDF-19A72FA37D21}" type="presOf" srcId="{2B87E290-836E-4E1A-B660-AF59127EC616}" destId="{01AB8029-0D03-4FAF-AD29-3B592E2EA069}" srcOrd="0" destOrd="0" presId="urn:microsoft.com/office/officeart/2016/7/layout/RepeatingBendingProcessNew"/>
    <dgm:cxn modelId="{1FB89BF4-3B90-4FEF-A555-B00EC61A3306}" type="presOf" srcId="{14E47929-1E61-415D-AC61-4EBB29C06299}" destId="{3CC1CADA-99BE-43FC-AA48-B19366B4495A}" srcOrd="0" destOrd="0" presId="urn:microsoft.com/office/officeart/2016/7/layout/RepeatingBendingProcessNew"/>
    <dgm:cxn modelId="{2DE0DF7D-8290-46C4-BD1B-3B00E54C7AF2}" type="presParOf" srcId="{01AB8029-0D03-4FAF-AD29-3B592E2EA069}" destId="{3C46028F-E2D7-4EF3-A32A-0B04F75A1577}" srcOrd="0" destOrd="0" presId="urn:microsoft.com/office/officeart/2016/7/layout/RepeatingBendingProcessNew"/>
    <dgm:cxn modelId="{C1A87F4B-6B4D-4F93-8A67-86342E7FAD46}" type="presParOf" srcId="{01AB8029-0D03-4FAF-AD29-3B592E2EA069}" destId="{E34CF3AC-1F4B-40A2-AD22-B7D192D97221}" srcOrd="1" destOrd="0" presId="urn:microsoft.com/office/officeart/2016/7/layout/RepeatingBendingProcessNew"/>
    <dgm:cxn modelId="{616CBD7F-14DF-4A8A-AEF6-A6B41C07B57A}" type="presParOf" srcId="{E34CF3AC-1F4B-40A2-AD22-B7D192D97221}" destId="{A1061EAC-D364-45E2-ABCA-A418B26C24CB}" srcOrd="0" destOrd="0" presId="urn:microsoft.com/office/officeart/2016/7/layout/RepeatingBendingProcessNew"/>
    <dgm:cxn modelId="{89093BB3-9D9F-44C3-94DA-670D9AD07C9F}" type="presParOf" srcId="{01AB8029-0D03-4FAF-AD29-3B592E2EA069}" destId="{E2E4F487-2B22-404C-B1D8-94DD1826E277}" srcOrd="2" destOrd="0" presId="urn:microsoft.com/office/officeart/2016/7/layout/RepeatingBendingProcessNew"/>
    <dgm:cxn modelId="{B15204BB-80E6-4FB7-8B7C-D7523A5BFE28}" type="presParOf" srcId="{01AB8029-0D03-4FAF-AD29-3B592E2EA069}" destId="{A6433F4B-9C3D-4886-B562-5E74D1C7CB0C}" srcOrd="3" destOrd="0" presId="urn:microsoft.com/office/officeart/2016/7/layout/RepeatingBendingProcessNew"/>
    <dgm:cxn modelId="{1AC13899-C457-46B4-8FD9-727B17FFDC08}" type="presParOf" srcId="{A6433F4B-9C3D-4886-B562-5E74D1C7CB0C}" destId="{115B60AB-AC3B-4408-AE46-87D0CEF7489B}" srcOrd="0" destOrd="0" presId="urn:microsoft.com/office/officeart/2016/7/layout/RepeatingBendingProcessNew"/>
    <dgm:cxn modelId="{BA89BF68-475C-4FBC-BAF7-78E165E8B6C7}" type="presParOf" srcId="{01AB8029-0D03-4FAF-AD29-3B592E2EA069}" destId="{73FE7A71-8C9B-401F-B096-0AC9AA524BE9}" srcOrd="4" destOrd="0" presId="urn:microsoft.com/office/officeart/2016/7/layout/RepeatingBendingProcessNew"/>
    <dgm:cxn modelId="{8896ECA8-BA66-4FAC-92ED-F0E39C85118D}" type="presParOf" srcId="{01AB8029-0D03-4FAF-AD29-3B592E2EA069}" destId="{66DB609A-EBE1-4B6C-ACD3-1A31D7E9067C}" srcOrd="5" destOrd="0" presId="urn:microsoft.com/office/officeart/2016/7/layout/RepeatingBendingProcessNew"/>
    <dgm:cxn modelId="{B1F26054-91B0-4C3D-ACF8-C1CB4B1F0102}" type="presParOf" srcId="{66DB609A-EBE1-4B6C-ACD3-1A31D7E9067C}" destId="{39C4C7B8-6AD2-48AA-A4E1-75215668B104}" srcOrd="0" destOrd="0" presId="urn:microsoft.com/office/officeart/2016/7/layout/RepeatingBendingProcessNew"/>
    <dgm:cxn modelId="{F23B9700-9895-4B02-82CF-AD3AF4D78042}" type="presParOf" srcId="{01AB8029-0D03-4FAF-AD29-3B592E2EA069}" destId="{B6EF30F4-6BDF-443D-A5A3-CA652924D46E}" srcOrd="6" destOrd="0" presId="urn:microsoft.com/office/officeart/2016/7/layout/RepeatingBendingProcessNew"/>
    <dgm:cxn modelId="{63B30185-5EF2-483C-BDFC-CF6AC8FB5E96}" type="presParOf" srcId="{01AB8029-0D03-4FAF-AD29-3B592E2EA069}" destId="{3CC1CADA-99BE-43FC-AA48-B19366B4495A}" srcOrd="7" destOrd="0" presId="urn:microsoft.com/office/officeart/2016/7/layout/RepeatingBendingProcessNew"/>
    <dgm:cxn modelId="{F7A0D3FF-0FC4-4B7F-84D9-CD09D383238C}" type="presParOf" srcId="{3CC1CADA-99BE-43FC-AA48-B19366B4495A}" destId="{52201283-AA24-4CAD-BAB0-8AE2023F45FF}" srcOrd="0" destOrd="0" presId="urn:microsoft.com/office/officeart/2016/7/layout/RepeatingBendingProcessNew"/>
    <dgm:cxn modelId="{08DCD7A0-DD99-4B44-B252-DDDFFDF05B1F}" type="presParOf" srcId="{01AB8029-0D03-4FAF-AD29-3B592E2EA069}" destId="{E95C5165-6A96-4F56-9216-C695C7F2F8AC}" srcOrd="8" destOrd="0" presId="urn:microsoft.com/office/officeart/2016/7/layout/RepeatingBendingProcessNew"/>
    <dgm:cxn modelId="{40031AF5-F1FB-468D-BD7D-B73E1AE6B4F2}" type="presParOf" srcId="{01AB8029-0D03-4FAF-AD29-3B592E2EA069}" destId="{122B9AA5-E131-4AC9-8715-13DE995869A8}" srcOrd="9" destOrd="0" presId="urn:microsoft.com/office/officeart/2016/7/layout/RepeatingBendingProcessNew"/>
    <dgm:cxn modelId="{6D0B09DF-8B25-4240-B454-06C16544BBBE}" type="presParOf" srcId="{122B9AA5-E131-4AC9-8715-13DE995869A8}" destId="{15DFC520-A78B-4B01-ADCB-5FDA29CCCE6E}" srcOrd="0" destOrd="0" presId="urn:microsoft.com/office/officeart/2016/7/layout/RepeatingBendingProcessNew"/>
    <dgm:cxn modelId="{442C0F18-EB60-4807-8235-CBBC6C028C79}" type="presParOf" srcId="{01AB8029-0D03-4FAF-AD29-3B592E2EA069}" destId="{6C3CDB16-C3FD-45E5-A19F-93CB9777DFE9}" srcOrd="10" destOrd="0" presId="urn:microsoft.com/office/officeart/2016/7/layout/RepeatingBendingProcessNew"/>
    <dgm:cxn modelId="{ACF18D6E-138F-4A34-9957-170D31A49760}" type="presParOf" srcId="{01AB8029-0D03-4FAF-AD29-3B592E2EA069}" destId="{B86CA543-D000-4FDA-A06F-E609ED41DA41}" srcOrd="11" destOrd="0" presId="urn:microsoft.com/office/officeart/2016/7/layout/RepeatingBendingProcessNew"/>
    <dgm:cxn modelId="{391A7A6E-CD54-4CDC-95F5-F30709CD9F0D}" type="presParOf" srcId="{B86CA543-D000-4FDA-A06F-E609ED41DA41}" destId="{A17EF039-D93C-4159-B8CF-24AB9F816F64}" srcOrd="0" destOrd="0" presId="urn:microsoft.com/office/officeart/2016/7/layout/RepeatingBendingProcessNew"/>
    <dgm:cxn modelId="{A4EA86EB-B1A6-4447-B886-5CB9FF3464B9}" type="presParOf" srcId="{01AB8029-0D03-4FAF-AD29-3B592E2EA069}" destId="{F8BC47EE-7788-4D51-86DF-AA6FBD9FA51D}" srcOrd="12" destOrd="0" presId="urn:microsoft.com/office/officeart/2016/7/layout/RepeatingBendingProcessNew"/>
    <dgm:cxn modelId="{29C8002D-69F2-4BB7-BCA7-1B9FAEF13947}" type="presParOf" srcId="{01AB8029-0D03-4FAF-AD29-3B592E2EA069}" destId="{71788446-EDCE-48C3-966E-73920F61C8B8}" srcOrd="13" destOrd="0" presId="urn:microsoft.com/office/officeart/2016/7/layout/RepeatingBendingProcessNew"/>
    <dgm:cxn modelId="{C2890948-715A-4176-B8B3-F45C88D179B9}" type="presParOf" srcId="{71788446-EDCE-48C3-966E-73920F61C8B8}" destId="{1AFABB98-39EE-4CED-B929-4F3546F75B4A}" srcOrd="0" destOrd="0" presId="urn:microsoft.com/office/officeart/2016/7/layout/RepeatingBendingProcessNew"/>
    <dgm:cxn modelId="{076F0E55-EE58-463A-98F4-565C23D1013B}" type="presParOf" srcId="{01AB8029-0D03-4FAF-AD29-3B592E2EA069}" destId="{836493EF-FDAF-4DBD-A3B0-9C89199E7CB8}" srcOrd="14" destOrd="0" presId="urn:microsoft.com/office/officeart/2016/7/layout/RepeatingBendingProcessNew"/>
    <dgm:cxn modelId="{26A0D2AA-0276-496A-9312-9840AD8ABE12}" type="presParOf" srcId="{01AB8029-0D03-4FAF-AD29-3B592E2EA069}" destId="{7E93EAC1-B267-4BD1-A7CD-B4F77ECED282}" srcOrd="15" destOrd="0" presId="urn:microsoft.com/office/officeart/2016/7/layout/RepeatingBendingProcessNew"/>
    <dgm:cxn modelId="{41C6E141-F4F8-49B3-BBD8-D96056EE9421}" type="presParOf" srcId="{7E93EAC1-B267-4BD1-A7CD-B4F77ECED282}" destId="{D08AEC33-61EA-42B5-A477-45428672CCEE}" srcOrd="0" destOrd="0" presId="urn:microsoft.com/office/officeart/2016/7/layout/RepeatingBendingProcessNew"/>
    <dgm:cxn modelId="{DAE16BA7-2F0A-423D-8AC4-F0F2FB8FB4C1}" type="presParOf" srcId="{01AB8029-0D03-4FAF-AD29-3B592E2EA069}" destId="{BECC5E50-F7E8-4D0F-9B78-85EDA6B901B2}" srcOrd="16" destOrd="0" presId="urn:microsoft.com/office/officeart/2016/7/layout/RepeatingBendingProcessNew"/>
    <dgm:cxn modelId="{1B8906C1-CFDA-4CC3-978B-68B42A23420D}" type="presParOf" srcId="{01AB8029-0D03-4FAF-AD29-3B592E2EA069}" destId="{47D73D03-0917-4733-A0EB-2FA249FCBE0C}" srcOrd="17" destOrd="0" presId="urn:microsoft.com/office/officeart/2016/7/layout/RepeatingBendingProcessNew"/>
    <dgm:cxn modelId="{7EB3597A-B85E-4715-8ED4-55C2B69033F2}" type="presParOf" srcId="{47D73D03-0917-4733-A0EB-2FA249FCBE0C}" destId="{F66EDC39-14D9-40F4-B675-4D5BF24C93A6}" srcOrd="0" destOrd="0" presId="urn:microsoft.com/office/officeart/2016/7/layout/RepeatingBendingProcessNew"/>
    <dgm:cxn modelId="{F44C4B6C-DECB-4120-834C-25D462717CE4}" type="presParOf" srcId="{01AB8029-0D03-4FAF-AD29-3B592E2EA069}" destId="{5646A515-1473-446A-B6D4-221D71A12E78}"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AFB69-7626-4BB2-A468-F6930FFC9657}">
      <dsp:nvSpPr>
        <dsp:cNvPr id="0" name=""/>
        <dsp:cNvSpPr/>
      </dsp:nvSpPr>
      <dsp:spPr>
        <a:xfrm>
          <a:off x="854848" y="1799734"/>
          <a:ext cx="2258451" cy="2258451"/>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79115A-14DE-4B80-A385-A308E028AF9D}">
      <dsp:nvSpPr>
        <dsp:cNvPr id="0" name=""/>
        <dsp:cNvSpPr/>
      </dsp:nvSpPr>
      <dsp:spPr>
        <a:xfrm>
          <a:off x="1336157" y="2223386"/>
          <a:ext cx="1295832" cy="12958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0FABC-DB95-4FD5-BBBE-372D534CDD28}">
      <dsp:nvSpPr>
        <dsp:cNvPr id="0" name=""/>
        <dsp:cNvSpPr/>
      </dsp:nvSpPr>
      <dsp:spPr>
        <a:xfrm>
          <a:off x="881287" y="4726105"/>
          <a:ext cx="252445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0" kern="1200" dirty="0">
              <a:solidFill>
                <a:schemeClr val="tx1"/>
              </a:solidFill>
            </a:rPr>
            <a:t>to build on vacant land</a:t>
          </a:r>
        </a:p>
      </dsp:txBody>
      <dsp:txXfrm>
        <a:off x="881287" y="4726105"/>
        <a:ext cx="2524454" cy="720000"/>
      </dsp:txXfrm>
    </dsp:sp>
    <dsp:sp modelId="{78E640FE-0BEC-49D8-8DD7-260B67837A58}">
      <dsp:nvSpPr>
        <dsp:cNvPr id="0" name=""/>
        <dsp:cNvSpPr/>
      </dsp:nvSpPr>
      <dsp:spPr>
        <a:xfrm>
          <a:off x="5205144" y="1742076"/>
          <a:ext cx="2258451" cy="2258451"/>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7DD92-294F-4AC2-A5DB-D4DBD1EAC141}">
      <dsp:nvSpPr>
        <dsp:cNvPr id="0" name=""/>
        <dsp:cNvSpPr/>
      </dsp:nvSpPr>
      <dsp:spPr>
        <a:xfrm>
          <a:off x="5686453" y="2223386"/>
          <a:ext cx="1295832" cy="12958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4F64CC-A112-4D60-B9CF-FAFC29AC0810}">
      <dsp:nvSpPr>
        <dsp:cNvPr id="0" name=""/>
        <dsp:cNvSpPr/>
      </dsp:nvSpPr>
      <dsp:spPr>
        <a:xfrm>
          <a:off x="4413945" y="4731052"/>
          <a:ext cx="37023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solidFill>
                <a:schemeClr val="tx1"/>
              </a:solidFill>
            </a:rPr>
            <a:t>to add an addition to an existing business building  </a:t>
          </a:r>
        </a:p>
      </dsp:txBody>
      <dsp:txXfrm>
        <a:off x="4413945" y="4731052"/>
        <a:ext cx="3702379" cy="720000"/>
      </dsp:txXfrm>
    </dsp:sp>
    <dsp:sp modelId="{FF55B2FA-82AD-412D-97B9-24053F12CD0F}">
      <dsp:nvSpPr>
        <dsp:cNvPr id="0" name=""/>
        <dsp:cNvSpPr/>
      </dsp:nvSpPr>
      <dsp:spPr>
        <a:xfrm>
          <a:off x="13832043" y="1760166"/>
          <a:ext cx="2258451" cy="2258451"/>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918E0-04B5-4EC3-81AE-7ED527054071}">
      <dsp:nvSpPr>
        <dsp:cNvPr id="0" name=""/>
        <dsp:cNvSpPr/>
      </dsp:nvSpPr>
      <dsp:spPr>
        <a:xfrm>
          <a:off x="14275820" y="2084952"/>
          <a:ext cx="1295832" cy="12958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E73F4C-5B84-4499-8887-8E213ABE381D}">
      <dsp:nvSpPr>
        <dsp:cNvPr id="0" name=""/>
        <dsp:cNvSpPr/>
      </dsp:nvSpPr>
      <dsp:spPr>
        <a:xfrm>
          <a:off x="13164964" y="4717717"/>
          <a:ext cx="37023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solidFill>
                <a:schemeClr val="tx1"/>
              </a:solidFill>
            </a:rPr>
            <a:t>to change the exterior of the building</a:t>
          </a:r>
        </a:p>
      </dsp:txBody>
      <dsp:txXfrm>
        <a:off x="13164964" y="4717717"/>
        <a:ext cx="3702379" cy="720000"/>
      </dsp:txXfrm>
    </dsp:sp>
    <dsp:sp modelId="{2FC99534-F9BB-4872-9D68-81B717EFB767}">
      <dsp:nvSpPr>
        <dsp:cNvPr id="0" name=""/>
        <dsp:cNvSpPr/>
      </dsp:nvSpPr>
      <dsp:spPr>
        <a:xfrm>
          <a:off x="9552796" y="1700408"/>
          <a:ext cx="2258451" cy="2258451"/>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717E32-386D-4C46-9BEB-1198BD06432D}">
      <dsp:nvSpPr>
        <dsp:cNvPr id="0" name=""/>
        <dsp:cNvSpPr/>
      </dsp:nvSpPr>
      <dsp:spPr>
        <a:xfrm>
          <a:off x="10005510" y="2132029"/>
          <a:ext cx="1295832" cy="129583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AB529F-3CC2-4280-A9DF-13E1498B9C3B}">
      <dsp:nvSpPr>
        <dsp:cNvPr id="0" name=""/>
        <dsp:cNvSpPr/>
      </dsp:nvSpPr>
      <dsp:spPr>
        <a:xfrm>
          <a:off x="8769202" y="4718423"/>
          <a:ext cx="370237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solidFill>
                <a:schemeClr val="tx1"/>
              </a:solidFill>
            </a:rPr>
            <a:t>to change the “use”</a:t>
          </a:r>
          <a:br>
            <a:rPr lang="en-US" sz="2000" kern="1200" dirty="0">
              <a:solidFill>
                <a:schemeClr val="tx1"/>
              </a:solidFill>
            </a:rPr>
          </a:br>
          <a:r>
            <a:rPr lang="en-US" sz="2000" kern="1200" dirty="0">
              <a:solidFill>
                <a:schemeClr val="tx1"/>
              </a:solidFill>
            </a:rPr>
            <a:t> of the building</a:t>
          </a:r>
        </a:p>
      </dsp:txBody>
      <dsp:txXfrm>
        <a:off x="8769202" y="4718423"/>
        <a:ext cx="370237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CF3AC-1F4B-40A2-AD22-B7D192D97221}">
      <dsp:nvSpPr>
        <dsp:cNvPr id="0" name=""/>
        <dsp:cNvSpPr/>
      </dsp:nvSpPr>
      <dsp:spPr>
        <a:xfrm>
          <a:off x="2520294" y="1081255"/>
          <a:ext cx="547944" cy="91440"/>
        </a:xfrm>
        <a:custGeom>
          <a:avLst/>
          <a:gdLst/>
          <a:ahLst/>
          <a:cxnLst/>
          <a:rect l="0" t="0" r="0" b="0"/>
          <a:pathLst>
            <a:path>
              <a:moveTo>
                <a:pt x="0" y="45720"/>
              </a:moveTo>
              <a:lnTo>
                <a:pt x="547944"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9803" y="1124083"/>
        <a:ext cx="28927" cy="5785"/>
      </dsp:txXfrm>
    </dsp:sp>
    <dsp:sp modelId="{3C46028F-E2D7-4EF3-A32A-0B04F75A1577}">
      <dsp:nvSpPr>
        <dsp:cNvPr id="0" name=""/>
        <dsp:cNvSpPr/>
      </dsp:nvSpPr>
      <dsp:spPr>
        <a:xfrm>
          <a:off x="6682" y="372352"/>
          <a:ext cx="2515412" cy="150924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dirty="0"/>
            <a:t>Know the timing of your project</a:t>
          </a:r>
        </a:p>
      </dsp:txBody>
      <dsp:txXfrm>
        <a:off x="6682" y="372352"/>
        <a:ext cx="2515412" cy="1509247"/>
      </dsp:txXfrm>
    </dsp:sp>
    <dsp:sp modelId="{A6433F4B-9C3D-4886-B562-5E74D1C7CB0C}">
      <dsp:nvSpPr>
        <dsp:cNvPr id="0" name=""/>
        <dsp:cNvSpPr/>
      </dsp:nvSpPr>
      <dsp:spPr>
        <a:xfrm>
          <a:off x="5614252" y="1081255"/>
          <a:ext cx="547944" cy="91440"/>
        </a:xfrm>
        <a:custGeom>
          <a:avLst/>
          <a:gdLst/>
          <a:ahLst/>
          <a:cxnLst/>
          <a:rect l="0" t="0" r="0" b="0"/>
          <a:pathLst>
            <a:path>
              <a:moveTo>
                <a:pt x="0" y="45720"/>
              </a:moveTo>
              <a:lnTo>
                <a:pt x="547944" y="45720"/>
              </a:lnTo>
            </a:path>
          </a:pathLst>
        </a:custGeom>
        <a:noFill/>
        <a:ln w="9525" cap="flat" cmpd="sng" algn="ctr">
          <a:solidFill>
            <a:schemeClr val="accent2">
              <a:hueOff val="-165422"/>
              <a:satOff val="186"/>
              <a:lumOff val="44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3761" y="1124083"/>
        <a:ext cx="28927" cy="5785"/>
      </dsp:txXfrm>
    </dsp:sp>
    <dsp:sp modelId="{E2E4F487-2B22-404C-B1D8-94DD1826E277}">
      <dsp:nvSpPr>
        <dsp:cNvPr id="0" name=""/>
        <dsp:cNvSpPr/>
      </dsp:nvSpPr>
      <dsp:spPr>
        <a:xfrm>
          <a:off x="3100639" y="372352"/>
          <a:ext cx="2515412" cy="1509247"/>
        </a:xfrm>
        <a:prstGeom prst="rect">
          <a:avLst/>
        </a:prstGeom>
        <a:solidFill>
          <a:schemeClr val="accent2">
            <a:hueOff val="-147041"/>
            <a:satOff val="166"/>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a:t>Get a zoning determination prior to signing a lease</a:t>
          </a:r>
        </a:p>
      </dsp:txBody>
      <dsp:txXfrm>
        <a:off x="3100639" y="372352"/>
        <a:ext cx="2515412" cy="1509247"/>
      </dsp:txXfrm>
    </dsp:sp>
    <dsp:sp modelId="{66DB609A-EBE1-4B6C-ACD3-1A31D7E9067C}">
      <dsp:nvSpPr>
        <dsp:cNvPr id="0" name=""/>
        <dsp:cNvSpPr/>
      </dsp:nvSpPr>
      <dsp:spPr>
        <a:xfrm>
          <a:off x="1264388" y="1879799"/>
          <a:ext cx="6187914" cy="547944"/>
        </a:xfrm>
        <a:custGeom>
          <a:avLst/>
          <a:gdLst/>
          <a:ahLst/>
          <a:cxnLst/>
          <a:rect l="0" t="0" r="0" b="0"/>
          <a:pathLst>
            <a:path>
              <a:moveTo>
                <a:pt x="6187914" y="0"/>
              </a:moveTo>
              <a:lnTo>
                <a:pt x="6187914" y="291072"/>
              </a:lnTo>
              <a:lnTo>
                <a:pt x="0" y="291072"/>
              </a:lnTo>
              <a:lnTo>
                <a:pt x="0" y="547944"/>
              </a:lnTo>
            </a:path>
          </a:pathLst>
        </a:custGeom>
        <a:noFill/>
        <a:ln w="9525" cap="flat" cmpd="sng" algn="ctr">
          <a:solidFill>
            <a:schemeClr val="accent2">
              <a:hueOff val="-330843"/>
              <a:satOff val="373"/>
              <a:lumOff val="88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2973" y="2150879"/>
        <a:ext cx="310745" cy="5785"/>
      </dsp:txXfrm>
    </dsp:sp>
    <dsp:sp modelId="{73FE7A71-8C9B-401F-B096-0AC9AA524BE9}">
      <dsp:nvSpPr>
        <dsp:cNvPr id="0" name=""/>
        <dsp:cNvSpPr/>
      </dsp:nvSpPr>
      <dsp:spPr>
        <a:xfrm>
          <a:off x="6194597" y="372352"/>
          <a:ext cx="2515412" cy="1509247"/>
        </a:xfrm>
        <a:prstGeom prst="rect">
          <a:avLst/>
        </a:prstGeom>
        <a:solidFill>
          <a:schemeClr val="accent2">
            <a:hueOff val="-294083"/>
            <a:satOff val="332"/>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a:t>Try, if at possible, to go into similar prior use space</a:t>
          </a:r>
        </a:p>
      </dsp:txBody>
      <dsp:txXfrm>
        <a:off x="6194597" y="372352"/>
        <a:ext cx="2515412" cy="1509247"/>
      </dsp:txXfrm>
    </dsp:sp>
    <dsp:sp modelId="{3CC1CADA-99BE-43FC-AA48-B19366B4495A}">
      <dsp:nvSpPr>
        <dsp:cNvPr id="0" name=""/>
        <dsp:cNvSpPr/>
      </dsp:nvSpPr>
      <dsp:spPr>
        <a:xfrm>
          <a:off x="2520294" y="3169048"/>
          <a:ext cx="547944" cy="91440"/>
        </a:xfrm>
        <a:custGeom>
          <a:avLst/>
          <a:gdLst/>
          <a:ahLst/>
          <a:cxnLst/>
          <a:rect l="0" t="0" r="0" b="0"/>
          <a:pathLst>
            <a:path>
              <a:moveTo>
                <a:pt x="0" y="45720"/>
              </a:moveTo>
              <a:lnTo>
                <a:pt x="547944" y="45720"/>
              </a:lnTo>
            </a:path>
          </a:pathLst>
        </a:custGeom>
        <a:noFill/>
        <a:ln w="9525" cap="flat" cmpd="sng" algn="ctr">
          <a:solidFill>
            <a:schemeClr val="accent2">
              <a:hueOff val="-496265"/>
              <a:satOff val="559"/>
              <a:lumOff val="13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9803" y="3211875"/>
        <a:ext cx="28927" cy="5785"/>
      </dsp:txXfrm>
    </dsp:sp>
    <dsp:sp modelId="{B6EF30F4-6BDF-443D-A5A3-CA652924D46E}">
      <dsp:nvSpPr>
        <dsp:cNvPr id="0" name=""/>
        <dsp:cNvSpPr/>
      </dsp:nvSpPr>
      <dsp:spPr>
        <a:xfrm>
          <a:off x="6682" y="2460144"/>
          <a:ext cx="2515412" cy="1509247"/>
        </a:xfrm>
        <a:prstGeom prst="rect">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a:t>When buying, inquire about prior permits, or research online</a:t>
          </a:r>
        </a:p>
      </dsp:txBody>
      <dsp:txXfrm>
        <a:off x="6682" y="2460144"/>
        <a:ext cx="2515412" cy="1509247"/>
      </dsp:txXfrm>
    </dsp:sp>
    <dsp:sp modelId="{122B9AA5-E131-4AC9-8715-13DE995869A8}">
      <dsp:nvSpPr>
        <dsp:cNvPr id="0" name=""/>
        <dsp:cNvSpPr/>
      </dsp:nvSpPr>
      <dsp:spPr>
        <a:xfrm>
          <a:off x="5614252" y="3169048"/>
          <a:ext cx="547944" cy="91440"/>
        </a:xfrm>
        <a:custGeom>
          <a:avLst/>
          <a:gdLst/>
          <a:ahLst/>
          <a:cxnLst/>
          <a:rect l="0" t="0" r="0" b="0"/>
          <a:pathLst>
            <a:path>
              <a:moveTo>
                <a:pt x="0" y="45720"/>
              </a:moveTo>
              <a:lnTo>
                <a:pt x="547944" y="45720"/>
              </a:lnTo>
            </a:path>
          </a:pathLst>
        </a:custGeom>
        <a:noFill/>
        <a:ln w="9525" cap="flat" cmpd="sng" algn="ctr">
          <a:solidFill>
            <a:schemeClr val="accent2">
              <a:hueOff val="-661686"/>
              <a:satOff val="746"/>
              <a:lumOff val="17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3761" y="3211875"/>
        <a:ext cx="28927" cy="5785"/>
      </dsp:txXfrm>
    </dsp:sp>
    <dsp:sp modelId="{E95C5165-6A96-4F56-9216-C695C7F2F8AC}">
      <dsp:nvSpPr>
        <dsp:cNvPr id="0" name=""/>
        <dsp:cNvSpPr/>
      </dsp:nvSpPr>
      <dsp:spPr>
        <a:xfrm>
          <a:off x="3100639" y="2460144"/>
          <a:ext cx="2515412" cy="1509247"/>
        </a:xfrm>
        <a:prstGeom prst="rect">
          <a:avLst/>
        </a:prstGeom>
        <a:solidFill>
          <a:schemeClr val="accent2">
            <a:hueOff val="-588166"/>
            <a:satOff val="663"/>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dirty="0"/>
            <a:t>Hire a professional; use professional to submit application</a:t>
          </a:r>
        </a:p>
      </dsp:txBody>
      <dsp:txXfrm>
        <a:off x="3100639" y="2460144"/>
        <a:ext cx="2515412" cy="1509247"/>
      </dsp:txXfrm>
    </dsp:sp>
    <dsp:sp modelId="{B86CA543-D000-4FDA-A06F-E609ED41DA41}">
      <dsp:nvSpPr>
        <dsp:cNvPr id="0" name=""/>
        <dsp:cNvSpPr/>
      </dsp:nvSpPr>
      <dsp:spPr>
        <a:xfrm>
          <a:off x="1264388" y="3967592"/>
          <a:ext cx="6187914" cy="547944"/>
        </a:xfrm>
        <a:custGeom>
          <a:avLst/>
          <a:gdLst/>
          <a:ahLst/>
          <a:cxnLst/>
          <a:rect l="0" t="0" r="0" b="0"/>
          <a:pathLst>
            <a:path>
              <a:moveTo>
                <a:pt x="6187914" y="0"/>
              </a:moveTo>
              <a:lnTo>
                <a:pt x="6187914" y="291072"/>
              </a:lnTo>
              <a:lnTo>
                <a:pt x="0" y="291072"/>
              </a:lnTo>
              <a:lnTo>
                <a:pt x="0" y="547944"/>
              </a:lnTo>
            </a:path>
          </a:pathLst>
        </a:custGeom>
        <a:noFill/>
        <a:ln w="9525" cap="flat" cmpd="sng" algn="ctr">
          <a:solidFill>
            <a:schemeClr val="accent2">
              <a:hueOff val="-827108"/>
              <a:satOff val="932"/>
              <a:lumOff val="220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2973" y="4238671"/>
        <a:ext cx="310745" cy="5785"/>
      </dsp:txXfrm>
    </dsp:sp>
    <dsp:sp modelId="{6C3CDB16-C3FD-45E5-A19F-93CB9777DFE9}">
      <dsp:nvSpPr>
        <dsp:cNvPr id="0" name=""/>
        <dsp:cNvSpPr/>
      </dsp:nvSpPr>
      <dsp:spPr>
        <a:xfrm>
          <a:off x="6194597" y="2460144"/>
          <a:ext cx="2515412" cy="1509247"/>
        </a:xfrm>
        <a:prstGeom prst="rect">
          <a:avLst/>
        </a:prstGeom>
        <a:solidFill>
          <a:schemeClr val="accent2">
            <a:hueOff val="-735207"/>
            <a:satOff val="829"/>
            <a:lumOff val="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a:t>Be very descriptive when filing application</a:t>
          </a:r>
        </a:p>
      </dsp:txBody>
      <dsp:txXfrm>
        <a:off x="6194597" y="2460144"/>
        <a:ext cx="2515412" cy="1509247"/>
      </dsp:txXfrm>
    </dsp:sp>
    <dsp:sp modelId="{71788446-EDCE-48C3-966E-73920F61C8B8}">
      <dsp:nvSpPr>
        <dsp:cNvPr id="0" name=""/>
        <dsp:cNvSpPr/>
      </dsp:nvSpPr>
      <dsp:spPr>
        <a:xfrm>
          <a:off x="2520294" y="5256840"/>
          <a:ext cx="547944" cy="91440"/>
        </a:xfrm>
        <a:custGeom>
          <a:avLst/>
          <a:gdLst/>
          <a:ahLst/>
          <a:cxnLst/>
          <a:rect l="0" t="0" r="0" b="0"/>
          <a:pathLst>
            <a:path>
              <a:moveTo>
                <a:pt x="0" y="45720"/>
              </a:moveTo>
              <a:lnTo>
                <a:pt x="547944" y="45720"/>
              </a:lnTo>
            </a:path>
          </a:pathLst>
        </a:custGeom>
        <a:noFill/>
        <a:ln w="9525" cap="flat" cmpd="sng" algn="ctr">
          <a:solidFill>
            <a:schemeClr val="accent2">
              <a:hueOff val="-992530"/>
              <a:satOff val="1119"/>
              <a:lumOff val="264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9803" y="5299667"/>
        <a:ext cx="28927" cy="5785"/>
      </dsp:txXfrm>
    </dsp:sp>
    <dsp:sp modelId="{F8BC47EE-7788-4D51-86DF-AA6FBD9FA51D}">
      <dsp:nvSpPr>
        <dsp:cNvPr id="0" name=""/>
        <dsp:cNvSpPr/>
      </dsp:nvSpPr>
      <dsp:spPr>
        <a:xfrm>
          <a:off x="6682" y="4547936"/>
          <a:ext cx="2515412" cy="1509247"/>
        </a:xfrm>
        <a:prstGeom prst="rect">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a:t>Consider Third Party programs, “time is money”</a:t>
          </a:r>
        </a:p>
      </dsp:txBody>
      <dsp:txXfrm>
        <a:off x="6682" y="4547936"/>
        <a:ext cx="2515412" cy="1509247"/>
      </dsp:txXfrm>
    </dsp:sp>
    <dsp:sp modelId="{7E93EAC1-B267-4BD1-A7CD-B4F77ECED282}">
      <dsp:nvSpPr>
        <dsp:cNvPr id="0" name=""/>
        <dsp:cNvSpPr/>
      </dsp:nvSpPr>
      <dsp:spPr>
        <a:xfrm>
          <a:off x="5614252" y="5256840"/>
          <a:ext cx="547944" cy="91440"/>
        </a:xfrm>
        <a:custGeom>
          <a:avLst/>
          <a:gdLst/>
          <a:ahLst/>
          <a:cxnLst/>
          <a:rect l="0" t="0" r="0" b="0"/>
          <a:pathLst>
            <a:path>
              <a:moveTo>
                <a:pt x="0" y="45720"/>
              </a:moveTo>
              <a:lnTo>
                <a:pt x="547944" y="45720"/>
              </a:lnTo>
            </a:path>
          </a:pathLst>
        </a:custGeom>
        <a:noFill/>
        <a:ln w="9525" cap="flat" cmpd="sng" algn="ctr">
          <a:solidFill>
            <a:schemeClr val="accent2">
              <a:hueOff val="-1157951"/>
              <a:satOff val="1305"/>
              <a:lumOff val="308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73761" y="5299667"/>
        <a:ext cx="28927" cy="5785"/>
      </dsp:txXfrm>
    </dsp:sp>
    <dsp:sp modelId="{836493EF-FDAF-4DBD-A3B0-9C89199E7CB8}">
      <dsp:nvSpPr>
        <dsp:cNvPr id="0" name=""/>
        <dsp:cNvSpPr/>
      </dsp:nvSpPr>
      <dsp:spPr>
        <a:xfrm>
          <a:off x="3100639" y="4547936"/>
          <a:ext cx="2515412" cy="1509247"/>
        </a:xfrm>
        <a:prstGeom prst="rect">
          <a:avLst/>
        </a:prstGeom>
        <a:solidFill>
          <a:schemeClr val="accent2">
            <a:hueOff val="-1029290"/>
            <a:satOff val="1160"/>
            <a:lumOff val="274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dirty="0"/>
            <a:t>Have plans on site, when the Inspector shows up</a:t>
          </a:r>
        </a:p>
      </dsp:txBody>
      <dsp:txXfrm>
        <a:off x="3100639" y="4547936"/>
        <a:ext cx="2515412" cy="1509247"/>
      </dsp:txXfrm>
    </dsp:sp>
    <dsp:sp modelId="{47D73D03-0917-4733-A0EB-2FA249FCBE0C}">
      <dsp:nvSpPr>
        <dsp:cNvPr id="0" name=""/>
        <dsp:cNvSpPr/>
      </dsp:nvSpPr>
      <dsp:spPr>
        <a:xfrm>
          <a:off x="4364785" y="6055384"/>
          <a:ext cx="3087518" cy="490789"/>
        </a:xfrm>
        <a:custGeom>
          <a:avLst/>
          <a:gdLst/>
          <a:ahLst/>
          <a:cxnLst/>
          <a:rect l="0" t="0" r="0" b="0"/>
          <a:pathLst>
            <a:path>
              <a:moveTo>
                <a:pt x="3087518" y="0"/>
              </a:moveTo>
              <a:lnTo>
                <a:pt x="3087518" y="262494"/>
              </a:lnTo>
              <a:lnTo>
                <a:pt x="0" y="262494"/>
              </a:lnTo>
              <a:lnTo>
                <a:pt x="0" y="490789"/>
              </a:lnTo>
            </a:path>
          </a:pathLst>
        </a:custGeom>
        <a:noFill/>
        <a:ln w="9525" cap="flat" cmpd="sng" algn="ctr">
          <a:solidFill>
            <a:schemeClr val="accent2">
              <a:hueOff val="-1323373"/>
              <a:satOff val="1492"/>
              <a:lumOff val="353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0263" y="6297886"/>
        <a:ext cx="156561" cy="5785"/>
      </dsp:txXfrm>
    </dsp:sp>
    <dsp:sp modelId="{BECC5E50-F7E8-4D0F-9B78-85EDA6B901B2}">
      <dsp:nvSpPr>
        <dsp:cNvPr id="0" name=""/>
        <dsp:cNvSpPr/>
      </dsp:nvSpPr>
      <dsp:spPr>
        <a:xfrm>
          <a:off x="6194597" y="4547936"/>
          <a:ext cx="2515412" cy="1509247"/>
        </a:xfrm>
        <a:prstGeom prst="rect">
          <a:avLst/>
        </a:prstGeom>
        <a:solidFill>
          <a:schemeClr val="accent2">
            <a:hueOff val="-1176331"/>
            <a:satOff val="1326"/>
            <a:lumOff val="3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a:t>Ask your contractor to add you to ePlan</a:t>
          </a:r>
        </a:p>
      </dsp:txBody>
      <dsp:txXfrm>
        <a:off x="6194597" y="4547936"/>
        <a:ext cx="2515412" cy="1509247"/>
      </dsp:txXfrm>
    </dsp:sp>
    <dsp:sp modelId="{5646A515-1473-446A-B6D4-221D71A12E78}">
      <dsp:nvSpPr>
        <dsp:cNvPr id="0" name=""/>
        <dsp:cNvSpPr/>
      </dsp:nvSpPr>
      <dsp:spPr>
        <a:xfrm>
          <a:off x="3107079" y="6578574"/>
          <a:ext cx="2515412" cy="1509247"/>
        </a:xfrm>
        <a:prstGeom prst="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57" tIns="129380" rIns="123257" bIns="129380" numCol="1" spcCol="1270" anchor="ctr" anchorCtr="0">
          <a:noAutofit/>
        </a:bodyPr>
        <a:lstStyle/>
        <a:p>
          <a:pPr marL="0" lvl="0" indent="0" algn="ctr" defTabSz="1066800">
            <a:lnSpc>
              <a:spcPct val="90000"/>
            </a:lnSpc>
            <a:spcBef>
              <a:spcPct val="0"/>
            </a:spcBef>
            <a:spcAft>
              <a:spcPct val="35000"/>
            </a:spcAft>
            <a:buNone/>
          </a:pPr>
          <a:r>
            <a:rPr lang="en-US" sz="2400" kern="1200" dirty="0"/>
            <a:t>Check ePlan updates regularly – log in or check email</a:t>
          </a:r>
        </a:p>
      </dsp:txBody>
      <dsp:txXfrm>
        <a:off x="3107079" y="6578574"/>
        <a:ext cx="2515412" cy="1509247"/>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7E120-D02F-4228-94FD-4410F2678739}"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B2E73-9B24-4AA6-87B3-779185273780}" type="slidenum">
              <a:rPr lang="en-US" smtClean="0"/>
              <a:t>‹#›</a:t>
            </a:fld>
            <a:endParaRPr lang="en-US"/>
          </a:p>
        </p:txBody>
      </p:sp>
    </p:spTree>
    <p:extLst>
      <p:ext uri="{BB962C8B-B14F-4D97-AF65-F5344CB8AC3E}">
        <p14:creationId xmlns:p14="http://schemas.microsoft.com/office/powerpoint/2010/main" val="524390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0A5FF-5020-4446-8096-23DEB94CC0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307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230CFA-805A-4FD3-B3A0-DAAA5993D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470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4581A4-3831-4389-8335-0881647A57D3}" type="slidenum">
              <a:rPr lang="en-US" smtClean="0"/>
              <a:t>‹#›</a:t>
            </a:fld>
            <a:endParaRPr lang="en-US" dirty="0"/>
          </a:p>
        </p:txBody>
      </p:sp>
      <p:sp>
        <p:nvSpPr>
          <p:cNvPr id="4" name="Rectangle 3"/>
          <p:cNvSpPr/>
          <p:nvPr userDrawn="1"/>
        </p:nvSpPr>
        <p:spPr>
          <a:xfrm>
            <a:off x="0" y="342901"/>
            <a:ext cx="18288000" cy="743690"/>
          </a:xfrm>
          <a:prstGeom prst="rect">
            <a:avLst/>
          </a:prstGeom>
          <a:solidFill>
            <a:srgbClr val="0055B8"/>
          </a:solidFill>
          <a:ln>
            <a:solidFill>
              <a:srgbClr val="005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Text Placeholder 5"/>
          <p:cNvSpPr>
            <a:spLocks noGrp="1"/>
          </p:cNvSpPr>
          <p:nvPr>
            <p:ph type="body" sz="quarter" idx="13" hasCustomPrompt="1"/>
          </p:nvPr>
        </p:nvSpPr>
        <p:spPr>
          <a:xfrm>
            <a:off x="3530604" y="2514600"/>
            <a:ext cx="10885430" cy="1485900"/>
          </a:xfrm>
        </p:spPr>
        <p:txBody>
          <a:bodyPr>
            <a:noAutofit/>
          </a:bodyPr>
          <a:lstStyle>
            <a:lvl1pPr marL="0" indent="0" algn="ctr">
              <a:buNone/>
              <a:defRPr sz="7800" b="1">
                <a:solidFill>
                  <a:srgbClr val="0055B8"/>
                </a:solidFill>
              </a:defRPr>
            </a:lvl1pPr>
            <a:lvl2pPr>
              <a:defRPr sz="7800" b="1">
                <a:solidFill>
                  <a:srgbClr val="0055B8"/>
                </a:solidFill>
              </a:defRPr>
            </a:lvl2pPr>
            <a:lvl3pPr>
              <a:defRPr sz="7800" b="1">
                <a:solidFill>
                  <a:srgbClr val="0055B8"/>
                </a:solidFill>
              </a:defRPr>
            </a:lvl3pPr>
            <a:lvl4pPr>
              <a:defRPr sz="7800" b="1">
                <a:solidFill>
                  <a:srgbClr val="0055B8"/>
                </a:solidFill>
              </a:defRPr>
            </a:lvl4pPr>
            <a:lvl5pPr>
              <a:defRPr sz="7800" b="1">
                <a:solidFill>
                  <a:srgbClr val="0055B8"/>
                </a:solidFill>
              </a:defRPr>
            </a:lvl5pPr>
          </a:lstStyle>
          <a:p>
            <a:pPr lvl="0"/>
            <a:r>
              <a:rPr lang="en-US" dirty="0"/>
              <a:t>Presentation Title</a:t>
            </a:r>
          </a:p>
        </p:txBody>
      </p:sp>
      <p:sp>
        <p:nvSpPr>
          <p:cNvPr id="7" name="TextBox 6"/>
          <p:cNvSpPr txBox="1"/>
          <p:nvPr userDrawn="1"/>
        </p:nvSpPr>
        <p:spPr>
          <a:xfrm>
            <a:off x="6279413" y="5829301"/>
            <a:ext cx="5729174" cy="646331"/>
          </a:xfrm>
          <a:prstGeom prst="rect">
            <a:avLst/>
          </a:prstGeom>
          <a:noFill/>
        </p:spPr>
        <p:txBody>
          <a:bodyPr wrap="square" rtlCol="0">
            <a:spAutoFit/>
          </a:bodyPr>
          <a:lstStyle/>
          <a:p>
            <a:pPr algn="ctr"/>
            <a:r>
              <a:rPr lang="en-US" sz="3600" dirty="0"/>
              <a:t>Presented</a:t>
            </a:r>
            <a:r>
              <a:rPr lang="en-US" sz="3600" baseline="0" dirty="0"/>
              <a:t> by:</a:t>
            </a:r>
            <a:endParaRPr lang="en-US" sz="3600" dirty="0"/>
          </a:p>
        </p:txBody>
      </p:sp>
      <p:sp>
        <p:nvSpPr>
          <p:cNvPr id="9" name="Text Placeholder 8"/>
          <p:cNvSpPr>
            <a:spLocks noGrp="1"/>
          </p:cNvSpPr>
          <p:nvPr>
            <p:ph type="body" sz="quarter" idx="14" hasCustomPrompt="1"/>
          </p:nvPr>
        </p:nvSpPr>
        <p:spPr>
          <a:xfrm>
            <a:off x="5593106" y="6522245"/>
            <a:ext cx="7102981" cy="792956"/>
          </a:xfrm>
        </p:spPr>
        <p:txBody>
          <a:bodyPr/>
          <a:lstStyle>
            <a:lvl1pPr marL="0" indent="0" algn="ctr">
              <a:buNone/>
              <a:defRPr b="1" baseline="0"/>
            </a:lvl1pPr>
          </a:lstStyle>
          <a:p>
            <a:pPr lvl="0"/>
            <a:r>
              <a:rPr lang="en-US" dirty="0"/>
              <a:t>First Middle Last</a:t>
            </a:r>
          </a:p>
        </p:txBody>
      </p:sp>
      <p:sp>
        <p:nvSpPr>
          <p:cNvPr id="11" name="Text Placeholder 10"/>
          <p:cNvSpPr>
            <a:spLocks noGrp="1"/>
          </p:cNvSpPr>
          <p:nvPr>
            <p:ph type="body" sz="quarter" idx="15" hasCustomPrompt="1"/>
          </p:nvPr>
        </p:nvSpPr>
        <p:spPr>
          <a:xfrm>
            <a:off x="6737747" y="7315200"/>
            <a:ext cx="4812506" cy="685800"/>
          </a:xfrm>
        </p:spPr>
        <p:txBody>
          <a:bodyPr>
            <a:noAutofit/>
          </a:bodyPr>
          <a:lstStyle>
            <a:lvl1pPr marL="0" indent="0" algn="ctr">
              <a:buNone/>
              <a:defRPr sz="3900" i="1" baseline="0"/>
            </a:lvl1pPr>
          </a:lstStyle>
          <a:p>
            <a:pPr lvl="0"/>
            <a:r>
              <a:rPr lang="en-US" dirty="0"/>
              <a:t>Presenter title</a:t>
            </a:r>
          </a:p>
        </p:txBody>
      </p:sp>
      <p:sp>
        <p:nvSpPr>
          <p:cNvPr id="13" name="Text Placeholder 12"/>
          <p:cNvSpPr>
            <a:spLocks noGrp="1"/>
          </p:cNvSpPr>
          <p:nvPr>
            <p:ph type="body" sz="quarter" idx="16" hasCustomPrompt="1"/>
          </p:nvPr>
        </p:nvSpPr>
        <p:spPr>
          <a:xfrm>
            <a:off x="6164830" y="8001000"/>
            <a:ext cx="6072924" cy="800100"/>
          </a:xfrm>
        </p:spPr>
        <p:txBody>
          <a:bodyPr>
            <a:normAutofit/>
          </a:bodyPr>
          <a:lstStyle>
            <a:lvl1pPr marL="0" indent="0" algn="ctr">
              <a:buNone/>
              <a:defRPr sz="3900" baseline="0"/>
            </a:lvl1pPr>
          </a:lstStyle>
          <a:p>
            <a:pPr lvl="0"/>
            <a:r>
              <a:rPr lang="en-US" dirty="0"/>
              <a:t>Presenter Company</a:t>
            </a:r>
          </a:p>
        </p:txBody>
      </p:sp>
    </p:spTree>
    <p:extLst>
      <p:ext uri="{BB962C8B-B14F-4D97-AF65-F5344CB8AC3E}">
        <p14:creationId xmlns:p14="http://schemas.microsoft.com/office/powerpoint/2010/main" val="2896245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section Head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4581A4-3831-4389-8335-0881647A57D3}" type="slidenum">
              <a:rPr lang="en-US" smtClean="0"/>
              <a:t>‹#›</a:t>
            </a:fld>
            <a:endParaRPr lang="en-US" dirty="0"/>
          </a:p>
        </p:txBody>
      </p:sp>
      <p:sp>
        <p:nvSpPr>
          <p:cNvPr id="6" name="Rectangle 5"/>
          <p:cNvSpPr/>
          <p:nvPr userDrawn="1"/>
        </p:nvSpPr>
        <p:spPr>
          <a:xfrm>
            <a:off x="0" y="1828800"/>
            <a:ext cx="18288000" cy="1714500"/>
          </a:xfrm>
          <a:prstGeom prst="rect">
            <a:avLst/>
          </a:prstGeom>
          <a:solidFill>
            <a:srgbClr val="0055B8"/>
          </a:solidFill>
          <a:ln>
            <a:solidFill>
              <a:srgbClr val="005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Text Placeholder 2"/>
          <p:cNvSpPr>
            <a:spLocks noGrp="1"/>
          </p:cNvSpPr>
          <p:nvPr>
            <p:ph type="body" sz="quarter" idx="13" hasCustomPrompt="1"/>
          </p:nvPr>
        </p:nvSpPr>
        <p:spPr>
          <a:xfrm>
            <a:off x="2383575" y="2057400"/>
            <a:ext cx="13635433" cy="1371600"/>
          </a:xfrm>
        </p:spPr>
        <p:txBody>
          <a:bodyPr>
            <a:normAutofit/>
          </a:bodyPr>
          <a:lstStyle>
            <a:lvl1pPr marL="0" indent="0" algn="ctr">
              <a:buNone/>
              <a:defRPr sz="7800" b="1" baseline="0">
                <a:solidFill>
                  <a:schemeClr val="bg1"/>
                </a:solidFill>
              </a:defRPr>
            </a:lvl1pPr>
          </a:lstStyle>
          <a:p>
            <a:pPr lvl="0"/>
            <a:r>
              <a:rPr lang="en-US" dirty="0"/>
              <a:t>Subsection Header</a:t>
            </a:r>
          </a:p>
        </p:txBody>
      </p:sp>
    </p:spTree>
    <p:extLst>
      <p:ext uri="{BB962C8B-B14F-4D97-AF65-F5344CB8AC3E}">
        <p14:creationId xmlns:p14="http://schemas.microsoft.com/office/powerpoint/2010/main" val="287701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Body Slid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gn="r"/>
            <a:fld id="{AEA4F3E2-9766-4C4E-8A38-B631FC7AF4BE}" type="slidenum">
              <a:rPr lang="en-US" smtClean="0"/>
              <a:pPr algn="r"/>
              <a:t>‹#›</a:t>
            </a:fld>
            <a:endParaRPr lang="en-US" dirty="0"/>
          </a:p>
        </p:txBody>
      </p:sp>
      <p:pic>
        <p:nvPicPr>
          <p:cNvPr id="12" name="Picture 11" descr="blue strip.jpg"/>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0" y="356252"/>
            <a:ext cx="18288000" cy="730338"/>
          </a:xfrm>
          <a:prstGeom prst="rect">
            <a:avLst/>
          </a:prstGeom>
          <a:solidFill>
            <a:schemeClr val="accent4">
              <a:lumMod val="60000"/>
              <a:lumOff val="40000"/>
            </a:schemeClr>
          </a:solidFill>
          <a:ln>
            <a:noFill/>
          </a:ln>
        </p:spPr>
      </p:pic>
      <p:sp>
        <p:nvSpPr>
          <p:cNvPr id="5" name="Rectangle 4"/>
          <p:cNvSpPr/>
          <p:nvPr userDrawn="1"/>
        </p:nvSpPr>
        <p:spPr>
          <a:xfrm>
            <a:off x="0" y="342901"/>
            <a:ext cx="18288000" cy="743690"/>
          </a:xfrm>
          <a:prstGeom prst="rect">
            <a:avLst/>
          </a:prstGeom>
          <a:solidFill>
            <a:srgbClr val="0055B8"/>
          </a:solidFill>
          <a:ln>
            <a:solidFill>
              <a:srgbClr val="005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Text Placeholder 5"/>
          <p:cNvSpPr>
            <a:spLocks noGrp="1"/>
          </p:cNvSpPr>
          <p:nvPr>
            <p:ph type="body" sz="quarter" idx="12" hasCustomPrompt="1"/>
          </p:nvPr>
        </p:nvSpPr>
        <p:spPr>
          <a:xfrm>
            <a:off x="1468102" y="1828800"/>
            <a:ext cx="16156269" cy="1143000"/>
          </a:xfrm>
        </p:spPr>
        <p:txBody>
          <a:bodyPr>
            <a:normAutofit/>
          </a:bodyPr>
          <a:lstStyle>
            <a:lvl1pPr marL="0" indent="0">
              <a:buNone/>
              <a:defRPr sz="6300" b="1">
                <a:solidFill>
                  <a:srgbClr val="0055B8"/>
                </a:solidFill>
              </a:defRPr>
            </a:lvl1pPr>
          </a:lstStyle>
          <a:p>
            <a:pPr lvl="0"/>
            <a:r>
              <a:rPr lang="en-US" dirty="0"/>
              <a:t>Slide Title</a:t>
            </a:r>
          </a:p>
        </p:txBody>
      </p:sp>
      <p:sp>
        <p:nvSpPr>
          <p:cNvPr id="3" name="Text Placeholder 2"/>
          <p:cNvSpPr>
            <a:spLocks noGrp="1"/>
          </p:cNvSpPr>
          <p:nvPr>
            <p:ph type="body" sz="quarter" idx="13" hasCustomPrompt="1"/>
          </p:nvPr>
        </p:nvSpPr>
        <p:spPr>
          <a:xfrm>
            <a:off x="550240" y="357188"/>
            <a:ext cx="16385436" cy="728663"/>
          </a:xfrm>
        </p:spPr>
        <p:txBody>
          <a:bodyPr>
            <a:noAutofit/>
          </a:bodyPr>
          <a:lstStyle>
            <a:lvl1pPr marL="0" indent="0">
              <a:buNone/>
              <a:defRPr sz="3600" baseline="0">
                <a:solidFill>
                  <a:schemeClr val="bg1"/>
                </a:solidFill>
                <a:sym typeface="Wingdings" panose="05000000000000000000" pitchFamily="2" charset="2"/>
              </a:defRPr>
            </a:lvl1pPr>
          </a:lstStyle>
          <a:p>
            <a:pPr lvl="0"/>
            <a:r>
              <a:rPr lang="en-US" dirty="0"/>
              <a:t>Go to View  Slide Master  Add presentation name here or delete </a:t>
            </a:r>
          </a:p>
        </p:txBody>
      </p:sp>
      <p:sp>
        <p:nvSpPr>
          <p:cNvPr id="8" name="Text Placeholder 7"/>
          <p:cNvSpPr>
            <a:spLocks noGrp="1"/>
          </p:cNvSpPr>
          <p:nvPr>
            <p:ph type="body" sz="quarter" idx="14" hasCustomPrompt="1"/>
          </p:nvPr>
        </p:nvSpPr>
        <p:spPr>
          <a:xfrm>
            <a:off x="1468101" y="3086100"/>
            <a:ext cx="15125018" cy="5372100"/>
          </a:xfrm>
        </p:spPr>
        <p:txBody>
          <a:bodyPr/>
          <a:lstStyle>
            <a:lvl1pPr>
              <a:defRPr/>
            </a:lvl1pPr>
            <a:lvl2pPr>
              <a:defRPr baseline="0"/>
            </a:lvl2pPr>
            <a:lvl3pPr>
              <a:defRPr baseline="0"/>
            </a:lvl3pPr>
          </a:lstStyle>
          <a:p>
            <a:pPr lvl="0"/>
            <a:r>
              <a:rPr lang="en-US" dirty="0"/>
              <a:t>Main Point</a:t>
            </a:r>
          </a:p>
          <a:p>
            <a:pPr lvl="1"/>
            <a:r>
              <a:rPr lang="en-US" dirty="0"/>
              <a:t>Supporting Detail</a:t>
            </a:r>
          </a:p>
          <a:p>
            <a:pPr lvl="2"/>
            <a:r>
              <a:rPr lang="en-US" dirty="0"/>
              <a:t>More Detail</a:t>
            </a:r>
          </a:p>
        </p:txBody>
      </p:sp>
    </p:spTree>
    <p:extLst>
      <p:ext uri="{BB962C8B-B14F-4D97-AF65-F5344CB8AC3E}">
        <p14:creationId xmlns:p14="http://schemas.microsoft.com/office/powerpoint/2010/main" val="131201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4581A4-3831-4389-8335-0881647A57D3}" type="slidenum">
              <a:rPr lang="en-US" smtClean="0"/>
              <a:t>‹#›</a:t>
            </a:fld>
            <a:endParaRPr lang="en-US" dirty="0"/>
          </a:p>
        </p:txBody>
      </p:sp>
      <p:sp>
        <p:nvSpPr>
          <p:cNvPr id="6" name="Rectangle 5"/>
          <p:cNvSpPr/>
          <p:nvPr userDrawn="1"/>
        </p:nvSpPr>
        <p:spPr>
          <a:xfrm>
            <a:off x="0" y="1828800"/>
            <a:ext cx="18288000" cy="1714500"/>
          </a:xfrm>
          <a:prstGeom prst="rect">
            <a:avLst/>
          </a:prstGeom>
          <a:solidFill>
            <a:srgbClr val="0055B8"/>
          </a:solidFill>
          <a:ln>
            <a:solidFill>
              <a:srgbClr val="005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Text Placeholder 2"/>
          <p:cNvSpPr>
            <a:spLocks noGrp="1"/>
          </p:cNvSpPr>
          <p:nvPr>
            <p:ph type="body" sz="quarter" idx="13" hasCustomPrompt="1"/>
          </p:nvPr>
        </p:nvSpPr>
        <p:spPr>
          <a:xfrm>
            <a:off x="2383575" y="2057400"/>
            <a:ext cx="13635433" cy="1371600"/>
          </a:xfrm>
        </p:spPr>
        <p:txBody>
          <a:bodyPr>
            <a:normAutofit/>
          </a:bodyPr>
          <a:lstStyle>
            <a:lvl1pPr marL="0" indent="0" algn="ctr">
              <a:buNone/>
              <a:defRPr sz="7800" b="1" baseline="0">
                <a:solidFill>
                  <a:schemeClr val="bg1"/>
                </a:solidFill>
              </a:defRPr>
            </a:lvl1pPr>
          </a:lstStyle>
          <a:p>
            <a:pPr lvl="0"/>
            <a:r>
              <a:rPr lang="en-US" dirty="0"/>
              <a:t>Thank You!</a:t>
            </a:r>
          </a:p>
        </p:txBody>
      </p:sp>
      <p:sp>
        <p:nvSpPr>
          <p:cNvPr id="7" name="TextBox 6"/>
          <p:cNvSpPr txBox="1"/>
          <p:nvPr userDrawn="1"/>
        </p:nvSpPr>
        <p:spPr>
          <a:xfrm>
            <a:off x="2268992" y="4725413"/>
            <a:ext cx="13750016" cy="3000821"/>
          </a:xfrm>
          <a:prstGeom prst="rect">
            <a:avLst/>
          </a:prstGeom>
          <a:noFill/>
        </p:spPr>
        <p:txBody>
          <a:bodyPr wrap="square" rtlCol="0">
            <a:spAutoFit/>
          </a:bodyPr>
          <a:lstStyle/>
          <a:p>
            <a:pPr algn="ctr"/>
            <a:r>
              <a:rPr lang="en-US" sz="2100" u="sng" dirty="0">
                <a:solidFill>
                  <a:schemeClr val="tx1">
                    <a:lumMod val="85000"/>
                    <a:lumOff val="15000"/>
                  </a:schemeClr>
                </a:solidFill>
              </a:rPr>
              <a:t>Disclaimer:</a:t>
            </a:r>
            <a:r>
              <a:rPr lang="en-US" sz="2100" dirty="0">
                <a:solidFill>
                  <a:schemeClr val="tx1">
                    <a:lumMod val="85000"/>
                    <a:lumOff val="15000"/>
                  </a:schemeClr>
                </a:solidFill>
              </a:rPr>
              <a:t> </a:t>
            </a:r>
          </a:p>
          <a:p>
            <a:pPr algn="ctr"/>
            <a:r>
              <a:rPr lang="en-US" sz="2100" dirty="0">
                <a:solidFill>
                  <a:schemeClr val="tx1">
                    <a:lumMod val="85000"/>
                    <a:lumOff val="15000"/>
                  </a:schemeClr>
                </a:solidFill>
              </a:rPr>
              <a:t>This content is for your information only and is not intended to constitute legal advice. Please consult your attorney before acting on any information contained here.</a:t>
            </a:r>
          </a:p>
          <a:p>
            <a:pPr algn="ctr"/>
            <a:endParaRPr lang="en-US" sz="2100" i="1" dirty="0">
              <a:solidFill>
                <a:schemeClr val="tx1">
                  <a:lumMod val="85000"/>
                  <a:lumOff val="15000"/>
                </a:schemeClr>
              </a:solidFill>
            </a:endParaRPr>
          </a:p>
          <a:p>
            <a:pPr algn="ctr"/>
            <a:r>
              <a:rPr lang="en-US" sz="2100" i="0" u="sng" dirty="0">
                <a:solidFill>
                  <a:schemeClr val="tx1">
                    <a:lumMod val="85000"/>
                    <a:lumOff val="15000"/>
                  </a:schemeClr>
                </a:solidFill>
              </a:rPr>
              <a:t>Unauthorized</a:t>
            </a:r>
            <a:r>
              <a:rPr lang="en-US" sz="2100" i="0" u="sng" baseline="0" dirty="0">
                <a:solidFill>
                  <a:schemeClr val="tx1">
                    <a:lumMod val="85000"/>
                    <a:lumOff val="15000"/>
                  </a:schemeClr>
                </a:solidFill>
              </a:rPr>
              <a:t> Recording and Broadcast Notice:</a:t>
            </a:r>
            <a:endParaRPr lang="en-US" sz="2100" i="0" u="sng" dirty="0">
              <a:solidFill>
                <a:schemeClr val="tx1">
                  <a:lumMod val="85000"/>
                  <a:lumOff val="15000"/>
                </a:schemeClr>
              </a:solidFill>
            </a:endParaRPr>
          </a:p>
          <a:p>
            <a:pPr algn="ctr"/>
            <a:r>
              <a:rPr lang="en-US" sz="2100" i="0" dirty="0">
                <a:solidFill>
                  <a:schemeClr val="tx1">
                    <a:lumMod val="85000"/>
                    <a:lumOff val="15000"/>
                  </a:schemeClr>
                </a:solidFill>
              </a:rPr>
              <a:t>No individual or entity</a:t>
            </a:r>
            <a:r>
              <a:rPr lang="en-US" sz="2100" i="0" baseline="0" dirty="0">
                <a:solidFill>
                  <a:schemeClr val="tx1">
                    <a:lumMod val="85000"/>
                    <a:lumOff val="15000"/>
                  </a:schemeClr>
                </a:solidFill>
              </a:rPr>
              <a:t> – </a:t>
            </a:r>
            <a:r>
              <a:rPr lang="en-US" sz="2100" i="0" dirty="0">
                <a:solidFill>
                  <a:schemeClr val="tx1">
                    <a:lumMod val="85000"/>
                    <a:lumOff val="15000"/>
                  </a:schemeClr>
                </a:solidFill>
              </a:rPr>
              <a:t>including a presenting author</a:t>
            </a:r>
            <a:r>
              <a:rPr lang="en-US" sz="2100" i="0" baseline="0" dirty="0">
                <a:solidFill>
                  <a:schemeClr val="tx1">
                    <a:lumMod val="85000"/>
                    <a:lumOff val="15000"/>
                  </a:schemeClr>
                </a:solidFill>
              </a:rPr>
              <a:t> – </a:t>
            </a:r>
            <a:r>
              <a:rPr lang="en-US" sz="2100" i="0" dirty="0">
                <a:solidFill>
                  <a:schemeClr val="tx1">
                    <a:lumMod val="85000"/>
                    <a:lumOff val="15000"/>
                  </a:schemeClr>
                </a:solidFill>
              </a:rPr>
              <a:t>may record or broadcast any portion of this presentation without prior written consent of Lerch, Early &amp; Brewer, Chtd. Unauthorized recording (audio, video, still photography, etc.) of presentations during sessions, posters, workshops, slide decks, or other presentation materials, without the express written consent of Lerch, Early &amp; Brewer, Chtd. and individual authors is strictly prohibited.</a:t>
            </a:r>
          </a:p>
        </p:txBody>
      </p:sp>
    </p:spTree>
    <p:extLst>
      <p:ext uri="{BB962C8B-B14F-4D97-AF65-F5344CB8AC3E}">
        <p14:creationId xmlns:p14="http://schemas.microsoft.com/office/powerpoint/2010/main" val="2282216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2" name="Rectangle 1"/>
          <p:cNvSpPr/>
          <p:nvPr userDrawn="1"/>
        </p:nvSpPr>
        <p:spPr>
          <a:xfrm>
            <a:off x="0" y="342901"/>
            <a:ext cx="18288000" cy="743690"/>
          </a:xfrm>
          <a:prstGeom prst="rect">
            <a:avLst/>
          </a:prstGeom>
          <a:solidFill>
            <a:srgbClr val="0055B8"/>
          </a:solidFill>
          <a:ln>
            <a:solidFill>
              <a:srgbClr val="005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Slide Number Placeholder 5"/>
          <p:cNvSpPr>
            <a:spLocks noGrp="1"/>
          </p:cNvSpPr>
          <p:nvPr>
            <p:ph type="sldNum" sz="quarter" idx="12"/>
          </p:nvPr>
        </p:nvSpPr>
        <p:spPr/>
        <p:txBody>
          <a:bodyPr/>
          <a:lstStyle/>
          <a:p>
            <a:fld id="{074581A4-3831-4389-8335-0881647A57D3}"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9862" y="9144001"/>
            <a:ext cx="3577473" cy="868115"/>
          </a:xfrm>
          <a:prstGeom prst="rect">
            <a:avLst/>
          </a:prstGeom>
        </p:spPr>
      </p:pic>
      <p:sp>
        <p:nvSpPr>
          <p:cNvPr id="4" name="Text Placeholder 3"/>
          <p:cNvSpPr>
            <a:spLocks noGrp="1"/>
          </p:cNvSpPr>
          <p:nvPr>
            <p:ph type="body" sz="quarter" idx="13" hasCustomPrompt="1"/>
          </p:nvPr>
        </p:nvSpPr>
        <p:spPr>
          <a:xfrm>
            <a:off x="550240" y="342900"/>
            <a:ext cx="10197929" cy="742950"/>
          </a:xfrm>
        </p:spPr>
        <p:txBody>
          <a:bodyPr>
            <a:noAutofit/>
          </a:bodyPr>
          <a:lstStyle>
            <a:lvl1pPr marL="0" indent="0">
              <a:buNone/>
              <a:defRPr sz="3600">
                <a:solidFill>
                  <a:schemeClr val="bg1"/>
                </a:solidFill>
              </a:defRPr>
            </a:lvl1pPr>
            <a:lvl2pPr>
              <a:defRPr sz="3600">
                <a:solidFill>
                  <a:schemeClr val="bg1"/>
                </a:solidFill>
              </a:defRPr>
            </a:lvl2pPr>
            <a:lvl3pPr>
              <a:defRPr sz="3600">
                <a:solidFill>
                  <a:schemeClr val="bg1"/>
                </a:solidFill>
              </a:defRPr>
            </a:lvl3pPr>
            <a:lvl4pPr>
              <a:defRPr sz="3600">
                <a:solidFill>
                  <a:schemeClr val="bg1"/>
                </a:solidFill>
              </a:defRPr>
            </a:lvl4pPr>
            <a:lvl5pPr>
              <a:defRPr sz="3600">
                <a:solidFill>
                  <a:schemeClr val="bg1"/>
                </a:solidFill>
              </a:defRPr>
            </a:lvl5pPr>
          </a:lstStyle>
          <a:p>
            <a:pPr lvl="0"/>
            <a:r>
              <a:rPr lang="en-US" dirty="0"/>
              <a:t>Presentation Name</a:t>
            </a:r>
          </a:p>
        </p:txBody>
      </p:sp>
      <p:sp>
        <p:nvSpPr>
          <p:cNvPr id="9" name="Text Placeholder 8"/>
          <p:cNvSpPr>
            <a:spLocks noGrp="1"/>
          </p:cNvSpPr>
          <p:nvPr>
            <p:ph type="body" sz="quarter" idx="14" hasCustomPrompt="1"/>
          </p:nvPr>
        </p:nvSpPr>
        <p:spPr>
          <a:xfrm>
            <a:off x="3758577" y="1371600"/>
            <a:ext cx="10770846" cy="1143000"/>
          </a:xfrm>
        </p:spPr>
        <p:txBody>
          <a:bodyPr>
            <a:normAutofit/>
          </a:bodyPr>
          <a:lstStyle>
            <a:lvl1pPr marL="0" indent="0" algn="ctr">
              <a:buNone/>
              <a:defRPr sz="6000" b="1">
                <a:solidFill>
                  <a:srgbClr val="0055B8"/>
                </a:solidFill>
              </a:defRPr>
            </a:lvl1pPr>
          </a:lstStyle>
          <a:p>
            <a:pPr lvl="0"/>
            <a:r>
              <a:rPr lang="en-US" dirty="0"/>
              <a:t>About the Presenter</a:t>
            </a:r>
          </a:p>
        </p:txBody>
      </p:sp>
      <p:sp>
        <p:nvSpPr>
          <p:cNvPr id="11" name="Picture Placeholder 10"/>
          <p:cNvSpPr>
            <a:spLocks noGrp="1"/>
          </p:cNvSpPr>
          <p:nvPr>
            <p:ph type="pic" sz="quarter" idx="15" hasCustomPrompt="1"/>
          </p:nvPr>
        </p:nvSpPr>
        <p:spPr>
          <a:xfrm>
            <a:off x="4587241" y="2971800"/>
            <a:ext cx="2952590" cy="2857500"/>
          </a:xfrm>
        </p:spPr>
        <p:txBody>
          <a:bodyPr>
            <a:normAutofit/>
          </a:bodyPr>
          <a:lstStyle>
            <a:lvl1pPr marL="0" indent="0">
              <a:buNone/>
              <a:defRPr sz="3600"/>
            </a:lvl1pPr>
          </a:lstStyle>
          <a:p>
            <a:r>
              <a:rPr lang="en-US" dirty="0"/>
              <a:t>Headshot</a:t>
            </a:r>
          </a:p>
        </p:txBody>
      </p:sp>
      <p:sp>
        <p:nvSpPr>
          <p:cNvPr id="13" name="Text Placeholder 12"/>
          <p:cNvSpPr>
            <a:spLocks noGrp="1"/>
          </p:cNvSpPr>
          <p:nvPr>
            <p:ph type="body" sz="quarter" idx="16" hasCustomPrompt="1"/>
          </p:nvPr>
        </p:nvSpPr>
        <p:spPr>
          <a:xfrm>
            <a:off x="7768998" y="2971800"/>
            <a:ext cx="5613396" cy="457200"/>
          </a:xfrm>
        </p:spPr>
        <p:txBody>
          <a:bodyPr>
            <a:noAutofit/>
          </a:bodyPr>
          <a:lstStyle>
            <a:lvl1pPr marL="0" indent="0">
              <a:buNone/>
              <a:defRPr sz="2550" b="1" baseline="0"/>
            </a:lvl1pPr>
          </a:lstStyle>
          <a:p>
            <a:pPr lvl="0"/>
            <a:r>
              <a:rPr lang="en-US" dirty="0"/>
              <a:t>First Name Middle Initial Last Name</a:t>
            </a:r>
          </a:p>
        </p:txBody>
      </p:sp>
      <p:sp>
        <p:nvSpPr>
          <p:cNvPr id="15" name="Text Placeholder 14"/>
          <p:cNvSpPr>
            <a:spLocks noGrp="1"/>
          </p:cNvSpPr>
          <p:nvPr>
            <p:ph type="body" sz="quarter" idx="17" hasCustomPrompt="1"/>
          </p:nvPr>
        </p:nvSpPr>
        <p:spPr>
          <a:xfrm>
            <a:off x="7768998" y="3429000"/>
            <a:ext cx="5614590" cy="457200"/>
          </a:xfrm>
        </p:spPr>
        <p:txBody>
          <a:bodyPr>
            <a:noAutofit/>
          </a:bodyPr>
          <a:lstStyle>
            <a:lvl1pPr marL="0" indent="0">
              <a:buNone/>
              <a:defRPr sz="2400" i="1"/>
            </a:lvl1pPr>
          </a:lstStyle>
          <a:p>
            <a:pPr lvl="0"/>
            <a:r>
              <a:rPr lang="en-US" dirty="0"/>
              <a:t>Title</a:t>
            </a:r>
          </a:p>
        </p:txBody>
      </p:sp>
      <p:sp>
        <p:nvSpPr>
          <p:cNvPr id="17" name="Text Placeholder 16"/>
          <p:cNvSpPr>
            <a:spLocks noGrp="1"/>
          </p:cNvSpPr>
          <p:nvPr>
            <p:ph type="body" sz="quarter" idx="18" hasCustomPrompt="1"/>
          </p:nvPr>
        </p:nvSpPr>
        <p:spPr>
          <a:xfrm>
            <a:off x="7768998" y="3886200"/>
            <a:ext cx="5614590" cy="571500"/>
          </a:xfrm>
        </p:spPr>
        <p:txBody>
          <a:bodyPr>
            <a:noAutofit/>
          </a:bodyPr>
          <a:lstStyle>
            <a:lvl1pPr marL="0" indent="0">
              <a:buNone/>
              <a:defRPr sz="2400"/>
            </a:lvl1pPr>
          </a:lstStyle>
          <a:p>
            <a:pPr lvl="0"/>
            <a:r>
              <a:rPr lang="en-US" dirty="0"/>
              <a:t>Company</a:t>
            </a:r>
            <a:br>
              <a:rPr lang="en-US" dirty="0"/>
            </a:br>
            <a:endParaRPr lang="en-US" dirty="0"/>
          </a:p>
        </p:txBody>
      </p:sp>
      <p:sp>
        <p:nvSpPr>
          <p:cNvPr id="19" name="Text Placeholder 18"/>
          <p:cNvSpPr>
            <a:spLocks noGrp="1"/>
          </p:cNvSpPr>
          <p:nvPr>
            <p:ph type="body" sz="quarter" idx="19" hasCustomPrompt="1"/>
          </p:nvPr>
        </p:nvSpPr>
        <p:spPr>
          <a:xfrm>
            <a:off x="7768998" y="4457700"/>
            <a:ext cx="5614590" cy="457200"/>
          </a:xfrm>
        </p:spPr>
        <p:txBody>
          <a:bodyPr>
            <a:noAutofit/>
          </a:bodyPr>
          <a:lstStyle>
            <a:lvl1pPr marL="0" indent="0">
              <a:buNone/>
              <a:defRPr sz="2400" baseline="0"/>
            </a:lvl1pPr>
          </a:lstStyle>
          <a:p>
            <a:pPr lvl="0"/>
            <a:r>
              <a:rPr lang="en-US" dirty="0"/>
              <a:t>T XXX-XXX-XXXX</a:t>
            </a:r>
          </a:p>
        </p:txBody>
      </p:sp>
      <p:sp>
        <p:nvSpPr>
          <p:cNvPr id="21" name="Text Placeholder 20"/>
          <p:cNvSpPr>
            <a:spLocks noGrp="1"/>
          </p:cNvSpPr>
          <p:nvPr>
            <p:ph type="body" sz="quarter" idx="20" hasCustomPrompt="1"/>
          </p:nvPr>
        </p:nvSpPr>
        <p:spPr>
          <a:xfrm>
            <a:off x="7768998" y="4914900"/>
            <a:ext cx="5614590" cy="457200"/>
          </a:xfrm>
        </p:spPr>
        <p:txBody>
          <a:bodyPr>
            <a:noAutofit/>
          </a:bodyPr>
          <a:lstStyle>
            <a:lvl1pPr marL="0" indent="0">
              <a:buNone/>
              <a:defRPr sz="2400" baseline="0"/>
            </a:lvl1pPr>
          </a:lstStyle>
          <a:p>
            <a:pPr lvl="0"/>
            <a:r>
              <a:rPr lang="en-US" dirty="0"/>
              <a:t>F XXX-XXX-XXXX</a:t>
            </a:r>
          </a:p>
        </p:txBody>
      </p:sp>
      <p:sp>
        <p:nvSpPr>
          <p:cNvPr id="23" name="Text Placeholder 22"/>
          <p:cNvSpPr>
            <a:spLocks noGrp="1"/>
          </p:cNvSpPr>
          <p:nvPr>
            <p:ph type="body" sz="quarter" idx="21" hasCustomPrompt="1"/>
          </p:nvPr>
        </p:nvSpPr>
        <p:spPr>
          <a:xfrm>
            <a:off x="7768998" y="5372100"/>
            <a:ext cx="5614590" cy="457200"/>
          </a:xfrm>
        </p:spPr>
        <p:txBody>
          <a:bodyPr>
            <a:noAutofit/>
          </a:bodyPr>
          <a:lstStyle>
            <a:lvl1pPr marL="0" indent="0">
              <a:buNone/>
              <a:defRPr sz="2400"/>
            </a:lvl1pPr>
          </a:lstStyle>
          <a:p>
            <a:pPr lvl="0"/>
            <a:r>
              <a:rPr lang="en-US" dirty="0"/>
              <a:t>xxxxx@xxxxxx.com</a:t>
            </a:r>
          </a:p>
        </p:txBody>
      </p:sp>
      <p:sp>
        <p:nvSpPr>
          <p:cNvPr id="25" name="Text Placeholder 24"/>
          <p:cNvSpPr>
            <a:spLocks noGrp="1"/>
          </p:cNvSpPr>
          <p:nvPr>
            <p:ph type="body" sz="quarter" idx="22" hasCustomPrompt="1"/>
          </p:nvPr>
        </p:nvSpPr>
        <p:spPr>
          <a:xfrm>
            <a:off x="3874354" y="6172200"/>
            <a:ext cx="10656263" cy="2171700"/>
          </a:xfrm>
        </p:spPr>
        <p:txBody>
          <a:bodyPr>
            <a:noAutofit/>
          </a:bodyPr>
          <a:lstStyle>
            <a:lvl1pPr marL="0" indent="0">
              <a:buNone/>
              <a:defRPr sz="2700" baseline="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dirty="0"/>
              <a:t>Biography</a:t>
            </a:r>
          </a:p>
        </p:txBody>
      </p:sp>
    </p:spTree>
    <p:extLst>
      <p:ext uri="{BB962C8B-B14F-4D97-AF65-F5344CB8AC3E}">
        <p14:creationId xmlns:p14="http://schemas.microsoft.com/office/powerpoint/2010/main" val="1558384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400" y="9534527"/>
            <a:ext cx="4267200" cy="547688"/>
          </a:xfrm>
          <a:prstGeom prst="rect">
            <a:avLst/>
          </a:prstGeom>
        </p:spPr>
        <p:txBody>
          <a:bodyPr/>
          <a:lstStyle/>
          <a:p>
            <a:endParaRPr lang="en-US" dirty="0"/>
          </a:p>
        </p:txBody>
      </p:sp>
      <p:sp>
        <p:nvSpPr>
          <p:cNvPr id="4" name="Footer Placeholder 3"/>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337302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400" y="9534527"/>
            <a:ext cx="4267200" cy="547688"/>
          </a:xfrm>
          <a:prstGeom prst="rect">
            <a:avLst/>
          </a:prstGeom>
        </p:spPr>
        <p:txBody>
          <a:bodyPr/>
          <a:lstStyle/>
          <a:p>
            <a:endParaRPr lang="en-US" dirty="0"/>
          </a:p>
        </p:txBody>
      </p:sp>
      <p:sp>
        <p:nvSpPr>
          <p:cNvPr id="4" name="Footer Placeholder 3"/>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1616348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400" y="9534527"/>
            <a:ext cx="4267200" cy="547688"/>
          </a:xfrm>
          <a:prstGeom prst="rect">
            <a:avLst/>
          </a:prstGeom>
        </p:spPr>
        <p:txBody>
          <a:bodyPr/>
          <a:lstStyle/>
          <a:p>
            <a:endParaRPr lang="en-US" dirty="0"/>
          </a:p>
        </p:txBody>
      </p:sp>
      <p:sp>
        <p:nvSpPr>
          <p:cNvPr id="4" name="Footer Placeholder 3"/>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109690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endParaRPr lang="en-US" dirty="0"/>
          </a:p>
        </p:txBody>
      </p:sp>
      <p:sp>
        <p:nvSpPr>
          <p:cNvPr id="5" name="Footer Placeholder 4"/>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3865817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endParaRPr lang="en-US" dirty="0"/>
          </a:p>
        </p:txBody>
      </p:sp>
      <p:sp>
        <p:nvSpPr>
          <p:cNvPr id="5" name="Footer Placeholder 4"/>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415546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9534527"/>
            <a:ext cx="4267200" cy="547688"/>
          </a:xfrm>
          <a:prstGeom prst="rect">
            <a:avLst/>
          </a:prstGeom>
        </p:spPr>
        <p:txBody>
          <a:bodyPr/>
          <a:lstStyle/>
          <a:p>
            <a:endParaRPr lang="en-US" dirty="0"/>
          </a:p>
        </p:txBody>
      </p:sp>
      <p:sp>
        <p:nvSpPr>
          <p:cNvPr id="6" name="Footer Placeholder 5"/>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2484188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9534527"/>
            <a:ext cx="4267200" cy="547688"/>
          </a:xfrm>
          <a:prstGeom prst="rect">
            <a:avLst/>
          </a:prstGeom>
        </p:spPr>
        <p:txBody>
          <a:bodyPr/>
          <a:lstStyle/>
          <a:p>
            <a:endParaRPr lang="en-US" dirty="0"/>
          </a:p>
        </p:txBody>
      </p:sp>
      <p:sp>
        <p:nvSpPr>
          <p:cNvPr id="8" name="Footer Placeholder 7"/>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3687544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400" y="9534527"/>
            <a:ext cx="4267200" cy="547688"/>
          </a:xfrm>
          <a:prstGeom prst="rect">
            <a:avLst/>
          </a:prstGeom>
        </p:spPr>
        <p:txBody>
          <a:bodyPr/>
          <a:lstStyle/>
          <a:p>
            <a:endParaRPr lang="en-US" dirty="0"/>
          </a:p>
        </p:txBody>
      </p:sp>
      <p:sp>
        <p:nvSpPr>
          <p:cNvPr id="4" name="Footer Placeholder 3"/>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3051742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9534527"/>
            <a:ext cx="4267200" cy="547688"/>
          </a:xfrm>
          <a:prstGeom prst="rect">
            <a:avLst/>
          </a:prstGeom>
        </p:spPr>
        <p:txBody>
          <a:bodyPr/>
          <a:lstStyle/>
          <a:p>
            <a:endParaRPr lang="en-US" dirty="0"/>
          </a:p>
        </p:txBody>
      </p:sp>
      <p:sp>
        <p:nvSpPr>
          <p:cNvPr id="3" name="Footer Placeholder 2"/>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4062028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914400" y="9534527"/>
            <a:ext cx="4267200" cy="547688"/>
          </a:xfrm>
          <a:prstGeom prst="rect">
            <a:avLst/>
          </a:prstGeom>
        </p:spPr>
        <p:txBody>
          <a:bodyPr/>
          <a:lstStyle/>
          <a:p>
            <a:endParaRPr lang="en-US" dirty="0"/>
          </a:p>
        </p:txBody>
      </p:sp>
      <p:sp>
        <p:nvSpPr>
          <p:cNvPr id="6" name="Footer Placeholder 5"/>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3137434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914400" y="9534527"/>
            <a:ext cx="4267200" cy="547688"/>
          </a:xfrm>
          <a:prstGeom prst="rect">
            <a:avLst/>
          </a:prstGeom>
        </p:spPr>
        <p:txBody>
          <a:bodyPr/>
          <a:lstStyle/>
          <a:p>
            <a:endParaRPr lang="en-US" dirty="0"/>
          </a:p>
        </p:txBody>
      </p:sp>
      <p:sp>
        <p:nvSpPr>
          <p:cNvPr id="6" name="Footer Placeholder 5"/>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2751190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endParaRPr lang="en-US" dirty="0"/>
          </a:p>
        </p:txBody>
      </p:sp>
      <p:sp>
        <p:nvSpPr>
          <p:cNvPr id="5" name="Footer Placeholder 4"/>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1714648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27"/>
            <a:ext cx="4267200" cy="547688"/>
          </a:xfrm>
          <a:prstGeom prst="rect">
            <a:avLst/>
          </a:prstGeom>
        </p:spPr>
        <p:txBody>
          <a:bodyPr/>
          <a:lstStyle/>
          <a:p>
            <a:endParaRPr lang="en-US" dirty="0"/>
          </a:p>
        </p:txBody>
      </p:sp>
      <p:sp>
        <p:nvSpPr>
          <p:cNvPr id="5" name="Footer Placeholder 4"/>
          <p:cNvSpPr>
            <a:spLocks noGrp="1"/>
          </p:cNvSpPr>
          <p:nvPr>
            <p:ph type="ftr" sz="quarter" idx="11"/>
          </p:nvPr>
        </p:nvSpPr>
        <p:spPr>
          <a:xfrm>
            <a:off x="6248402" y="9534527"/>
            <a:ext cx="5791200" cy="547688"/>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74581A4-3831-4389-8335-0881647A57D3}" type="slidenum">
              <a:rPr lang="en-US" smtClean="0"/>
              <a:t>‹#›</a:t>
            </a:fld>
            <a:endParaRPr lang="en-US" dirty="0"/>
          </a:p>
        </p:txBody>
      </p:sp>
    </p:spTree>
    <p:extLst>
      <p:ext uri="{BB962C8B-B14F-4D97-AF65-F5344CB8AC3E}">
        <p14:creationId xmlns:p14="http://schemas.microsoft.com/office/powerpoint/2010/main" val="83554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828800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5800" y="7440206"/>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Subtitle 2"/>
          <p:cNvSpPr>
            <a:spLocks noGrp="1"/>
          </p:cNvSpPr>
          <p:nvPr>
            <p:ph type="subTitle" idx="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923F103-BC34-4FE4-A40E-EDDEECFDA5D0}" type="datetimeFigureOut">
              <a:rPr lang="en-US" smtClean="0"/>
              <a:pPr/>
              <a:t>1/12/2022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F4503F4-F9F4-4427-AC24-9C819C684AF0}"/>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3" name="Right Triangle 12">
            <a:extLst>
              <a:ext uri="{FF2B5EF4-FFF2-40B4-BE49-F238E27FC236}">
                <a16:creationId xmlns:a16="http://schemas.microsoft.com/office/drawing/2014/main" id="{133C1883-4AC9-401D-A53E-6002C3D26959}"/>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4" name="Straight Connector 13">
            <a:extLst>
              <a:ext uri="{FF2B5EF4-FFF2-40B4-BE49-F238E27FC236}">
                <a16:creationId xmlns:a16="http://schemas.microsoft.com/office/drawing/2014/main" id="{5CCCC17D-62E3-48E6-B456-024C3604639F}"/>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B122CF-3054-4E62-B93C-4B2F8A7D019B}"/>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2D9068-B48B-45B6-AF37-B4C1378E929B}"/>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2232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8699F50C-BE38-4BD0-BA84-9B090E1F2B9B}" type="slidenum">
              <a:rPr lang="en-US" noProof="0" smtClean="0"/>
              <a:t>‹#›</a:t>
            </a:fld>
            <a:endParaRPr lang="en-US" noProof="0" dirty="0"/>
          </a:p>
        </p:txBody>
      </p:sp>
      <p:sp>
        <p:nvSpPr>
          <p:cNvPr id="7" name="Rectangle 6">
            <a:extLst>
              <a:ext uri="{FF2B5EF4-FFF2-40B4-BE49-F238E27FC236}">
                <a16:creationId xmlns:a16="http://schemas.microsoft.com/office/drawing/2014/main" id="{33C40FF9-96DC-4CB5-BD62-02B78751DAA7}"/>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8" name="Straight Connector 7">
            <a:extLst>
              <a:ext uri="{FF2B5EF4-FFF2-40B4-BE49-F238E27FC236}">
                <a16:creationId xmlns:a16="http://schemas.microsoft.com/office/drawing/2014/main" id="{C2E2EC4F-6AA2-46C7-A61D-6D9E8B769CDD}"/>
              </a:ext>
            </a:extLst>
          </p:cNvPr>
          <p:cNvCxnSpPr>
            <a:cxnSpLocks/>
          </p:cNvCxnSpPr>
          <p:nvPr userDrawn="1"/>
        </p:nvCxnSpPr>
        <p:spPr>
          <a:xfrm flipH="1" flipV="1">
            <a:off x="-13870" y="5450951"/>
            <a:ext cx="2868929" cy="23594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C8F8098-F1E7-43B3-A3B6-5F4A3A98B913}"/>
              </a:ext>
            </a:extLst>
          </p:cNvPr>
          <p:cNvGrpSpPr/>
          <p:nvPr userDrawn="1"/>
        </p:nvGrpSpPr>
        <p:grpSpPr>
          <a:xfrm flipH="1">
            <a:off x="11341992" y="1"/>
            <a:ext cx="7247760" cy="5311511"/>
            <a:chOff x="-192127" y="-2"/>
            <a:chExt cx="4831840" cy="3367272"/>
          </a:xfrm>
        </p:grpSpPr>
        <p:sp>
          <p:nvSpPr>
            <p:cNvPr id="10" name="Diagonal Stripe 9">
              <a:extLst>
                <a:ext uri="{FF2B5EF4-FFF2-40B4-BE49-F238E27FC236}">
                  <a16:creationId xmlns:a16="http://schemas.microsoft.com/office/drawing/2014/main" id="{0886EF70-B75A-465B-A623-A661251C8E70}"/>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11" name="Straight Connector 10">
              <a:extLst>
                <a:ext uri="{FF2B5EF4-FFF2-40B4-BE49-F238E27FC236}">
                  <a16:creationId xmlns:a16="http://schemas.microsoft.com/office/drawing/2014/main" id="{384B1969-157A-4988-8A4D-8E6C496C88E7}"/>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Parallelogram 11">
              <a:extLst>
                <a:ext uri="{FF2B5EF4-FFF2-40B4-BE49-F238E27FC236}">
                  <a16:creationId xmlns:a16="http://schemas.microsoft.com/office/drawing/2014/main" id="{E266C8DA-5FD7-46DF-AD95-A28497ED6854}"/>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13" name="Parallelogram 12">
            <a:extLst>
              <a:ext uri="{FF2B5EF4-FFF2-40B4-BE49-F238E27FC236}">
                <a16:creationId xmlns:a16="http://schemas.microsoft.com/office/drawing/2014/main" id="{0618B7BF-8837-43CE-AFEE-E3BAE44F9108}"/>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Tree>
    <p:extLst>
      <p:ext uri="{BB962C8B-B14F-4D97-AF65-F5344CB8AC3E}">
        <p14:creationId xmlns:p14="http://schemas.microsoft.com/office/powerpoint/2010/main" val="174047427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8288000" cy="685800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7440206"/>
            <a:ext cx="11658600" cy="2194560"/>
          </a:xfrm>
        </p:spPr>
        <p:txBody>
          <a:bodyPr anchor="ctr">
            <a:normAutofit/>
          </a:bodyPr>
          <a:lstStyle>
            <a:lvl1pPr algn="r">
              <a:defRPr sz="7500" b="0" spc="300" baseline="0"/>
            </a:lvl1pPr>
          </a:lstStyle>
          <a:p>
            <a:r>
              <a:rPr lang="en-US"/>
              <a:t>Click to edit Master title style</a:t>
            </a:r>
            <a:endParaRPr lang="en-US" dirty="0"/>
          </a:p>
        </p:txBody>
      </p:sp>
      <p:sp>
        <p:nvSpPr>
          <p:cNvPr id="3" name="Text Placeholder 2"/>
          <p:cNvSpPr>
            <a:spLocks noGrp="1"/>
          </p:cNvSpPr>
          <p:nvPr>
            <p:ph type="body" idx="1"/>
          </p:nvPr>
        </p:nvSpPr>
        <p:spPr>
          <a:xfrm>
            <a:off x="12915900" y="7440206"/>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1/12/2022</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0AA04CA-269B-456A-8D47-1B4733239213}"/>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2" name="Right Triangle 11">
            <a:extLst>
              <a:ext uri="{FF2B5EF4-FFF2-40B4-BE49-F238E27FC236}">
                <a16:creationId xmlns:a16="http://schemas.microsoft.com/office/drawing/2014/main" id="{5E15FA6C-91F7-4E74-B67E-EAF46359C239}"/>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3" name="Parallelogram 12">
            <a:extLst>
              <a:ext uri="{FF2B5EF4-FFF2-40B4-BE49-F238E27FC236}">
                <a16:creationId xmlns:a16="http://schemas.microsoft.com/office/drawing/2014/main" id="{1F5342D7-75E3-4FEA-8586-F89979AE3446}"/>
              </a:ext>
            </a:extLst>
          </p:cNvPr>
          <p:cNvSpPr/>
          <p:nvPr userDrawn="1"/>
        </p:nvSpPr>
        <p:spPr>
          <a:xfrm rot="19958790">
            <a:off x="-955986" y="5382264"/>
            <a:ext cx="5790243" cy="2620428"/>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4" name="Straight Connector 13">
            <a:extLst>
              <a:ext uri="{FF2B5EF4-FFF2-40B4-BE49-F238E27FC236}">
                <a16:creationId xmlns:a16="http://schemas.microsoft.com/office/drawing/2014/main" id="{54DECB5F-CF43-4BC7-B9AA-F88BC23B7C89}"/>
              </a:ext>
            </a:extLst>
          </p:cNvPr>
          <p:cNvCxnSpPr>
            <a:cxnSpLocks/>
          </p:cNvCxnSpPr>
          <p:nvPr userDrawn="1"/>
        </p:nvCxnSpPr>
        <p:spPr>
          <a:xfrm flipV="1">
            <a:off x="1" y="1515135"/>
            <a:ext cx="2677886" cy="13612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612A77-762F-4AA3-82AF-89A0D9C01A25}"/>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arallelogram 15">
            <a:extLst>
              <a:ext uri="{FF2B5EF4-FFF2-40B4-BE49-F238E27FC236}">
                <a16:creationId xmlns:a16="http://schemas.microsoft.com/office/drawing/2014/main" id="{FB97DA74-ECF1-4D5B-B2C5-CFB21CDB2F8A}"/>
              </a:ext>
            </a:extLst>
          </p:cNvPr>
          <p:cNvSpPr/>
          <p:nvPr userDrawn="1"/>
        </p:nvSpPr>
        <p:spPr>
          <a:xfrm>
            <a:off x="11631168" y="1"/>
            <a:ext cx="3387852" cy="111422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700" noProof="0" dirty="0"/>
          </a:p>
        </p:txBody>
      </p:sp>
      <p:cxnSp>
        <p:nvCxnSpPr>
          <p:cNvPr id="17" name="Straight Connector 16">
            <a:extLst>
              <a:ext uri="{FF2B5EF4-FFF2-40B4-BE49-F238E27FC236}">
                <a16:creationId xmlns:a16="http://schemas.microsoft.com/office/drawing/2014/main" id="{A677C498-A7B8-44A1-A06C-41B4F316E480}"/>
              </a:ext>
            </a:extLst>
          </p:cNvPr>
          <p:cNvCxnSpPr>
            <a:cxnSpLocks/>
          </p:cNvCxnSpPr>
          <p:nvPr userDrawn="1"/>
        </p:nvCxnSpPr>
        <p:spPr>
          <a:xfrm flipV="1">
            <a:off x="1" y="612843"/>
            <a:ext cx="9893030" cy="51047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CB9AD3-A3A3-43F4-846C-62F81C39F83A}"/>
              </a:ext>
            </a:extLst>
          </p:cNvPr>
          <p:cNvCxnSpPr>
            <a:cxnSpLocks/>
          </p:cNvCxnSpPr>
          <p:nvPr userDrawn="1"/>
        </p:nvCxnSpPr>
        <p:spPr>
          <a:xfrm flipV="1">
            <a:off x="-26755" y="7900416"/>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arallelogram 18">
            <a:extLst>
              <a:ext uri="{FF2B5EF4-FFF2-40B4-BE49-F238E27FC236}">
                <a16:creationId xmlns:a16="http://schemas.microsoft.com/office/drawing/2014/main" id="{EBDEAD55-E626-4A7B-8FC9-9A955A5A1188}"/>
              </a:ext>
            </a:extLst>
          </p:cNvPr>
          <p:cNvSpPr/>
          <p:nvPr userDrawn="1"/>
        </p:nvSpPr>
        <p:spPr>
          <a:xfrm rot="19958790">
            <a:off x="-208552" y="5110568"/>
            <a:ext cx="2157599" cy="35487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27656471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192" y="877824"/>
            <a:ext cx="14580108" cy="224942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6191"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83980"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1/12/2022</a:t>
            </a:fld>
            <a:endParaRPr lang="en-US"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8699F50C-BE38-4BD0-BA84-9B090E1F2B9B}" type="slidenum">
              <a:rPr lang="en-US" noProof="0" smtClean="0"/>
              <a:t>‹#›</a:t>
            </a:fld>
            <a:endParaRPr lang="en-US" noProof="0" dirty="0"/>
          </a:p>
        </p:txBody>
      </p:sp>
      <p:sp>
        <p:nvSpPr>
          <p:cNvPr id="8" name="Rectangle 7">
            <a:extLst>
              <a:ext uri="{FF2B5EF4-FFF2-40B4-BE49-F238E27FC236}">
                <a16:creationId xmlns:a16="http://schemas.microsoft.com/office/drawing/2014/main" id="{8B2DCCC3-2848-4993-B394-2D4204EF679B}"/>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9" name="Straight Connector 8">
            <a:extLst>
              <a:ext uri="{FF2B5EF4-FFF2-40B4-BE49-F238E27FC236}">
                <a16:creationId xmlns:a16="http://schemas.microsoft.com/office/drawing/2014/main" id="{389AB3FB-4A79-494D-8F5A-1B3E8800B95E}"/>
              </a:ext>
            </a:extLst>
          </p:cNvPr>
          <p:cNvCxnSpPr>
            <a:cxnSpLocks/>
          </p:cNvCxnSpPr>
          <p:nvPr userDrawn="1"/>
        </p:nvCxnSpPr>
        <p:spPr>
          <a:xfrm flipH="1" flipV="1">
            <a:off x="-13870" y="5450951"/>
            <a:ext cx="2868929" cy="23594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A134DB-B3EB-44F3-9659-532BC0425B07}"/>
              </a:ext>
            </a:extLst>
          </p:cNvPr>
          <p:cNvGrpSpPr/>
          <p:nvPr userDrawn="1"/>
        </p:nvGrpSpPr>
        <p:grpSpPr>
          <a:xfrm flipH="1">
            <a:off x="11341992" y="1"/>
            <a:ext cx="7247760" cy="5311511"/>
            <a:chOff x="-192127" y="-2"/>
            <a:chExt cx="4831840" cy="3367272"/>
          </a:xfrm>
        </p:grpSpPr>
        <p:sp>
          <p:nvSpPr>
            <p:cNvPr id="11" name="Diagonal Stripe 10">
              <a:extLst>
                <a:ext uri="{FF2B5EF4-FFF2-40B4-BE49-F238E27FC236}">
                  <a16:creationId xmlns:a16="http://schemas.microsoft.com/office/drawing/2014/main" id="{94D5C73D-A970-4908-A700-D04CC9C537DD}"/>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12" name="Straight Connector 11">
              <a:extLst>
                <a:ext uri="{FF2B5EF4-FFF2-40B4-BE49-F238E27FC236}">
                  <a16:creationId xmlns:a16="http://schemas.microsoft.com/office/drawing/2014/main" id="{C62E0B8E-2582-4A35-ACE2-E618B56FF0E4}"/>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Parallelogram 12">
              <a:extLst>
                <a:ext uri="{FF2B5EF4-FFF2-40B4-BE49-F238E27FC236}">
                  <a16:creationId xmlns:a16="http://schemas.microsoft.com/office/drawing/2014/main" id="{6A954D6A-4A0A-4709-89D1-5CAB3A3CBDA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14" name="Parallelogram 13">
            <a:extLst>
              <a:ext uri="{FF2B5EF4-FFF2-40B4-BE49-F238E27FC236}">
                <a16:creationId xmlns:a16="http://schemas.microsoft.com/office/drawing/2014/main" id="{0F7E333D-A767-47EC-8622-94433C4F0B82}"/>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Tree>
    <p:extLst>
      <p:ext uri="{BB962C8B-B14F-4D97-AF65-F5344CB8AC3E}">
        <p14:creationId xmlns:p14="http://schemas.microsoft.com/office/powerpoint/2010/main" val="213015798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36192" y="3269454"/>
            <a:ext cx="7132320" cy="1234440"/>
          </a:xfrm>
        </p:spPr>
        <p:txBody>
          <a:bodyPr lIns="137160" rIns="137160" anchor="ctr">
            <a:normAutofit/>
          </a:bodyPr>
          <a:lstStyle>
            <a:lvl1pPr marL="0" indent="0">
              <a:spcBef>
                <a:spcPts val="0"/>
              </a:spcBef>
              <a:spcAft>
                <a:spcPts val="0"/>
              </a:spcAft>
              <a:buNone/>
              <a:defRPr sz="3450" b="0" cap="none" baseline="0">
                <a:solidFill>
                  <a:schemeClr val="accent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536192" y="4451682"/>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86332" y="3269454"/>
            <a:ext cx="7132320" cy="1234440"/>
          </a:xfrm>
        </p:spPr>
        <p:txBody>
          <a:bodyPr lIns="137160" rIns="137160" anchor="ctr">
            <a:normAutofit/>
          </a:bodyPr>
          <a:lstStyle>
            <a:lvl1pPr marL="0" indent="0">
              <a:spcBef>
                <a:spcPts val="0"/>
              </a:spcBef>
              <a:spcAft>
                <a:spcPts val="0"/>
              </a:spcAft>
              <a:buNone/>
              <a:defRPr lang="en-US" sz="3450" b="0" kern="1200" cap="none" baseline="0" dirty="0">
                <a:solidFill>
                  <a:schemeClr val="accent1"/>
                </a:solidFill>
                <a:latin typeface="+mn-lt"/>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90000"/>
              </a:lnSpc>
              <a:spcBef>
                <a:spcPts val="2700"/>
              </a:spcBef>
              <a:buNone/>
            </a:pPr>
            <a:r>
              <a:rPr lang="en-US"/>
              <a:t>Click to edit Master text styles</a:t>
            </a:r>
          </a:p>
        </p:txBody>
      </p:sp>
      <p:sp>
        <p:nvSpPr>
          <p:cNvPr id="6" name="Content Placeholder 5"/>
          <p:cNvSpPr>
            <a:spLocks noGrp="1"/>
          </p:cNvSpPr>
          <p:nvPr>
            <p:ph sz="quarter" idx="4"/>
          </p:nvPr>
        </p:nvSpPr>
        <p:spPr>
          <a:xfrm>
            <a:off x="8986332" y="4451682"/>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1/12/2022</a:t>
            </a:fld>
            <a:endParaRPr lang="en-US"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8699F50C-BE38-4BD0-BA84-9B090E1F2B9B}" type="slidenum">
              <a:rPr lang="en-US" noProof="0" smtClean="0"/>
              <a:t>‹#›</a:t>
            </a:fld>
            <a:endParaRPr lang="en-US" noProof="0" dirty="0"/>
          </a:p>
        </p:txBody>
      </p:sp>
      <p:sp>
        <p:nvSpPr>
          <p:cNvPr id="11" name="Rectangle 10">
            <a:extLst>
              <a:ext uri="{FF2B5EF4-FFF2-40B4-BE49-F238E27FC236}">
                <a16:creationId xmlns:a16="http://schemas.microsoft.com/office/drawing/2014/main" id="{44A88C99-E2E0-4854-9594-37F441376C4F}"/>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2" name="Straight Connector 11">
            <a:extLst>
              <a:ext uri="{FF2B5EF4-FFF2-40B4-BE49-F238E27FC236}">
                <a16:creationId xmlns:a16="http://schemas.microsoft.com/office/drawing/2014/main" id="{89D05C8C-2B1F-4077-A7D3-81D67B879308}"/>
              </a:ext>
            </a:extLst>
          </p:cNvPr>
          <p:cNvCxnSpPr>
            <a:cxnSpLocks/>
          </p:cNvCxnSpPr>
          <p:nvPr userDrawn="1"/>
        </p:nvCxnSpPr>
        <p:spPr>
          <a:xfrm flipH="1" flipV="1">
            <a:off x="-13870" y="5450951"/>
            <a:ext cx="2868929" cy="23594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CDA945C-44F2-4020-842B-E7E2AC4767B6}"/>
              </a:ext>
            </a:extLst>
          </p:cNvPr>
          <p:cNvGrpSpPr/>
          <p:nvPr userDrawn="1"/>
        </p:nvGrpSpPr>
        <p:grpSpPr>
          <a:xfrm flipH="1">
            <a:off x="11341992" y="1"/>
            <a:ext cx="7247760" cy="5311511"/>
            <a:chOff x="-192127" y="-2"/>
            <a:chExt cx="4831840" cy="3367272"/>
          </a:xfrm>
        </p:grpSpPr>
        <p:sp>
          <p:nvSpPr>
            <p:cNvPr id="14" name="Diagonal Stripe 13">
              <a:extLst>
                <a:ext uri="{FF2B5EF4-FFF2-40B4-BE49-F238E27FC236}">
                  <a16:creationId xmlns:a16="http://schemas.microsoft.com/office/drawing/2014/main" id="{D095DFE7-CA66-4398-8F03-7AB2B1D4D2BD}"/>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15" name="Straight Connector 14">
              <a:extLst>
                <a:ext uri="{FF2B5EF4-FFF2-40B4-BE49-F238E27FC236}">
                  <a16:creationId xmlns:a16="http://schemas.microsoft.com/office/drawing/2014/main" id="{3493EF9E-EFC4-4BD4-B5F5-13C5BF056B36}"/>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Parallelogram 15">
              <a:extLst>
                <a:ext uri="{FF2B5EF4-FFF2-40B4-BE49-F238E27FC236}">
                  <a16:creationId xmlns:a16="http://schemas.microsoft.com/office/drawing/2014/main" id="{C275A1D7-5AC9-416C-86B9-A55151150ACB}"/>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17" name="TextBox 16">
            <a:extLst>
              <a:ext uri="{FF2B5EF4-FFF2-40B4-BE49-F238E27FC236}">
                <a16:creationId xmlns:a16="http://schemas.microsoft.com/office/drawing/2014/main" id="{00AB5802-30DC-459D-AB51-686FAF490B59}"/>
              </a:ext>
            </a:extLst>
          </p:cNvPr>
          <p:cNvSpPr txBox="1"/>
          <p:nvPr userDrawn="1"/>
        </p:nvSpPr>
        <p:spPr>
          <a:xfrm>
            <a:off x="16608568" y="353599"/>
            <a:ext cx="1128835" cy="877163"/>
          </a:xfrm>
          <a:prstGeom prst="rect">
            <a:avLst/>
          </a:prstGeom>
          <a:noFill/>
        </p:spPr>
        <p:txBody>
          <a:bodyPr wrap="none" rtlCol="0">
            <a:spAutoFit/>
          </a:bodyPr>
          <a:lstStyle/>
          <a:p>
            <a:r>
              <a:rPr lang="en-US" sz="5100" b="1" noProof="0" dirty="0">
                <a:solidFill>
                  <a:schemeClr val="bg1"/>
                </a:solidFill>
                <a:latin typeface="Arial Black" panose="020B0A04020102020204" pitchFamily="34" charset="0"/>
              </a:rPr>
              <a:t>FR</a:t>
            </a:r>
          </a:p>
        </p:txBody>
      </p:sp>
      <p:sp>
        <p:nvSpPr>
          <p:cNvPr id="18" name="Parallelogram 17">
            <a:extLst>
              <a:ext uri="{FF2B5EF4-FFF2-40B4-BE49-F238E27FC236}">
                <a16:creationId xmlns:a16="http://schemas.microsoft.com/office/drawing/2014/main" id="{A5B3D8B5-00A7-44D9-8557-2A609809E1E4}"/>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Tree>
    <p:extLst>
      <p:ext uri="{BB962C8B-B14F-4D97-AF65-F5344CB8AC3E}">
        <p14:creationId xmlns:p14="http://schemas.microsoft.com/office/powerpoint/2010/main" val="60885237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1/12/2022</a:t>
            </a:fld>
            <a:endParaRPr lang="en-US"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8699F50C-BE38-4BD0-BA84-9B090E1F2B9B}" type="slidenum">
              <a:rPr lang="en-US" noProof="0" smtClean="0"/>
              <a:t>‹#›</a:t>
            </a:fld>
            <a:endParaRPr lang="en-US" noProof="0" dirty="0"/>
          </a:p>
        </p:txBody>
      </p:sp>
      <p:sp>
        <p:nvSpPr>
          <p:cNvPr id="6" name="Rectangle 5">
            <a:extLst>
              <a:ext uri="{FF2B5EF4-FFF2-40B4-BE49-F238E27FC236}">
                <a16:creationId xmlns:a16="http://schemas.microsoft.com/office/drawing/2014/main" id="{7D73BAD1-B024-46D4-B29B-52B65FA9293E}"/>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7" name="TextBox 6">
            <a:extLst>
              <a:ext uri="{FF2B5EF4-FFF2-40B4-BE49-F238E27FC236}">
                <a16:creationId xmlns:a16="http://schemas.microsoft.com/office/drawing/2014/main" id="{4B29A5B4-0297-4F84-9D6C-B1AF7A52AD23}"/>
              </a:ext>
            </a:extLst>
          </p:cNvPr>
          <p:cNvSpPr txBox="1"/>
          <p:nvPr userDrawn="1"/>
        </p:nvSpPr>
        <p:spPr>
          <a:xfrm>
            <a:off x="16608568" y="353599"/>
            <a:ext cx="1128835" cy="877163"/>
          </a:xfrm>
          <a:prstGeom prst="rect">
            <a:avLst/>
          </a:prstGeom>
          <a:noFill/>
        </p:spPr>
        <p:txBody>
          <a:bodyPr wrap="none" rtlCol="0">
            <a:spAutoFit/>
          </a:bodyPr>
          <a:lstStyle/>
          <a:p>
            <a:r>
              <a:rPr lang="en-US" sz="5100" b="1" noProof="0" dirty="0">
                <a:solidFill>
                  <a:schemeClr val="bg1"/>
                </a:solidFill>
                <a:latin typeface="Arial Black" panose="020B0A04020102020204" pitchFamily="34" charset="0"/>
              </a:rPr>
              <a:t>FR</a:t>
            </a:r>
          </a:p>
        </p:txBody>
      </p:sp>
      <p:grpSp>
        <p:nvGrpSpPr>
          <p:cNvPr id="8" name="Group 7">
            <a:extLst>
              <a:ext uri="{FF2B5EF4-FFF2-40B4-BE49-F238E27FC236}">
                <a16:creationId xmlns:a16="http://schemas.microsoft.com/office/drawing/2014/main" id="{01857479-012B-4945-AF4D-C36F956786CD}"/>
              </a:ext>
            </a:extLst>
          </p:cNvPr>
          <p:cNvGrpSpPr/>
          <p:nvPr userDrawn="1"/>
        </p:nvGrpSpPr>
        <p:grpSpPr>
          <a:xfrm flipH="1">
            <a:off x="11341992" y="1"/>
            <a:ext cx="7247760" cy="5311511"/>
            <a:chOff x="-192127" y="-2"/>
            <a:chExt cx="4831840" cy="3367272"/>
          </a:xfrm>
        </p:grpSpPr>
        <p:sp>
          <p:nvSpPr>
            <p:cNvPr id="9" name="Diagonal Stripe 8">
              <a:extLst>
                <a:ext uri="{FF2B5EF4-FFF2-40B4-BE49-F238E27FC236}">
                  <a16:creationId xmlns:a16="http://schemas.microsoft.com/office/drawing/2014/main" id="{CFF9C3A6-C4C6-4BA1-A54C-D45EDBE44D5B}"/>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10" name="Straight Connector 9">
              <a:extLst>
                <a:ext uri="{FF2B5EF4-FFF2-40B4-BE49-F238E27FC236}">
                  <a16:creationId xmlns:a16="http://schemas.microsoft.com/office/drawing/2014/main" id="{B7DD59DD-FF78-4A6E-8E99-1A656EB221D2}"/>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Parallelogram 10">
              <a:extLst>
                <a:ext uri="{FF2B5EF4-FFF2-40B4-BE49-F238E27FC236}">
                  <a16:creationId xmlns:a16="http://schemas.microsoft.com/office/drawing/2014/main" id="{E34427E2-B800-4490-8908-078AE74B0CA4}"/>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12" name="Parallelogram 11">
            <a:extLst>
              <a:ext uri="{FF2B5EF4-FFF2-40B4-BE49-F238E27FC236}">
                <a16:creationId xmlns:a16="http://schemas.microsoft.com/office/drawing/2014/main" id="{53E73795-C187-4D8D-A027-1EEF6C3CDE62}"/>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Tree>
    <p:extLst>
      <p:ext uri="{BB962C8B-B14F-4D97-AF65-F5344CB8AC3E}">
        <p14:creationId xmlns:p14="http://schemas.microsoft.com/office/powerpoint/2010/main" val="288635059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1/12/2022</a:t>
            </a:fld>
            <a:endParaRPr lang="en-US"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8699F50C-BE38-4BD0-BA84-9B090E1F2B9B}" type="slidenum">
              <a:rPr lang="en-US" noProof="0" smtClean="0"/>
              <a:t>‹#›</a:t>
            </a:fld>
            <a:endParaRPr lang="en-US" noProof="0" dirty="0"/>
          </a:p>
        </p:txBody>
      </p:sp>
      <p:sp>
        <p:nvSpPr>
          <p:cNvPr id="5" name="Rectangle 4">
            <a:extLst>
              <a:ext uri="{FF2B5EF4-FFF2-40B4-BE49-F238E27FC236}">
                <a16:creationId xmlns:a16="http://schemas.microsoft.com/office/drawing/2014/main" id="{B98DCD91-10A9-433E-935E-A862D7528B64}"/>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6" name="TextBox 5">
            <a:extLst>
              <a:ext uri="{FF2B5EF4-FFF2-40B4-BE49-F238E27FC236}">
                <a16:creationId xmlns:a16="http://schemas.microsoft.com/office/drawing/2014/main" id="{4891FA5F-0562-46A7-BA98-25AD397E9D8E}"/>
              </a:ext>
            </a:extLst>
          </p:cNvPr>
          <p:cNvSpPr txBox="1"/>
          <p:nvPr userDrawn="1"/>
        </p:nvSpPr>
        <p:spPr>
          <a:xfrm>
            <a:off x="16608568" y="353599"/>
            <a:ext cx="1128835" cy="877163"/>
          </a:xfrm>
          <a:prstGeom prst="rect">
            <a:avLst/>
          </a:prstGeom>
          <a:noFill/>
        </p:spPr>
        <p:txBody>
          <a:bodyPr wrap="none" rtlCol="0">
            <a:spAutoFit/>
          </a:bodyPr>
          <a:lstStyle/>
          <a:p>
            <a:r>
              <a:rPr lang="en-US" sz="5100" b="1" noProof="0" dirty="0">
                <a:solidFill>
                  <a:schemeClr val="bg1"/>
                </a:solidFill>
                <a:latin typeface="Arial Black" panose="020B0A04020102020204" pitchFamily="34" charset="0"/>
              </a:rPr>
              <a:t>FR</a:t>
            </a:r>
          </a:p>
        </p:txBody>
      </p:sp>
      <p:grpSp>
        <p:nvGrpSpPr>
          <p:cNvPr id="7" name="Group 6">
            <a:extLst>
              <a:ext uri="{FF2B5EF4-FFF2-40B4-BE49-F238E27FC236}">
                <a16:creationId xmlns:a16="http://schemas.microsoft.com/office/drawing/2014/main" id="{92C719F1-5A76-4494-B003-F0CCE02AE68E}"/>
              </a:ext>
            </a:extLst>
          </p:cNvPr>
          <p:cNvGrpSpPr/>
          <p:nvPr userDrawn="1"/>
        </p:nvGrpSpPr>
        <p:grpSpPr>
          <a:xfrm flipH="1">
            <a:off x="11341992" y="1"/>
            <a:ext cx="7247760" cy="5311511"/>
            <a:chOff x="-192127" y="-2"/>
            <a:chExt cx="4831840" cy="3367272"/>
          </a:xfrm>
        </p:grpSpPr>
        <p:sp>
          <p:nvSpPr>
            <p:cNvPr id="8" name="Diagonal Stripe 7">
              <a:extLst>
                <a:ext uri="{FF2B5EF4-FFF2-40B4-BE49-F238E27FC236}">
                  <a16:creationId xmlns:a16="http://schemas.microsoft.com/office/drawing/2014/main" id="{010ACB08-CEED-4A87-88FC-FEA2C27A9FCB}"/>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9" name="Straight Connector 8">
              <a:extLst>
                <a:ext uri="{FF2B5EF4-FFF2-40B4-BE49-F238E27FC236}">
                  <a16:creationId xmlns:a16="http://schemas.microsoft.com/office/drawing/2014/main" id="{FF405F46-7832-43EE-9F62-AC0835DC3C20}"/>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5A04186E-F9BF-457E-903F-405849E25625}"/>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11" name="Parallelogram 10">
            <a:extLst>
              <a:ext uri="{FF2B5EF4-FFF2-40B4-BE49-F238E27FC236}">
                <a16:creationId xmlns:a16="http://schemas.microsoft.com/office/drawing/2014/main" id="{47565C30-E4AF-4BF5-8AAC-02F7D1D4283E}"/>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Tree>
    <p:extLst>
      <p:ext uri="{BB962C8B-B14F-4D97-AF65-F5344CB8AC3E}">
        <p14:creationId xmlns:p14="http://schemas.microsoft.com/office/powerpoint/2010/main" val="82364249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536192" y="707264"/>
            <a:ext cx="6583680" cy="2606040"/>
          </a:xfrm>
        </p:spPr>
        <p:txBody>
          <a:bodyPr>
            <a:noAutofit/>
          </a:bodyPr>
          <a:lstStyle>
            <a:lvl1pPr>
              <a:lnSpc>
                <a:spcPct val="80000"/>
              </a:lnSpc>
              <a:defRPr sz="6000"/>
            </a:lvl1pPr>
          </a:lstStyle>
          <a:p>
            <a:r>
              <a:rPr lang="en-US"/>
              <a:t>Click to edit Master title style</a:t>
            </a:r>
            <a:endParaRPr lang="en-US" dirty="0"/>
          </a:p>
        </p:txBody>
      </p:sp>
      <p:sp>
        <p:nvSpPr>
          <p:cNvPr id="3" name="Content Placeholder 2"/>
          <p:cNvSpPr>
            <a:spLocks noGrp="1"/>
          </p:cNvSpPr>
          <p:nvPr>
            <p:ph idx="1"/>
          </p:nvPr>
        </p:nvSpPr>
        <p:spPr>
          <a:xfrm>
            <a:off x="8572500" y="1234440"/>
            <a:ext cx="8517636" cy="7776972"/>
          </a:xfrm>
        </p:spPr>
        <p:txBody>
          <a:bodyPr/>
          <a:lstStyle>
            <a:lvl1pPr>
              <a:defRPr sz="3600"/>
            </a:lvl1pPr>
            <a:lvl2pPr>
              <a:defRPr sz="30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6192" y="3386259"/>
            <a:ext cx="6583680" cy="5643441"/>
          </a:xfrm>
        </p:spPr>
        <p:txBody>
          <a:bodyPr lIns="91440" rIns="91440">
            <a:normAutofit/>
          </a:bodyPr>
          <a:lstStyle>
            <a:lvl1pPr marL="0" indent="0">
              <a:lnSpc>
                <a:spcPct val="108000"/>
              </a:lnSpc>
              <a:spcBef>
                <a:spcPts val="9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1/12/2022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Rectangle 8">
            <a:extLst>
              <a:ext uri="{FF2B5EF4-FFF2-40B4-BE49-F238E27FC236}">
                <a16:creationId xmlns:a16="http://schemas.microsoft.com/office/drawing/2014/main" id="{2B253A01-EA2C-49D4-BB85-F68C6FAF0D0E}"/>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0" name="Right Triangle 9">
            <a:extLst>
              <a:ext uri="{FF2B5EF4-FFF2-40B4-BE49-F238E27FC236}">
                <a16:creationId xmlns:a16="http://schemas.microsoft.com/office/drawing/2014/main" id="{EB27568A-9807-49F4-8543-E9A6CCB02297}"/>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1" name="Straight Connector 10">
            <a:extLst>
              <a:ext uri="{FF2B5EF4-FFF2-40B4-BE49-F238E27FC236}">
                <a16:creationId xmlns:a16="http://schemas.microsoft.com/office/drawing/2014/main" id="{B260A84F-A1E6-4A60-B157-BA688B851F86}"/>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D483BC-70C7-4C0D-AF4A-3B3780273C3F}"/>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804584-E094-49E3-ACD0-D1974BE1D5E3}"/>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02764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440207"/>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18283428" cy="6858000"/>
          </a:xfrm>
          <a:solidFill>
            <a:schemeClr val="accent1">
              <a:lumMod val="60000"/>
              <a:lumOff val="40000"/>
            </a:schemeClr>
          </a:solidFill>
        </p:spPr>
        <p:txBody>
          <a:bodyPr lIns="457200" tIns="365760" rIns="45720" bIns="4572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915900" y="7440207"/>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1/12/2022</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12580265" y="7896159"/>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FEE91CF-E41C-481F-B0D4-29CFE80C064A}"/>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0" name="Right Triangle 9">
            <a:extLst>
              <a:ext uri="{FF2B5EF4-FFF2-40B4-BE49-F238E27FC236}">
                <a16:creationId xmlns:a16="http://schemas.microsoft.com/office/drawing/2014/main" id="{1000647B-AF4A-45F5-895B-AC87B742A8D7}"/>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1" name="Straight Connector 10">
            <a:extLst>
              <a:ext uri="{FF2B5EF4-FFF2-40B4-BE49-F238E27FC236}">
                <a16:creationId xmlns:a16="http://schemas.microsoft.com/office/drawing/2014/main" id="{9751A6C6-6BCD-445A-A6CD-04C03395F570}"/>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F7A7799-C628-4DF8-A385-228554E22785}"/>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122DFF-6504-4821-97E0-5709BCDD7CE0}"/>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44341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8699F50C-BE38-4BD0-BA84-9B090E1F2B9B}" type="slidenum">
              <a:rPr lang="en-US" noProof="0" smtClean="0"/>
              <a:pPr/>
              <a:t>‹#›</a:t>
            </a:fld>
            <a:endParaRPr lang="en-US" noProof="0" dirty="0"/>
          </a:p>
        </p:txBody>
      </p:sp>
    </p:spTree>
    <p:extLst>
      <p:ext uri="{BB962C8B-B14F-4D97-AF65-F5344CB8AC3E}">
        <p14:creationId xmlns:p14="http://schemas.microsoft.com/office/powerpoint/2010/main" val="56031625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1143000"/>
            <a:ext cx="3943350" cy="81153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1485901" y="1143000"/>
            <a:ext cx="11372850" cy="811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1/12/2022</a:t>
            </a:fld>
            <a:endParaRPr lang="en-US"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8699F50C-BE38-4BD0-BA84-9B090E1F2B9B}" type="slidenum">
              <a:rPr lang="en-US" noProof="0" smtClean="0"/>
              <a:pPr/>
              <a:t>‹#›</a:t>
            </a:fld>
            <a:endParaRPr lang="en-US" noProof="0" dirty="0"/>
          </a:p>
        </p:txBody>
      </p:sp>
      <p:cxnSp>
        <p:nvCxnSpPr>
          <p:cNvPr id="7" name="Straight Connector 6"/>
          <p:cNvCxnSpPr/>
          <p:nvPr/>
        </p:nvCxnSpPr>
        <p:spPr>
          <a:xfrm rot="5400000" flipV="1">
            <a:off x="15087600" y="88895"/>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109059"/>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2525098" y="1291417"/>
            <a:ext cx="6642785" cy="7705634"/>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noProof="0"/>
              <a:t>Click icon to add picture</a:t>
            </a:r>
            <a:endParaRPr lang="en-US" noProof="0"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9563582" y="3009126"/>
            <a:ext cx="7280360" cy="2424378"/>
          </a:xfrm>
          <a:prstGeom prst="rect">
            <a:avLst/>
          </a:prstGeom>
        </p:spPr>
        <p:txBody>
          <a:bodyPr anchor="b">
            <a:normAutofit/>
          </a:bodyPr>
          <a:lstStyle>
            <a:lvl1pPr algn="l">
              <a:defRPr sz="645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9562822" y="5461497"/>
            <a:ext cx="7281509" cy="1886361"/>
          </a:xfrm>
          <a:prstGeom prst="rect">
            <a:avLst/>
          </a:prstGeom>
        </p:spPr>
        <p:txBody>
          <a:bodyPr/>
          <a:lstStyle>
            <a:lvl1pPr marL="0" indent="0" algn="l">
              <a:buNone/>
              <a:defRPr sz="3600" b="0" i="0" spc="450">
                <a:solidFill>
                  <a:schemeClr val="tx1"/>
                </a:solidFill>
                <a:latin typeface="+mn-lt"/>
                <a:cs typeface="Calibri" panose="020F050202020403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noProof="0"/>
              <a:t>CLICK TO EDIT MASTER SUBTITLE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63673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797068" y="4694311"/>
            <a:ext cx="7414244" cy="4437413"/>
          </a:xfrm>
          <a:prstGeom prst="rect">
            <a:avLst/>
          </a:prstGeom>
        </p:spPr>
        <p:txBody>
          <a:bodyPr>
            <a:normAutofit/>
          </a:bodyPr>
          <a:lstStyle>
            <a:lvl1pPr>
              <a:buClr>
                <a:schemeClr val="accent2"/>
              </a:buClr>
              <a:defRPr sz="3600">
                <a:solidFill>
                  <a:schemeClr val="tx1"/>
                </a:solidFill>
              </a:defRPr>
            </a:lvl1pPr>
            <a:lvl2pPr>
              <a:buClr>
                <a:schemeClr val="accent2"/>
              </a:buClr>
              <a:defRPr sz="3000">
                <a:solidFill>
                  <a:schemeClr val="tx1"/>
                </a:solidFill>
              </a:defRPr>
            </a:lvl2pPr>
            <a:lvl3pPr>
              <a:buClr>
                <a:schemeClr val="accent2"/>
              </a:buClr>
              <a:defRPr sz="27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2759529" y="-9"/>
            <a:ext cx="15528471" cy="845820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4467225" y="-7"/>
            <a:ext cx="6181725" cy="1962158"/>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700"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9563100" y="7570616"/>
            <a:ext cx="2286861" cy="2705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797069" y="3744154"/>
            <a:ext cx="11013947" cy="913343"/>
          </a:xfrm>
          <a:prstGeom prst="rect">
            <a:avLst/>
          </a:prstGeom>
        </p:spPr>
        <p:txBody>
          <a:bodyPr/>
          <a:lstStyle>
            <a:lvl1pPr marL="0" indent="0">
              <a:buNone/>
              <a:defRPr sz="3000" spc="450">
                <a:solidFill>
                  <a:schemeClr val="bg2">
                    <a:lumMod val="50000"/>
                  </a:schemeClr>
                </a:solidFill>
              </a:defRPr>
            </a:lvl1pPr>
            <a:lvl2pPr marL="685800" indent="0">
              <a:buNone/>
              <a:defRPr/>
            </a:lvl2pPr>
          </a:lstStyle>
          <a:p>
            <a:pPr lvl="0"/>
            <a:r>
              <a:rPr lang="en-US" noProof="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797067" y="1861664"/>
            <a:ext cx="11013933" cy="1823349"/>
          </a:xfrm>
          <a:prstGeom prst="rect">
            <a:avLst/>
          </a:prstGeom>
        </p:spPr>
        <p:txBody>
          <a:bodyPr anchor="b">
            <a:normAutofit/>
          </a:bodyPr>
          <a:lstStyle>
            <a:lvl1pPr>
              <a:defRPr sz="6600" b="1">
                <a:solidFill>
                  <a:schemeClr val="accent1"/>
                </a:solidFill>
              </a:defRPr>
            </a:lvl1pPr>
          </a:lstStyle>
          <a:p>
            <a:r>
              <a:rPr lang="en-US" noProof="0"/>
              <a:t>Click to Edit </a:t>
            </a:r>
            <a:br>
              <a:rPr lang="en-US" noProof="0"/>
            </a:br>
            <a:r>
              <a:rPr lang="en-US" noProof="0"/>
              <a:t>Master Title Style </a:t>
            </a:r>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9906000" y="1"/>
            <a:ext cx="8382000" cy="10308374"/>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bg1"/>
                </a:solidFill>
              </a:defRPr>
            </a:lvl1pPr>
          </a:lstStyle>
          <a:p>
            <a:r>
              <a:rPr lang="en-US" noProof="0"/>
              <a:t>Click icon to add picture</a:t>
            </a:r>
            <a:endParaRPr lang="en-US" noProof="0"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330407698"/>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10234394" y="5191745"/>
            <a:ext cx="5168673" cy="432000"/>
          </a:xfrm>
          <a:prstGeom prst="rect">
            <a:avLst/>
          </a:prstGeom>
        </p:spPr>
        <p:txBody>
          <a:bodyPr/>
          <a:lstStyle>
            <a:lvl1pPr marL="0" indent="0">
              <a:buNone/>
              <a:defRPr sz="2700">
                <a:latin typeface="+mn-lt"/>
                <a:cs typeface="Calibri Light" panose="020F0302020204030204" pitchFamily="34" charset="0"/>
              </a:defRPr>
            </a:lvl1pPr>
          </a:lstStyle>
          <a:p>
            <a:r>
              <a:rPr lang="en-US" noProof="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10234394" y="5759177"/>
            <a:ext cx="5168673" cy="432000"/>
          </a:xfrm>
          <a:prstGeom prst="rect">
            <a:avLst/>
          </a:prstGeom>
        </p:spPr>
        <p:txBody>
          <a:bodyPr/>
          <a:lstStyle>
            <a:lvl1pPr marL="0" indent="0">
              <a:buNone/>
              <a:defRPr sz="2700">
                <a:latin typeface="+mn-lt"/>
                <a:cs typeface="Calibri Light" panose="020F0302020204030204" pitchFamily="34" charset="0"/>
              </a:defRPr>
            </a:lvl1pPr>
          </a:lstStyle>
          <a:p>
            <a:r>
              <a:rPr lang="en-US" noProof="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10234393" y="6325004"/>
            <a:ext cx="5168675" cy="433605"/>
          </a:xfrm>
          <a:prstGeom prst="rect">
            <a:avLst/>
          </a:prstGeom>
        </p:spPr>
        <p:txBody>
          <a:bodyPr/>
          <a:lstStyle>
            <a:lvl1pPr marL="0" indent="0">
              <a:buNone/>
              <a:defRPr sz="2700">
                <a:latin typeface="+mn-lt"/>
                <a:cs typeface="Calibri Light" panose="020F0302020204030204" pitchFamily="34" charset="0"/>
              </a:defRPr>
            </a:lvl1pPr>
          </a:lstStyle>
          <a:p>
            <a:r>
              <a:rPr lang="en-US" noProof="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10234394" y="6892436"/>
            <a:ext cx="5168673" cy="432000"/>
          </a:xfrm>
          <a:prstGeom prst="rect">
            <a:avLst/>
          </a:prstGeom>
        </p:spPr>
        <p:txBody>
          <a:bodyPr/>
          <a:lstStyle>
            <a:lvl1pPr marL="0" indent="0">
              <a:buNone/>
              <a:defRPr sz="2700">
                <a:latin typeface="+mn-lt"/>
                <a:cs typeface="Calibri Light" panose="020F0302020204030204" pitchFamily="34" charset="0"/>
              </a:defRPr>
            </a:lvl1pPr>
          </a:lstStyle>
          <a:p>
            <a:r>
              <a:rPr lang="en-US" noProof="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9688408" y="5257871"/>
            <a:ext cx="388313" cy="388313"/>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57150" tIns="57150" rIns="57150" bIns="57150" anchor="ctr"/>
          <a:lstStyle/>
          <a:p>
            <a:pPr algn="ctr" defTabSz="6858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sz="4500" noProof="0" dirty="0"/>
          </a:p>
        </p:txBody>
      </p:sp>
      <p:sp>
        <p:nvSpPr>
          <p:cNvPr id="15" name="Shape 4186">
            <a:extLst>
              <a:ext uri="{FF2B5EF4-FFF2-40B4-BE49-F238E27FC236}">
                <a16:creationId xmlns:a16="http://schemas.microsoft.com/office/drawing/2014/main" id="{2F84D399-8148-4E86-A1E4-BE7D1D81383A}"/>
              </a:ext>
            </a:extLst>
          </p:cNvPr>
          <p:cNvSpPr/>
          <p:nvPr userDrawn="1"/>
        </p:nvSpPr>
        <p:spPr>
          <a:xfrm>
            <a:off x="9761434" y="5846980"/>
            <a:ext cx="242261" cy="444143"/>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57150" tIns="57150" rIns="57150" bIns="57150" anchor="ctr"/>
          <a:lstStyle/>
          <a:p>
            <a:pPr algn="ctr" defTabSz="6858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sz="4500" noProof="0" dirty="0"/>
          </a:p>
        </p:txBody>
      </p:sp>
      <p:sp>
        <p:nvSpPr>
          <p:cNvPr id="19" name="Shape 4379">
            <a:extLst>
              <a:ext uri="{FF2B5EF4-FFF2-40B4-BE49-F238E27FC236}">
                <a16:creationId xmlns:a16="http://schemas.microsoft.com/office/drawing/2014/main" id="{E4408FF8-E342-42F8-BBE9-1220822B5E99}"/>
              </a:ext>
            </a:extLst>
          </p:cNvPr>
          <p:cNvSpPr/>
          <p:nvPr userDrawn="1"/>
        </p:nvSpPr>
        <p:spPr>
          <a:xfrm>
            <a:off x="9688408" y="6491918"/>
            <a:ext cx="388313" cy="282410"/>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57150" tIns="57150" rIns="57150" bIns="57150" anchor="ctr"/>
          <a:lstStyle/>
          <a:p>
            <a:pPr algn="ctr" defTabSz="6858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sz="4500" noProof="0" dirty="0"/>
          </a:p>
        </p:txBody>
      </p:sp>
      <p:sp>
        <p:nvSpPr>
          <p:cNvPr id="20" name="Shape 4487">
            <a:extLst>
              <a:ext uri="{FF2B5EF4-FFF2-40B4-BE49-F238E27FC236}">
                <a16:creationId xmlns:a16="http://schemas.microsoft.com/office/drawing/2014/main" id="{11D27456-C005-4109-9E74-0B692200A0B3}"/>
              </a:ext>
            </a:extLst>
          </p:cNvPr>
          <p:cNvSpPr/>
          <p:nvPr userDrawn="1"/>
        </p:nvSpPr>
        <p:spPr>
          <a:xfrm>
            <a:off x="9707574" y="6975123"/>
            <a:ext cx="349977" cy="349977"/>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57150" tIns="57150" rIns="57150" bIns="57150" anchor="ctr"/>
          <a:lstStyle/>
          <a:p>
            <a:pPr algn="ctr" defTabSz="6858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sz="4500" noProof="0" dirty="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2525098" y="1291417"/>
            <a:ext cx="6642785" cy="7705634"/>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noProof="0"/>
              <a:t>Click icon to add picture</a:t>
            </a:r>
            <a:endParaRPr lang="en-US" noProof="0"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9563582" y="2731533"/>
            <a:ext cx="7280360" cy="2424378"/>
          </a:xfrm>
          <a:prstGeom prst="rect">
            <a:avLst/>
          </a:prstGeom>
        </p:spPr>
        <p:txBody>
          <a:bodyPr anchor="b">
            <a:normAutofit/>
          </a:bodyPr>
          <a:lstStyle>
            <a:lvl1pPr algn="l">
              <a:defRPr sz="6450" b="1">
                <a:solidFill>
                  <a:schemeClr val="accent1"/>
                </a:solidFill>
              </a:defRPr>
            </a:lvl1pPr>
          </a:lstStyle>
          <a:p>
            <a:r>
              <a:rPr lang="en-US" noProof="0"/>
              <a:t>Click To Edit Master Title Style</a:t>
            </a:r>
          </a:p>
        </p:txBody>
      </p:sp>
    </p:spTree>
    <p:extLst>
      <p:ext uri="{BB962C8B-B14F-4D97-AF65-F5344CB8AC3E}">
        <p14:creationId xmlns:p14="http://schemas.microsoft.com/office/powerpoint/2010/main" val="237950921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955986" y="5382264"/>
            <a:ext cx="5790243" cy="2620428"/>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 y="1515135"/>
            <a:ext cx="2677886" cy="13612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9425764" y="2981131"/>
            <a:ext cx="7367450" cy="2684783"/>
          </a:xfrm>
          <a:prstGeom prst="rect">
            <a:avLst/>
          </a:prstGeom>
        </p:spPr>
        <p:txBody>
          <a:bodyPr anchor="b">
            <a:normAutofit/>
          </a:bodyPr>
          <a:lstStyle>
            <a:lvl1pPr>
              <a:defRPr sz="6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9425764" y="5688069"/>
            <a:ext cx="7367450" cy="1365870"/>
          </a:xfrm>
          <a:prstGeom prst="rect">
            <a:avLst/>
          </a:prstGeom>
        </p:spPr>
        <p:txBody>
          <a:bodyPr>
            <a:normAutofit/>
          </a:bodyPr>
          <a:lstStyle>
            <a:lvl1pPr marL="0" indent="0">
              <a:buNone/>
              <a:defRPr sz="3000" b="0" i="0" spc="450">
                <a:solidFill>
                  <a:schemeClr val="tx1"/>
                </a:solidFill>
                <a:latin typeface="+mn-lt"/>
                <a:cs typeface="Calibri" panose="020F0502020204030204"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11631168" y="1"/>
            <a:ext cx="3387852" cy="111422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700"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 y="612843"/>
            <a:ext cx="9893030" cy="51047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2525098" y="1291417"/>
            <a:ext cx="6642785" cy="7705634"/>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noProof="0"/>
              <a:t>Click icon to add picture</a:t>
            </a:r>
            <a:endParaRPr lang="en-US" noProof="0"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26755" y="7900416"/>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208552" y="5110568"/>
            <a:ext cx="2157599" cy="35487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218296703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2759529" y="-9"/>
            <a:ext cx="15528471" cy="845820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9255266" y="2152650"/>
            <a:ext cx="9032732" cy="813435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457200" anchor="ctr">
            <a:noAutofit/>
          </a:bodyPr>
          <a:lstStyle>
            <a:lvl1pPr marL="0" indent="0" algn="r">
              <a:buNone/>
              <a:defRPr>
                <a:solidFill>
                  <a:schemeClr val="tx1"/>
                </a:solidFill>
              </a:defRPr>
            </a:lvl1pPr>
          </a:lstStyle>
          <a:p>
            <a:r>
              <a:rPr lang="en-US" noProof="0"/>
              <a:t>Click icon to add picture</a:t>
            </a:r>
            <a:endParaRPr lang="en-US" noProof="0"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797068" y="4694311"/>
            <a:ext cx="7414244" cy="4437413"/>
          </a:xfrm>
          <a:prstGeom prst="rect">
            <a:avLst/>
          </a:prstGeom>
        </p:spPr>
        <p:txBody>
          <a:bodyPr>
            <a:normAutofit/>
          </a:bodyPr>
          <a:lstStyle>
            <a:lvl1pPr>
              <a:buClr>
                <a:schemeClr val="accent2"/>
              </a:buClr>
              <a:defRPr sz="3600">
                <a:solidFill>
                  <a:schemeClr val="tx1"/>
                </a:solidFill>
              </a:defRPr>
            </a:lvl1pPr>
            <a:lvl2pPr>
              <a:buClr>
                <a:schemeClr val="accent2"/>
              </a:buClr>
              <a:defRPr sz="3000">
                <a:solidFill>
                  <a:schemeClr val="tx1"/>
                </a:solidFill>
              </a:defRPr>
            </a:lvl2pPr>
            <a:lvl3pPr>
              <a:buClr>
                <a:schemeClr val="accent2"/>
              </a:buClr>
              <a:defRPr sz="27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4467225" y="-7"/>
            <a:ext cx="6181725" cy="1962158"/>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700"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5528472" y="1778178"/>
            <a:ext cx="2759528" cy="245092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797069" y="3744154"/>
            <a:ext cx="11013932" cy="913343"/>
          </a:xfrm>
          <a:prstGeom prst="rect">
            <a:avLst/>
          </a:prstGeom>
        </p:spPr>
        <p:txBody>
          <a:bodyPr/>
          <a:lstStyle>
            <a:lvl1pPr marL="0" indent="0">
              <a:buNone/>
              <a:defRPr sz="3000" spc="450">
                <a:solidFill>
                  <a:schemeClr val="bg2">
                    <a:lumMod val="50000"/>
                  </a:schemeClr>
                </a:solidFill>
              </a:defRPr>
            </a:lvl1pPr>
            <a:lvl2pPr marL="685800" indent="0">
              <a:buNone/>
              <a:defRPr/>
            </a:lvl2pPr>
          </a:lstStyle>
          <a:p>
            <a:pPr lvl="0"/>
            <a:r>
              <a:rPr lang="en-US" noProof="0"/>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797067" y="1861664"/>
            <a:ext cx="11013933" cy="1823349"/>
          </a:xfrm>
          <a:prstGeom prst="rect">
            <a:avLst/>
          </a:prstGeom>
        </p:spPr>
        <p:txBody>
          <a:bodyPr anchor="b">
            <a:normAutofit/>
          </a:bodyPr>
          <a:lstStyle>
            <a:lvl1pPr>
              <a:defRPr sz="6600" b="1">
                <a:solidFill>
                  <a:schemeClr val="accent1"/>
                </a:solidFill>
              </a:defRPr>
            </a:lvl1pPr>
          </a:lstStyle>
          <a:p>
            <a:r>
              <a:rPr lang="en-US" noProof="0"/>
              <a:t>Click to Edit </a:t>
            </a:r>
            <a:br>
              <a:rPr lang="en-US" noProof="0"/>
            </a:br>
            <a:r>
              <a:rPr lang="en-US" noProof="0"/>
              <a:t>Master Title Style </a:t>
            </a:r>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endParaRPr lang="en-US" noProof="0" dirty="0"/>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160223583"/>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13870" y="5450951"/>
            <a:ext cx="2868929" cy="23594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11341992" y="1"/>
            <a:ext cx="7247760" cy="5311511"/>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781047" y="3157332"/>
            <a:ext cx="8212935" cy="1171782"/>
          </a:xfrm>
          <a:prstGeom prst="rect">
            <a:avLst/>
          </a:prstGeom>
        </p:spPr>
        <p:txBody>
          <a:bodyPr anchor="b">
            <a:normAutofit/>
          </a:bodyPr>
          <a:lstStyle>
            <a:lvl1pPr marL="0" indent="0">
              <a:lnSpc>
                <a:spcPct val="100000"/>
              </a:lnSpc>
              <a:spcBef>
                <a:spcPts val="0"/>
              </a:spcBef>
              <a:buNone/>
              <a:defRPr sz="4200" b="1">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781047" y="4329114"/>
            <a:ext cx="8212935" cy="4848224"/>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noProof="0"/>
              <a:t>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9280070" y="3157332"/>
            <a:ext cx="8213400" cy="1171782"/>
          </a:xfrm>
          <a:prstGeom prst="rect">
            <a:avLst/>
          </a:prstGeom>
        </p:spPr>
        <p:txBody>
          <a:bodyPr anchor="b">
            <a:normAutofit/>
          </a:bodyPr>
          <a:lstStyle>
            <a:lvl1pPr marL="0" indent="0">
              <a:lnSpc>
                <a:spcPct val="100000"/>
              </a:lnSpc>
              <a:buNone/>
              <a:defRPr sz="4200" b="1">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9280070" y="4329114"/>
            <a:ext cx="8213400" cy="4848224"/>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noProof="0"/>
              <a:t>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780740" y="2065399"/>
            <a:ext cx="11052894" cy="913343"/>
          </a:xfrm>
          <a:prstGeom prst="rect">
            <a:avLst/>
          </a:prstGeom>
        </p:spPr>
        <p:txBody>
          <a:bodyPr/>
          <a:lstStyle>
            <a:lvl1pPr marL="0" indent="0">
              <a:buNone/>
              <a:defRPr sz="3000" spc="450">
                <a:solidFill>
                  <a:schemeClr val="bg1"/>
                </a:solidFill>
              </a:defRPr>
            </a:lvl1pPr>
            <a:lvl2pPr marL="685800" indent="0">
              <a:buNone/>
              <a:defRPr/>
            </a:lvl2pPr>
          </a:lstStyle>
          <a:p>
            <a:pPr lvl="0"/>
            <a:r>
              <a:rPr lang="en-US" noProof="0"/>
              <a:t>CLICK TO SUBTITLE STYLE</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US" noProof="0"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778017" y="313543"/>
            <a:ext cx="12499833" cy="1721954"/>
          </a:xfrm>
          <a:prstGeom prst="rect">
            <a:avLst/>
          </a:prstGeom>
        </p:spPr>
        <p:txBody>
          <a:bodyPr bIns="0" anchor="b">
            <a:normAutofit/>
          </a:bodyPr>
          <a:lstStyle>
            <a:lvl1pPr>
              <a:defRPr sz="6600" b="1">
                <a:solidFill>
                  <a:schemeClr val="bg1"/>
                </a:solidFill>
              </a:defRPr>
            </a:lvl1pPr>
          </a:lstStyle>
          <a:p>
            <a:r>
              <a:rPr lang="en-US" noProof="0"/>
              <a:t>Click to Edit Master Title Style </a:t>
            </a:r>
          </a:p>
        </p:txBody>
      </p:sp>
    </p:spTree>
    <p:extLst>
      <p:ext uri="{BB962C8B-B14F-4D97-AF65-F5344CB8AC3E}">
        <p14:creationId xmlns:p14="http://schemas.microsoft.com/office/powerpoint/2010/main" val="979173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11341992" y="1"/>
            <a:ext cx="7247760" cy="5311511"/>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780740" y="2065399"/>
            <a:ext cx="11052894" cy="913343"/>
          </a:xfrm>
          <a:prstGeom prst="rect">
            <a:avLst/>
          </a:prstGeom>
        </p:spPr>
        <p:txBody>
          <a:bodyPr/>
          <a:lstStyle>
            <a:lvl1pPr marL="0" indent="0">
              <a:buNone/>
              <a:defRPr sz="3000" spc="450">
                <a:solidFill>
                  <a:schemeClr val="bg1"/>
                </a:solidFill>
              </a:defRPr>
            </a:lvl1pPr>
            <a:lvl2pPr marL="6858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endParaRPr lang="en-US" noProof="0" dirty="0"/>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778017" y="313543"/>
            <a:ext cx="12499833" cy="1721954"/>
          </a:xfrm>
          <a:prstGeom prst="rect">
            <a:avLst/>
          </a:prstGeom>
        </p:spPr>
        <p:txBody>
          <a:bodyPr bIns="0" anchor="b">
            <a:normAutofit/>
          </a:bodyPr>
          <a:lstStyle>
            <a:lvl1pPr>
              <a:defRPr sz="6600" b="1">
                <a:solidFill>
                  <a:schemeClr val="bg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797721" y="3008643"/>
            <a:ext cx="7838646" cy="6125832"/>
          </a:xfrm>
          <a:prstGeom prst="rect">
            <a:avLst/>
          </a:prstGeom>
        </p:spPr>
        <p:txBody>
          <a:bodyPr/>
          <a:lstStyle>
            <a:lvl1pPr marL="0" indent="0">
              <a:buNone/>
              <a:defRPr sz="3600">
                <a:solidFill>
                  <a:schemeClr val="bg1"/>
                </a:solidFill>
              </a:defRPr>
            </a:lvl1pPr>
            <a:lvl2pPr marL="685800" indent="0">
              <a:buNone/>
              <a:defRPr sz="3600">
                <a:solidFill>
                  <a:schemeClr val="bg1"/>
                </a:solidFill>
              </a:defRPr>
            </a:lvl2pPr>
            <a:lvl3pPr marL="1371600" indent="0">
              <a:buNone/>
              <a:defRPr sz="3600">
                <a:solidFill>
                  <a:schemeClr val="bg1"/>
                </a:solidFill>
              </a:defRPr>
            </a:lvl3pPr>
            <a:lvl4pPr marL="2057400" indent="0">
              <a:buNone/>
              <a:defRPr sz="3600">
                <a:solidFill>
                  <a:schemeClr val="bg1"/>
                </a:solidFill>
              </a:defRPr>
            </a:lvl4pPr>
            <a:lvl5pPr marL="2743200" indent="0">
              <a:buNone/>
              <a:defRPr sz="36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8694172" y="3008643"/>
            <a:ext cx="8579096" cy="6126705"/>
          </a:xfrm>
          <a:prstGeom prst="rect">
            <a:avLst/>
          </a:prstGeom>
        </p:spPr>
        <p:txBody>
          <a:bodyPr vert="horz" lIns="91420" tIns="45710" rIns="91420" bIns="45710">
            <a:noAutofit/>
          </a:bodyPr>
          <a:lstStyle>
            <a:lvl1pPr marL="0" indent="0" algn="ctr">
              <a:buNone/>
              <a:defRPr sz="3000" b="0" i="0">
                <a:solidFill>
                  <a:schemeClr val="bg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4003714785"/>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11341992" y="1"/>
            <a:ext cx="7247760" cy="5311511"/>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700" noProof="0"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780740" y="2065399"/>
            <a:ext cx="11052894" cy="913343"/>
          </a:xfrm>
          <a:prstGeom prst="rect">
            <a:avLst/>
          </a:prstGeom>
        </p:spPr>
        <p:txBody>
          <a:bodyPr/>
          <a:lstStyle>
            <a:lvl1pPr marL="0" indent="0">
              <a:buNone/>
              <a:defRPr sz="3000" spc="450">
                <a:solidFill>
                  <a:schemeClr val="bg1"/>
                </a:solidFill>
              </a:defRPr>
            </a:lvl1pPr>
            <a:lvl2pPr marL="6858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endParaRPr lang="en-US" noProof="0" dirty="0"/>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778017" y="313543"/>
            <a:ext cx="12499833" cy="1721954"/>
          </a:xfrm>
          <a:prstGeom prst="rect">
            <a:avLst/>
          </a:prstGeom>
        </p:spPr>
        <p:txBody>
          <a:bodyPr bIns="0" anchor="b">
            <a:normAutofit/>
          </a:bodyPr>
          <a:lstStyle>
            <a:lvl1pPr>
              <a:defRPr sz="6600" b="1">
                <a:solidFill>
                  <a:schemeClr val="bg1"/>
                </a:solidFill>
              </a:defRPr>
            </a:lvl1pPr>
          </a:lstStyle>
          <a:p>
            <a:r>
              <a:rPr lang="en-US" noProof="0"/>
              <a:t>Click to Edit Master Title Style </a:t>
            </a:r>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797068" y="3997205"/>
            <a:ext cx="16490063" cy="5149770"/>
          </a:xfrm>
          <a:prstGeom prst="rect">
            <a:avLst/>
          </a:prstGeom>
        </p:spPr>
        <p:txBody>
          <a:bodyPr lIns="91420" tIns="45710" rIns="91420" bIns="45710">
            <a:noAutofit/>
          </a:bodyPr>
          <a:lstStyle>
            <a:lvl1pPr marL="0" indent="0" algn="ctr">
              <a:buNone/>
              <a:defRPr sz="3000" baseline="0">
                <a:solidFill>
                  <a:schemeClr val="bg1"/>
                </a:solidFill>
                <a:latin typeface="+mn-lt"/>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3697960408"/>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8288000"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7"/>
            <a:ext cx="17621250" cy="944880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538844" y="489856"/>
            <a:ext cx="17210313" cy="9307289"/>
          </a:xfrm>
          <a:prstGeom prst="rect">
            <a:avLst/>
          </a:prstGeom>
          <a:solidFill>
            <a:schemeClr val="bg1">
              <a:lumMod val="85000"/>
            </a:schemeClr>
          </a:solidFill>
        </p:spPr>
        <p:txBody>
          <a:bodyPr lIns="0" tIns="0" anchor="ctr"/>
          <a:lstStyle>
            <a:lvl1pPr marL="0" indent="0" algn="ctr">
              <a:buNone/>
              <a:defRPr sz="165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8017329"/>
            <a:ext cx="3543300" cy="1861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538844" y="838203"/>
            <a:ext cx="12499833" cy="1409697"/>
          </a:xfrm>
          <a:prstGeom prst="rect">
            <a:avLst/>
          </a:prstGeom>
          <a:solidFill>
            <a:schemeClr val="bg1">
              <a:alpha val="90000"/>
            </a:schemeClr>
          </a:solidFill>
        </p:spPr>
        <p:txBody>
          <a:bodyPr lIns="288000" anchor="ctr">
            <a:normAutofit/>
          </a:bodyPr>
          <a:lstStyle>
            <a:lvl1pPr>
              <a:defRPr sz="5400" b="1">
                <a:solidFill>
                  <a:schemeClr val="tx1"/>
                </a:solidFill>
              </a:defRPr>
            </a:lvl1pPr>
          </a:lstStyle>
          <a:p>
            <a:r>
              <a:rPr lang="en-US" noProof="0"/>
              <a:t>Add Caption Here</a:t>
            </a:r>
          </a:p>
        </p:txBody>
      </p:sp>
    </p:spTree>
    <p:extLst>
      <p:ext uri="{BB962C8B-B14F-4D97-AF65-F5344CB8AC3E}">
        <p14:creationId xmlns:p14="http://schemas.microsoft.com/office/powerpoint/2010/main" val="2317009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9563582" y="3009126"/>
            <a:ext cx="7280360" cy="2424378"/>
          </a:xfrm>
          <a:prstGeom prst="rect">
            <a:avLst/>
          </a:prstGeom>
        </p:spPr>
        <p:txBody>
          <a:bodyPr anchor="b">
            <a:normAutofit/>
          </a:bodyPr>
          <a:lstStyle>
            <a:lvl1pPr algn="l">
              <a:defRPr sz="645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9562822" y="5461497"/>
            <a:ext cx="7281509" cy="1886361"/>
          </a:xfrm>
          <a:prstGeom prst="rect">
            <a:avLst/>
          </a:prstGeom>
        </p:spPr>
        <p:txBody>
          <a:bodyPr/>
          <a:lstStyle>
            <a:lvl1pPr marL="0" indent="0" algn="l">
              <a:buNone/>
              <a:defRPr sz="3600" b="0" i="0" spc="450">
                <a:solidFill>
                  <a:schemeClr val="tx1"/>
                </a:solidFill>
                <a:latin typeface="+mn-lt"/>
                <a:cs typeface="Calibri" panose="020F050202020403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noProof="0"/>
              <a:t>CLICK TO EDIT MASTER SUBTITLE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982696"/>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955986" y="5382264"/>
            <a:ext cx="5790243" cy="2620428"/>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1" y="1515135"/>
            <a:ext cx="2677886" cy="13612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9425764" y="2981131"/>
            <a:ext cx="7367450" cy="2684783"/>
          </a:xfrm>
          <a:prstGeom prst="rect">
            <a:avLst/>
          </a:prstGeom>
        </p:spPr>
        <p:txBody>
          <a:bodyPr anchor="b">
            <a:normAutofit/>
          </a:bodyPr>
          <a:lstStyle>
            <a:lvl1pPr>
              <a:defRPr sz="6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9425764" y="5688069"/>
            <a:ext cx="7367450" cy="1365870"/>
          </a:xfrm>
          <a:prstGeom prst="rect">
            <a:avLst/>
          </a:prstGeom>
        </p:spPr>
        <p:txBody>
          <a:bodyPr>
            <a:normAutofit/>
          </a:bodyPr>
          <a:lstStyle>
            <a:lvl1pPr marL="0" indent="0">
              <a:buNone/>
              <a:defRPr sz="3000" b="0" i="0" spc="450">
                <a:solidFill>
                  <a:schemeClr val="tx1"/>
                </a:solidFill>
                <a:latin typeface="+mn-lt"/>
                <a:cs typeface="Calibri" panose="020F0502020204030204"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11631168" y="1"/>
            <a:ext cx="3387852" cy="1114229"/>
          </a:xfrm>
          <a:prstGeom prst="parallelogram">
            <a:avLst>
              <a:gd name="adj" fmla="val 19585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700"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1" y="612843"/>
            <a:ext cx="9893030" cy="51047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26755" y="7900416"/>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208552" y="5110568"/>
            <a:ext cx="2157599" cy="354870"/>
          </a:xfrm>
          <a:prstGeom prst="parallelogram">
            <a:avLst>
              <a:gd name="adj" fmla="val 5321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3474797688"/>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13870" y="5450951"/>
            <a:ext cx="2868929" cy="23594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11341992" y="1"/>
            <a:ext cx="7247760" cy="5311511"/>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US" noProof="0"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778017" y="313543"/>
            <a:ext cx="12499833" cy="1721954"/>
          </a:xfrm>
          <a:prstGeom prst="rect">
            <a:avLst/>
          </a:prstGeom>
        </p:spPr>
        <p:txBody>
          <a:bodyPr bIns="0" anchor="b">
            <a:normAutofit/>
          </a:bodyPr>
          <a:lstStyle>
            <a:lvl1pPr>
              <a:defRPr sz="6600" b="1">
                <a:solidFill>
                  <a:schemeClr val="bg1"/>
                </a:solidFill>
              </a:defRPr>
            </a:lvl1pPr>
          </a:lstStyle>
          <a:p>
            <a:r>
              <a:rPr lang="en-US" noProof="0"/>
              <a:t>Click to Edit Master Title Style </a:t>
            </a:r>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778017" y="2507887"/>
            <a:ext cx="16252683" cy="675755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72355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13870" y="5450951"/>
            <a:ext cx="2868929" cy="23594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11341992" y="1"/>
            <a:ext cx="7247760" cy="5311511"/>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US" noProof="0"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778017" y="313543"/>
            <a:ext cx="12499833" cy="1721954"/>
          </a:xfrm>
          <a:prstGeom prst="rect">
            <a:avLst/>
          </a:prstGeom>
        </p:spPr>
        <p:txBody>
          <a:bodyPr bIns="0" anchor="b">
            <a:normAutofit/>
          </a:bodyPr>
          <a:lstStyle>
            <a:lvl1pPr>
              <a:defRPr sz="6600" b="1">
                <a:solidFill>
                  <a:schemeClr val="bg1"/>
                </a:solidFill>
              </a:defRPr>
            </a:lvl1pPr>
          </a:lstStyle>
          <a:p>
            <a:r>
              <a:rPr lang="en-US" noProof="0"/>
              <a:t>Click to Edit Master Title Style </a:t>
            </a:r>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794531" y="2476567"/>
            <a:ext cx="7772400" cy="678887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9258300" y="2476567"/>
            <a:ext cx="7772400" cy="678887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16427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13870" y="5450951"/>
            <a:ext cx="2868929" cy="235948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11341992" y="1"/>
            <a:ext cx="7247760" cy="5311511"/>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6608568" y="353599"/>
            <a:ext cx="1128835" cy="877163"/>
          </a:xfrm>
          <a:prstGeom prst="rect">
            <a:avLst/>
          </a:prstGeom>
          <a:noFill/>
        </p:spPr>
        <p:txBody>
          <a:bodyPr wrap="none" rtlCol="0">
            <a:spAutoFit/>
          </a:bodyPr>
          <a:lstStyle/>
          <a:p>
            <a:r>
              <a:rPr lang="en-US" sz="5100" b="1" noProof="0" dirty="0">
                <a:solidFill>
                  <a:schemeClr val="bg1"/>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US" noProof="0"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778017" y="313543"/>
            <a:ext cx="12499833" cy="1721954"/>
          </a:xfrm>
          <a:prstGeom prst="rect">
            <a:avLst/>
          </a:prstGeom>
        </p:spPr>
        <p:txBody>
          <a:bodyPr bIns="0" anchor="b">
            <a:normAutofit/>
          </a:bodyPr>
          <a:lstStyle>
            <a:lvl1pPr>
              <a:defRPr sz="6600" b="1">
                <a:solidFill>
                  <a:schemeClr val="bg1"/>
                </a:solidFill>
              </a:defRPr>
            </a:lvl1pPr>
          </a:lstStyle>
          <a:p>
            <a:r>
              <a:rPr lang="en-US" noProof="0"/>
              <a:t>Click to Edit Master Title Style </a:t>
            </a:r>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778018" y="2521745"/>
            <a:ext cx="8073752" cy="1235868"/>
          </a:xfrm>
          <a:prstGeom prst="rect">
            <a:avLst/>
          </a:prstGeom>
        </p:spPr>
        <p:txBody>
          <a:bodyPr anchor="b"/>
          <a:lstStyle>
            <a:lvl1pPr marL="0" indent="0">
              <a:buNone/>
              <a:defRPr lang="en-US" b="1" dirty="0">
                <a:solidFill>
                  <a:schemeClr val="bg1"/>
                </a:solidFill>
              </a:defRPr>
            </a:lvl1pPr>
          </a:lstStyle>
          <a:p>
            <a:pPr marL="342900" lvl="0" indent="-342900"/>
            <a:r>
              <a:rPr lang="en-US" noProof="0"/>
              <a:t>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solidFill>
                  <a:schemeClr val="bg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9258300" y="3757613"/>
            <a:ext cx="7774782" cy="552688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778018" y="3757613"/>
            <a:ext cx="8087624" cy="552688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69811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1078755" y="6561055"/>
            <a:ext cx="7967274" cy="1990547"/>
          </a:xfrm>
          <a:prstGeom prst="rect">
            <a:avLst/>
          </a:prstGeom>
        </p:spPr>
        <p:txBody>
          <a:bodyPr anchor="b">
            <a:normAutofit/>
          </a:bodyPr>
          <a:lstStyle>
            <a:lvl1pPr marL="0" indent="0" algn="r">
              <a:buFont typeface="Arial" panose="020B0604020202020204" pitchFamily="34" charset="0"/>
              <a:buNone/>
              <a:defRPr sz="645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1078755" y="8551604"/>
            <a:ext cx="7967274" cy="1397258"/>
          </a:xfrm>
          <a:prstGeom prst="rect">
            <a:avLst/>
          </a:prstGeom>
        </p:spPr>
        <p:txBody>
          <a:bodyPr/>
          <a:lstStyle>
            <a:lvl1pPr marL="0" indent="0" algn="r">
              <a:buFont typeface="Arial" panose="020B0604020202020204" pitchFamily="34" charse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9241974" y="3436070"/>
            <a:ext cx="8705508" cy="6512793"/>
          </a:xfrm>
          <a:prstGeom prst="rect">
            <a:avLst/>
          </a:prstGeom>
        </p:spPr>
        <p:txBody>
          <a:bodyPr/>
          <a:lstStyle>
            <a:lvl1pPr>
              <a:defRPr sz="3600"/>
            </a:lvl1pPr>
            <a:lvl2pPr>
              <a:defRPr sz="3000"/>
            </a:lvl2pPr>
            <a:lvl3pPr>
              <a:defRPr sz="2700"/>
            </a:lvl3pPr>
            <a:lvl4pPr>
              <a:defRPr sz="2400"/>
            </a:lvl4pPr>
            <a:lvl5pPr>
              <a:defRPr sz="2400"/>
            </a:lvl5pPr>
            <a:lvl6pPr>
              <a:defRPr sz="3000"/>
            </a:lvl6pPr>
            <a:lvl7pPr>
              <a:defRPr sz="3000"/>
            </a:lvl7pPr>
            <a:lvl8pPr>
              <a:defRPr sz="3000"/>
            </a:lvl8pPr>
            <a:lvl9pPr>
              <a:defRPr sz="3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41155848"/>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8288000"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9"/>
            <a:ext cx="15937992" cy="810616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13506451" y="5886448"/>
            <a:ext cx="4781550" cy="2533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1078755" y="6561055"/>
            <a:ext cx="7967274" cy="1990547"/>
          </a:xfrm>
          <a:prstGeom prst="rect">
            <a:avLst/>
          </a:prstGeom>
        </p:spPr>
        <p:txBody>
          <a:bodyPr anchor="b">
            <a:normAutofit/>
          </a:bodyPr>
          <a:lstStyle>
            <a:lvl1pPr marL="0" indent="0" algn="r">
              <a:buFont typeface="Arial" panose="020B0604020202020204" pitchFamily="34" charset="0"/>
              <a:buNone/>
              <a:defRPr sz="645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1078755" y="8551604"/>
            <a:ext cx="7967274" cy="1397258"/>
          </a:xfrm>
          <a:prstGeom prst="rect">
            <a:avLst/>
          </a:prstGeom>
        </p:spPr>
        <p:txBody>
          <a:bodyPr/>
          <a:lstStyle>
            <a:lvl1pPr marL="0" indent="0" algn="r">
              <a:buFont typeface="Arial" panose="020B0604020202020204" pitchFamily="34" charse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9374956" y="3407790"/>
            <a:ext cx="8572526" cy="6541071"/>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endParaRPr lang="en-US" noProof="0" dirty="0"/>
          </a:p>
        </p:txBody>
      </p:sp>
    </p:spTree>
    <p:extLst>
      <p:ext uri="{BB962C8B-B14F-4D97-AF65-F5344CB8AC3E}">
        <p14:creationId xmlns:p14="http://schemas.microsoft.com/office/powerpoint/2010/main" val="89067424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7A5C384-78D0-4088-9411-AB6790574770}"/>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8" name="TextBox 17">
            <a:extLst>
              <a:ext uri="{FF2B5EF4-FFF2-40B4-BE49-F238E27FC236}">
                <a16:creationId xmlns:a16="http://schemas.microsoft.com/office/drawing/2014/main" id="{CC52C5C1-EC33-44C1-9D54-A1058BBF1812}"/>
              </a:ext>
            </a:extLst>
          </p:cNvPr>
          <p:cNvSpPr txBox="1"/>
          <p:nvPr userDrawn="1"/>
        </p:nvSpPr>
        <p:spPr>
          <a:xfrm>
            <a:off x="16608568" y="353599"/>
            <a:ext cx="1128835" cy="877163"/>
          </a:xfrm>
          <a:prstGeom prst="rect">
            <a:avLst/>
          </a:prstGeom>
          <a:noFill/>
        </p:spPr>
        <p:txBody>
          <a:bodyPr wrap="none" rtlCol="0">
            <a:spAutoFit/>
          </a:bodyPr>
          <a:lstStyle/>
          <a:p>
            <a:r>
              <a:rPr lang="en-US" sz="5100" b="1" noProof="0" dirty="0">
                <a:solidFill>
                  <a:schemeClr val="bg1"/>
                </a:solidFill>
                <a:latin typeface="Arial Black" panose="020B0A04020102020204" pitchFamily="34" charset="0"/>
              </a:rPr>
              <a:t>FR</a:t>
            </a: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11341992" y="1"/>
            <a:ext cx="7247760" cy="5311511"/>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endParaRPr lang="en-US" noProof="0" dirty="0"/>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275502371"/>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2"/>
            <a:ext cx="18288000" cy="10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1" name="TextBox 20">
            <a:extLst>
              <a:ext uri="{FF2B5EF4-FFF2-40B4-BE49-F238E27FC236}">
                <a16:creationId xmlns:a16="http://schemas.microsoft.com/office/drawing/2014/main" id="{7E8A2C98-F26E-415A-B931-1B89CA46C1CF}"/>
              </a:ext>
            </a:extLst>
          </p:cNvPr>
          <p:cNvSpPr txBox="1"/>
          <p:nvPr userDrawn="1"/>
        </p:nvSpPr>
        <p:spPr>
          <a:xfrm>
            <a:off x="16608568" y="353599"/>
            <a:ext cx="1128835" cy="877163"/>
          </a:xfrm>
          <a:prstGeom prst="rect">
            <a:avLst/>
          </a:prstGeom>
          <a:noFill/>
        </p:spPr>
        <p:txBody>
          <a:bodyPr wrap="none" rtlCol="0">
            <a:spAutoFit/>
          </a:bodyPr>
          <a:lstStyle/>
          <a:p>
            <a:r>
              <a:rPr lang="en-US" sz="5100" b="1" noProof="0" dirty="0">
                <a:solidFill>
                  <a:schemeClr val="bg1"/>
                </a:solidFill>
                <a:latin typeface="Arial Black" panose="020B0A04020102020204" pitchFamily="34" charset="0"/>
              </a:rPr>
              <a:t>FR</a:t>
            </a: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11341992" y="1"/>
            <a:ext cx="7247760" cy="5311511"/>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10019862" y="2"/>
            <a:ext cx="2171700" cy="958596"/>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lgn="ctr"/>
            <a:endParaRPr lang="en-US" sz="2700" noProof="0" dirty="0"/>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endParaRPr lang="en-US" noProof="0" dirty="0"/>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
        <p:nvSpPr>
          <p:cNvPr id="4" name="Title 3">
            <a:extLst>
              <a:ext uri="{FF2B5EF4-FFF2-40B4-BE49-F238E27FC236}">
                <a16:creationId xmlns:a16="http://schemas.microsoft.com/office/drawing/2014/main" id="{64D604A2-C574-42DB-B0C4-99715CAA10A7}"/>
              </a:ext>
            </a:extLst>
          </p:cNvPr>
          <p:cNvSpPr>
            <a:spLocks noGrp="1"/>
          </p:cNvSpPr>
          <p:nvPr>
            <p:ph type="title"/>
          </p:nvPr>
        </p:nvSpPr>
        <p:spPr>
          <a:xfrm>
            <a:off x="778017" y="313544"/>
            <a:ext cx="12495276" cy="172195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4008353235"/>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74581A4-3831-4389-8335-0881647A57D3}" type="slidenum">
              <a:rPr lang="en-US" smtClean="0"/>
              <a:t>‹#›</a:t>
            </a:fld>
            <a:endParaRPr lang="en-US" dirty="0"/>
          </a:p>
        </p:txBody>
      </p:sp>
      <p:pic>
        <p:nvPicPr>
          <p:cNvPr id="7" name="Picture 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10665" y="9144001"/>
            <a:ext cx="3666673" cy="889760"/>
          </a:xfrm>
          <a:prstGeom prst="rect">
            <a:avLst/>
          </a:prstGeom>
        </p:spPr>
      </p:pic>
      <p:sp>
        <p:nvSpPr>
          <p:cNvPr id="8" name="TextBox 7"/>
          <p:cNvSpPr txBox="1"/>
          <p:nvPr userDrawn="1"/>
        </p:nvSpPr>
        <p:spPr>
          <a:xfrm>
            <a:off x="91906" y="9486900"/>
            <a:ext cx="2979170" cy="323165"/>
          </a:xfrm>
          <a:prstGeom prst="rect">
            <a:avLst/>
          </a:prstGeom>
          <a:noFill/>
        </p:spPr>
        <p:txBody>
          <a:bodyPr wrap="square" rtlCol="0">
            <a:spAutoFit/>
          </a:bodyPr>
          <a:lstStyle/>
          <a:p>
            <a:r>
              <a:rPr lang="en-US" sz="1500" dirty="0">
                <a:latin typeface="+mj-lt"/>
              </a:rPr>
              <a:t>© 2022 Lerch, Early &amp; Brewer</a:t>
            </a:r>
          </a:p>
        </p:txBody>
      </p:sp>
      <p:sp>
        <p:nvSpPr>
          <p:cNvPr id="10" name="Rectangle 9"/>
          <p:cNvSpPr/>
          <p:nvPr userDrawn="1"/>
        </p:nvSpPr>
        <p:spPr>
          <a:xfrm flipV="1">
            <a:off x="-1" y="10104121"/>
            <a:ext cx="18265322" cy="68579"/>
          </a:xfrm>
          <a:prstGeom prst="rect">
            <a:avLst/>
          </a:prstGeom>
          <a:solidFill>
            <a:srgbClr val="0055B8"/>
          </a:solidFill>
          <a:ln>
            <a:solidFill>
              <a:srgbClr val="005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2813561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hdr="0" dt="0"/>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77824"/>
            <a:ext cx="14580108" cy="22494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2BE451C3-0FF4-47C4-B829-773ADF60F88C}" type="datetimeFigureOut">
              <a:rPr lang="en-US" smtClean="0"/>
              <a:t>1/12/2022</a:t>
            </a:fld>
            <a:endParaRPr lang="en-US" dirty="0"/>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noProof="0" dirty="0"/>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8699F50C-BE38-4BD0-BA84-9B090E1F2B9B}" type="slidenum">
              <a:rPr lang="en-US" noProof="0" smtClean="0"/>
              <a:pPr/>
              <a:t>‹#›</a:t>
            </a:fld>
            <a:endParaRPr lang="en-US" noProof="0" dirty="0"/>
          </a:p>
        </p:txBody>
      </p:sp>
      <p:cxnSp>
        <p:nvCxnSpPr>
          <p:cNvPr id="7" name="Straight Connector 6"/>
          <p:cNvCxnSpPr/>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8895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Lst>
  <p:hf hdr="0" ftr="0" dt="0"/>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5.jp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mncppc.org/4750/Planning-Information-Services?utm_medium=email&amp;utm_source=govdelivery" TargetMode="Externa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hyperlink" Target="https://www.princegeorgescountymd.gov/DocumentCenter/View/10958/Use-and-Occupancy-Checklist-and-Letter-PDF?bidId=" TargetMode="Externa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1.jpeg"/><Relationship Id="rId7" Type="http://schemas.openxmlformats.org/officeDocument/2006/relationships/image" Target="../media/image10.jpeg"/><Relationship Id="rId12" Type="http://schemas.openxmlformats.org/officeDocument/2006/relationships/image" Target="../media/image29.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8.jpeg"/><Relationship Id="rId5" Type="http://schemas.openxmlformats.org/officeDocument/2006/relationships/image" Target="../media/image23.jpeg"/><Relationship Id="rId10" Type="http://schemas.openxmlformats.org/officeDocument/2006/relationships/image" Target="../media/image27.jpeg"/><Relationship Id="rId4" Type="http://schemas.openxmlformats.org/officeDocument/2006/relationships/image" Target="../media/image22.jpeg"/><Relationship Id="rId9" Type="http://schemas.openxmlformats.org/officeDocument/2006/relationships/image" Target="../media/image26.jpe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sv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695592" y="0"/>
            <a:ext cx="9385521" cy="10287000"/>
            <a:chOff x="0" y="0"/>
            <a:chExt cx="5456782" cy="5980906"/>
          </a:xfrm>
        </p:grpSpPr>
        <p:sp>
          <p:nvSpPr>
            <p:cNvPr id="4" name="Freeform 4"/>
            <p:cNvSpPr/>
            <p:nvPr/>
          </p:nvSpPr>
          <p:spPr>
            <a:xfrm>
              <a:off x="0" y="0"/>
              <a:ext cx="5456782" cy="5980906"/>
            </a:xfrm>
            <a:custGeom>
              <a:avLst/>
              <a:gdLst/>
              <a:ahLst/>
              <a:cxnLst/>
              <a:rect l="l" t="t" r="r" b="b"/>
              <a:pathLst>
                <a:path w="5456782" h="5980906">
                  <a:moveTo>
                    <a:pt x="0" y="0"/>
                  </a:moveTo>
                  <a:lnTo>
                    <a:pt x="5456782" y="0"/>
                  </a:lnTo>
                  <a:lnTo>
                    <a:pt x="5456782" y="5980906"/>
                  </a:lnTo>
                  <a:lnTo>
                    <a:pt x="0" y="5980906"/>
                  </a:lnTo>
                  <a:close/>
                </a:path>
              </a:pathLst>
            </a:custGeom>
            <a:solidFill>
              <a:srgbClr val="FFFFFF">
                <a:alpha val="88627"/>
              </a:srgbClr>
            </a:solidFill>
          </p:spPr>
        </p:sp>
      </p:grpSp>
      <p:grpSp>
        <p:nvGrpSpPr>
          <p:cNvPr id="5" name="Group 5"/>
          <p:cNvGrpSpPr/>
          <p:nvPr/>
        </p:nvGrpSpPr>
        <p:grpSpPr>
          <a:xfrm>
            <a:off x="695592" y="7196224"/>
            <a:ext cx="8359633" cy="658019"/>
            <a:chOff x="0" y="0"/>
            <a:chExt cx="1936127" cy="152400"/>
          </a:xfrm>
        </p:grpSpPr>
        <p:sp>
          <p:nvSpPr>
            <p:cNvPr id="6" name="Freeform 6"/>
            <p:cNvSpPr/>
            <p:nvPr/>
          </p:nvSpPr>
          <p:spPr>
            <a:xfrm>
              <a:off x="0" y="0"/>
              <a:ext cx="1936127" cy="152400"/>
            </a:xfrm>
            <a:custGeom>
              <a:avLst/>
              <a:gdLst/>
              <a:ahLst/>
              <a:cxnLst/>
              <a:rect l="l" t="t" r="r" b="b"/>
              <a:pathLst>
                <a:path w="1936127" h="152400">
                  <a:moveTo>
                    <a:pt x="0" y="0"/>
                  </a:moveTo>
                  <a:lnTo>
                    <a:pt x="1936127" y="0"/>
                  </a:lnTo>
                  <a:lnTo>
                    <a:pt x="1936127" y="152400"/>
                  </a:lnTo>
                  <a:lnTo>
                    <a:pt x="0" y="152400"/>
                  </a:lnTo>
                  <a:close/>
                </a:path>
              </a:pathLst>
            </a:custGeom>
            <a:solidFill>
              <a:srgbClr val="002147"/>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59213" y="6947965"/>
            <a:ext cx="2243800" cy="1154537"/>
          </a:xfrm>
          <a:prstGeom prst="rect">
            <a:avLst/>
          </a:prstGeom>
        </p:spPr>
      </p:pic>
      <p:pic>
        <p:nvPicPr>
          <p:cNvPr id="8" name="Picture 8"/>
          <p:cNvPicPr>
            <a:picLocks noChangeAspect="1"/>
          </p:cNvPicPr>
          <p:nvPr/>
        </p:nvPicPr>
        <p:blipFill>
          <a:blip r:embed="rId5"/>
          <a:srcRect/>
          <a:stretch>
            <a:fillRect/>
          </a:stretch>
        </p:blipFill>
        <p:spPr>
          <a:xfrm>
            <a:off x="3418492" y="2017745"/>
            <a:ext cx="1600833" cy="412214"/>
          </a:xfrm>
          <a:prstGeom prst="rect">
            <a:avLst/>
          </a:prstGeom>
        </p:spPr>
      </p:pic>
      <p:sp>
        <p:nvSpPr>
          <p:cNvPr id="9" name="TextBox 9"/>
          <p:cNvSpPr txBox="1"/>
          <p:nvPr/>
        </p:nvSpPr>
        <p:spPr>
          <a:xfrm>
            <a:off x="3464175" y="853782"/>
            <a:ext cx="4498476" cy="984075"/>
          </a:xfrm>
          <a:prstGeom prst="rect">
            <a:avLst/>
          </a:prstGeom>
        </p:spPr>
        <p:txBody>
          <a:bodyPr lIns="0" tIns="0" rIns="0" bIns="0" rtlCol="0" anchor="t">
            <a:spAutoFit/>
          </a:bodyPr>
          <a:lstStyle/>
          <a:p>
            <a:pPr algn="ctr">
              <a:lnSpc>
                <a:spcPts val="5797"/>
              </a:lnSpc>
            </a:pPr>
            <a:r>
              <a:rPr lang="en-US" sz="6167" spc="-80">
                <a:solidFill>
                  <a:srgbClr val="002147"/>
                </a:solidFill>
                <a:latin typeface="Montserrat Classic"/>
              </a:rPr>
              <a:t>PATHWAYS</a:t>
            </a:r>
          </a:p>
          <a:p>
            <a:pPr algn="ctr">
              <a:lnSpc>
                <a:spcPts val="2064"/>
              </a:lnSpc>
            </a:pPr>
            <a:r>
              <a:rPr lang="en-US" sz="2195" spc="252">
                <a:solidFill>
                  <a:srgbClr val="002147"/>
                </a:solidFill>
                <a:latin typeface="Montserrat Classic"/>
              </a:rPr>
              <a:t>TO GROWTH &amp; EXPANSION</a:t>
            </a:r>
          </a:p>
        </p:txBody>
      </p:sp>
      <p:sp>
        <p:nvSpPr>
          <p:cNvPr id="10" name="AutoShape 10"/>
          <p:cNvSpPr/>
          <p:nvPr/>
        </p:nvSpPr>
        <p:spPr>
          <a:xfrm>
            <a:off x="3464175" y="1945718"/>
            <a:ext cx="4498476" cy="0"/>
          </a:xfrm>
          <a:prstGeom prst="line">
            <a:avLst/>
          </a:prstGeom>
          <a:ln w="19050" cap="rnd">
            <a:solidFill>
              <a:srgbClr val="78297E"/>
            </a:solidFill>
            <a:prstDash val="solid"/>
            <a:headEnd type="none" w="sm" len="sm"/>
            <a:tailEnd type="none" w="sm" len="sm"/>
          </a:ln>
        </p:spPr>
      </p:sp>
      <p:sp>
        <p:nvSpPr>
          <p:cNvPr id="11" name="TextBox 11"/>
          <p:cNvSpPr txBox="1"/>
          <p:nvPr/>
        </p:nvSpPr>
        <p:spPr>
          <a:xfrm>
            <a:off x="5164995" y="2036795"/>
            <a:ext cx="2984695" cy="397225"/>
          </a:xfrm>
          <a:prstGeom prst="rect">
            <a:avLst/>
          </a:prstGeom>
        </p:spPr>
        <p:txBody>
          <a:bodyPr lIns="0" tIns="0" rIns="0" bIns="0" rtlCol="0" anchor="t">
            <a:spAutoFit/>
          </a:bodyPr>
          <a:lstStyle/>
          <a:p>
            <a:pPr>
              <a:lnSpc>
                <a:spcPts val="1563"/>
              </a:lnSpc>
            </a:pPr>
            <a:r>
              <a:rPr lang="en-US" sz="1434" spc="-44">
                <a:solidFill>
                  <a:srgbClr val="78297E"/>
                </a:solidFill>
                <a:latin typeface="Lato Bold"/>
              </a:rPr>
              <a:t>Powered by Prince Georg'es County Economic Development Corporation</a:t>
            </a:r>
          </a:p>
        </p:txBody>
      </p:sp>
      <p:pic>
        <p:nvPicPr>
          <p:cNvPr id="12" name="Picture 12"/>
          <p:cNvPicPr>
            <a:picLocks noChangeAspect="1"/>
          </p:cNvPicPr>
          <p:nvPr/>
        </p:nvPicPr>
        <p:blipFill>
          <a:blip r:embed="rId6"/>
          <a:srcRect/>
          <a:stretch>
            <a:fillRect/>
          </a:stretch>
        </p:blipFill>
        <p:spPr>
          <a:xfrm>
            <a:off x="3185942" y="8986980"/>
            <a:ext cx="4404817" cy="598390"/>
          </a:xfrm>
          <a:prstGeom prst="rect">
            <a:avLst/>
          </a:prstGeom>
        </p:spPr>
      </p:pic>
      <p:sp>
        <p:nvSpPr>
          <p:cNvPr id="13" name="TextBox 13"/>
          <p:cNvSpPr txBox="1"/>
          <p:nvPr/>
        </p:nvSpPr>
        <p:spPr>
          <a:xfrm>
            <a:off x="947172" y="3162972"/>
            <a:ext cx="8882362" cy="3434681"/>
          </a:xfrm>
          <a:prstGeom prst="rect">
            <a:avLst/>
          </a:prstGeom>
        </p:spPr>
        <p:txBody>
          <a:bodyPr lIns="0" tIns="0" rIns="0" bIns="0" rtlCol="0" anchor="t">
            <a:spAutoFit/>
          </a:bodyPr>
          <a:lstStyle/>
          <a:p>
            <a:pPr algn="ctr">
              <a:lnSpc>
                <a:spcPts val="6775"/>
              </a:lnSpc>
            </a:pPr>
            <a:r>
              <a:rPr lang="en-US" sz="5996">
                <a:solidFill>
                  <a:srgbClr val="DA9231"/>
                </a:solidFill>
                <a:latin typeface="Montserrat Semi-Bold Bold"/>
              </a:rPr>
              <a:t>LEASE AGREEMENTS AND COMPLETING LEASE HOLD IMPROVEMENTS</a:t>
            </a:r>
          </a:p>
        </p:txBody>
      </p:sp>
      <p:sp>
        <p:nvSpPr>
          <p:cNvPr id="14" name="TextBox 14"/>
          <p:cNvSpPr txBox="1"/>
          <p:nvPr/>
        </p:nvSpPr>
        <p:spPr>
          <a:xfrm>
            <a:off x="3121630" y="8509980"/>
            <a:ext cx="4533443" cy="373761"/>
          </a:xfrm>
          <a:prstGeom prst="rect">
            <a:avLst/>
          </a:prstGeom>
        </p:spPr>
        <p:txBody>
          <a:bodyPr lIns="0" tIns="0" rIns="0" bIns="0" rtlCol="0" anchor="t">
            <a:spAutoFit/>
          </a:bodyPr>
          <a:lstStyle/>
          <a:p>
            <a:pPr algn="ctr">
              <a:lnSpc>
                <a:spcPts val="3024"/>
              </a:lnSpc>
            </a:pPr>
            <a:r>
              <a:rPr lang="en-US" sz="2160" dirty="0">
                <a:solidFill>
                  <a:srgbClr val="002147"/>
                </a:solidFill>
                <a:latin typeface="Montserrat Bold"/>
              </a:rPr>
              <a:t>Sponsored By:</a:t>
            </a:r>
          </a:p>
        </p:txBody>
      </p:sp>
      <p:sp>
        <p:nvSpPr>
          <p:cNvPr id="15" name="TextBox 15"/>
          <p:cNvSpPr txBox="1"/>
          <p:nvPr/>
        </p:nvSpPr>
        <p:spPr>
          <a:xfrm>
            <a:off x="1300030" y="7231272"/>
            <a:ext cx="8781083" cy="526853"/>
          </a:xfrm>
          <a:prstGeom prst="rect">
            <a:avLst/>
          </a:prstGeom>
        </p:spPr>
        <p:txBody>
          <a:bodyPr lIns="0" tIns="0" rIns="0" bIns="0" rtlCol="0" anchor="t">
            <a:spAutoFit/>
          </a:bodyPr>
          <a:lstStyle/>
          <a:p>
            <a:pPr algn="ctr">
              <a:lnSpc>
                <a:spcPts val="4350"/>
              </a:lnSpc>
              <a:spcBef>
                <a:spcPct val="0"/>
              </a:spcBef>
            </a:pPr>
            <a:r>
              <a:rPr lang="en-US" sz="3107">
                <a:solidFill>
                  <a:srgbClr val="DA9231"/>
                </a:solidFill>
                <a:latin typeface="Montserrat Bold"/>
              </a:rPr>
              <a:t>WEDNESDAY, JANUARY 12,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371600"/>
            <a:fld id="{074581A4-3831-4389-8335-0881647A57D3}" type="slidenum">
              <a:rPr lang="en-US">
                <a:solidFill>
                  <a:prstClr val="black">
                    <a:tint val="75000"/>
                  </a:prstClr>
                </a:solidFill>
                <a:latin typeface="Calibri"/>
              </a:rPr>
              <a:pPr defTabSz="1371600"/>
              <a:t>10</a:t>
            </a:fld>
            <a:endParaRPr lang="en-US" dirty="0">
              <a:solidFill>
                <a:prstClr val="black">
                  <a:tint val="75000"/>
                </a:prstClr>
              </a:solidFill>
              <a:latin typeface="Calibri"/>
            </a:endParaRPr>
          </a:p>
        </p:txBody>
      </p:sp>
      <p:sp>
        <p:nvSpPr>
          <p:cNvPr id="13" name="Text Placeholder 12"/>
          <p:cNvSpPr>
            <a:spLocks noGrp="1"/>
          </p:cNvSpPr>
          <p:nvPr>
            <p:ph type="body" sz="quarter" idx="13"/>
          </p:nvPr>
        </p:nvSpPr>
        <p:spPr>
          <a:xfrm>
            <a:off x="2286000" y="2514600"/>
            <a:ext cx="13830300" cy="1485900"/>
          </a:xfrm>
        </p:spPr>
        <p:txBody>
          <a:bodyPr/>
          <a:lstStyle/>
          <a:p>
            <a:r>
              <a:rPr lang="en-US" dirty="0"/>
              <a:t>The Lease and Your Business </a:t>
            </a:r>
            <a:endParaRPr lang="en-US" sz="5250" b="0" i="1" dirty="0"/>
          </a:p>
          <a:p>
            <a:r>
              <a:rPr lang="en-US" sz="5250" b="0" i="1" dirty="0"/>
              <a:t>Common Terms and Issues </a:t>
            </a:r>
          </a:p>
          <a:p>
            <a:endParaRPr lang="en-US" dirty="0"/>
          </a:p>
        </p:txBody>
      </p:sp>
      <p:sp>
        <p:nvSpPr>
          <p:cNvPr id="14" name="Text Placeholder 13"/>
          <p:cNvSpPr>
            <a:spLocks noGrp="1"/>
          </p:cNvSpPr>
          <p:nvPr>
            <p:ph type="body" sz="quarter" idx="14"/>
          </p:nvPr>
        </p:nvSpPr>
        <p:spPr>
          <a:xfrm>
            <a:off x="3086100" y="6522245"/>
            <a:ext cx="13030200" cy="1593056"/>
          </a:xfrm>
        </p:spPr>
        <p:txBody>
          <a:bodyPr>
            <a:normAutofit/>
          </a:bodyPr>
          <a:lstStyle/>
          <a:p>
            <a:r>
              <a:rPr lang="en-US" dirty="0"/>
              <a:t>Ann Marie Mehlert </a:t>
            </a:r>
            <a:r>
              <a:rPr lang="en-US" b="0" dirty="0"/>
              <a:t>and</a:t>
            </a:r>
            <a:r>
              <a:rPr lang="en-US" dirty="0"/>
              <a:t> Steven F. Dunn</a:t>
            </a:r>
          </a:p>
        </p:txBody>
      </p:sp>
      <p:sp>
        <p:nvSpPr>
          <p:cNvPr id="15" name="Text Placeholder 14"/>
          <p:cNvSpPr>
            <a:spLocks noGrp="1"/>
          </p:cNvSpPr>
          <p:nvPr>
            <p:ph type="body" sz="quarter" idx="15"/>
          </p:nvPr>
        </p:nvSpPr>
        <p:spPr>
          <a:xfrm>
            <a:off x="6515100" y="7200900"/>
            <a:ext cx="5372100" cy="685800"/>
          </a:xfrm>
        </p:spPr>
        <p:txBody>
          <a:bodyPr/>
          <a:lstStyle/>
          <a:p>
            <a:r>
              <a:rPr lang="en-US" dirty="0"/>
              <a:t>Attorneys</a:t>
            </a:r>
          </a:p>
        </p:txBody>
      </p:sp>
      <p:sp>
        <p:nvSpPr>
          <p:cNvPr id="16" name="Text Placeholder 15"/>
          <p:cNvSpPr>
            <a:spLocks noGrp="1"/>
          </p:cNvSpPr>
          <p:nvPr>
            <p:ph type="body" sz="quarter" idx="16"/>
          </p:nvPr>
        </p:nvSpPr>
        <p:spPr/>
        <p:txBody>
          <a:bodyPr/>
          <a:lstStyle/>
          <a:p>
            <a:r>
              <a:rPr lang="en-US" dirty="0"/>
              <a:t>Lerch, Early &amp; Brewer</a:t>
            </a:r>
          </a:p>
        </p:txBody>
      </p:sp>
    </p:spTree>
    <p:extLst>
      <p:ext uri="{BB962C8B-B14F-4D97-AF65-F5344CB8AC3E}">
        <p14:creationId xmlns:p14="http://schemas.microsoft.com/office/powerpoint/2010/main" val="246128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371600"/>
            <a:fld id="{074581A4-3831-4389-8335-0881647A57D3}" type="slidenum">
              <a:rPr lang="en-US">
                <a:solidFill>
                  <a:prstClr val="black">
                    <a:tint val="75000"/>
                  </a:prstClr>
                </a:solidFill>
                <a:latin typeface="Calibri"/>
              </a:rPr>
              <a:pPr defTabSz="1371600"/>
              <a:t>11</a:t>
            </a:fld>
            <a:endParaRPr lang="en-US" dirty="0">
              <a:solidFill>
                <a:prstClr val="black">
                  <a:tint val="75000"/>
                </a:prstClr>
              </a:solidFill>
              <a:latin typeface="Calibri"/>
            </a:endParaRPr>
          </a:p>
        </p:txBody>
      </p:sp>
      <p:sp>
        <p:nvSpPr>
          <p:cNvPr id="13" name="Text Placeholder 12"/>
          <p:cNvSpPr>
            <a:spLocks noGrp="1"/>
          </p:cNvSpPr>
          <p:nvPr>
            <p:ph type="body" sz="quarter" idx="13"/>
          </p:nvPr>
        </p:nvSpPr>
        <p:spPr/>
        <p:txBody>
          <a:bodyPr/>
          <a:lstStyle/>
          <a:p>
            <a:r>
              <a:rPr lang="en-US" dirty="0"/>
              <a:t>Overview</a:t>
            </a:r>
          </a:p>
        </p:txBody>
      </p:sp>
      <p:sp>
        <p:nvSpPr>
          <p:cNvPr id="3" name="TextBox 2"/>
          <p:cNvSpPr txBox="1"/>
          <p:nvPr/>
        </p:nvSpPr>
        <p:spPr>
          <a:xfrm>
            <a:off x="1371601" y="4229100"/>
            <a:ext cx="15981641" cy="5032147"/>
          </a:xfrm>
          <a:prstGeom prst="rect">
            <a:avLst/>
          </a:prstGeom>
          <a:noFill/>
        </p:spPr>
        <p:txBody>
          <a:bodyPr wrap="square" rtlCol="0">
            <a:spAutoFit/>
          </a:bodyPr>
          <a:lstStyle/>
          <a:p>
            <a:pPr marL="428625" indent="-428625" defTabSz="1371600">
              <a:buFont typeface="Arial" panose="020B0604020202020204" pitchFamily="34" charset="0"/>
              <a:buChar char="•"/>
            </a:pPr>
            <a:r>
              <a:rPr lang="en-US" sz="4200" dirty="0">
                <a:solidFill>
                  <a:prstClr val="black"/>
                </a:solidFill>
                <a:latin typeface="Calibri"/>
              </a:rPr>
              <a:t>What is a lease and why are leases important to your business?</a:t>
            </a:r>
          </a:p>
          <a:p>
            <a:pPr marL="428625" indent="-428625" defTabSz="1371600">
              <a:buFont typeface="Arial" panose="020B0604020202020204" pitchFamily="34" charset="0"/>
              <a:buChar char="•"/>
            </a:pPr>
            <a:r>
              <a:rPr lang="en-US" sz="4200" dirty="0">
                <a:solidFill>
                  <a:prstClr val="black"/>
                </a:solidFill>
                <a:latin typeface="Calibri"/>
              </a:rPr>
              <a:t>Key parts of a lease</a:t>
            </a:r>
          </a:p>
          <a:p>
            <a:pPr marL="428625" indent="-428625" defTabSz="1371600">
              <a:buFont typeface="Arial" panose="020B0604020202020204" pitchFamily="34" charset="0"/>
              <a:buChar char="•"/>
            </a:pPr>
            <a:r>
              <a:rPr lang="en-US" sz="4200" dirty="0">
                <a:solidFill>
                  <a:prstClr val="black"/>
                </a:solidFill>
                <a:latin typeface="Calibri"/>
              </a:rPr>
              <a:t>The Work Letter</a:t>
            </a:r>
          </a:p>
          <a:p>
            <a:pPr marL="428625" indent="-428625" defTabSz="1371600">
              <a:buFont typeface="Arial" panose="020B0604020202020204" pitchFamily="34" charset="0"/>
              <a:buChar char="•"/>
            </a:pPr>
            <a:r>
              <a:rPr lang="en-US" sz="4200" dirty="0">
                <a:solidFill>
                  <a:prstClr val="black"/>
                </a:solidFill>
                <a:latin typeface="Calibri"/>
              </a:rPr>
              <a:t>Tenant Allowance</a:t>
            </a:r>
          </a:p>
          <a:p>
            <a:pPr marL="428625" indent="-428625" defTabSz="1371600">
              <a:buFont typeface="Arial" panose="020B0604020202020204" pitchFamily="34" charset="0"/>
              <a:buChar char="•"/>
            </a:pPr>
            <a:r>
              <a:rPr lang="en-US" sz="4200" dirty="0">
                <a:solidFill>
                  <a:prstClr val="black"/>
                </a:solidFill>
                <a:latin typeface="Calibri"/>
              </a:rPr>
              <a:t>Operating Expenses and Taxes</a:t>
            </a:r>
          </a:p>
          <a:p>
            <a:pPr marL="428625" indent="-428625" defTabSz="1371600">
              <a:buFont typeface="Arial" panose="020B0604020202020204" pitchFamily="34" charset="0"/>
              <a:buChar char="•"/>
            </a:pPr>
            <a:r>
              <a:rPr lang="en-US" sz="4200" dirty="0">
                <a:solidFill>
                  <a:prstClr val="black"/>
                </a:solidFill>
                <a:latin typeface="Calibri"/>
              </a:rPr>
              <a:t>Default</a:t>
            </a:r>
          </a:p>
          <a:p>
            <a:pPr marL="428625" indent="-428625" defTabSz="1371600">
              <a:buFont typeface="Arial" panose="020B0604020202020204" pitchFamily="34" charset="0"/>
              <a:buChar char="•"/>
            </a:pPr>
            <a:r>
              <a:rPr lang="en-US" sz="4200" dirty="0">
                <a:solidFill>
                  <a:prstClr val="black"/>
                </a:solidFill>
                <a:latin typeface="Calibri"/>
              </a:rPr>
              <a:t>Q&amp;A</a:t>
            </a:r>
          </a:p>
          <a:p>
            <a:pPr marL="428625" indent="-428625" defTabSz="1371600">
              <a:buFont typeface="Arial" panose="020B0604020202020204" pitchFamily="34" charset="0"/>
              <a:buChar char="•"/>
            </a:pPr>
            <a:endParaRPr lang="en-US" sz="2700" dirty="0">
              <a:solidFill>
                <a:prstClr val="black"/>
              </a:solidFill>
              <a:latin typeface="Calibri"/>
            </a:endParaRPr>
          </a:p>
        </p:txBody>
      </p:sp>
    </p:spTree>
    <p:extLst>
      <p:ext uri="{BB962C8B-B14F-4D97-AF65-F5344CB8AC3E}">
        <p14:creationId xmlns:p14="http://schemas.microsoft.com/office/powerpoint/2010/main" val="1389197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12</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lstStyle/>
          <a:p>
            <a:r>
              <a:rPr lang="en-US" dirty="0"/>
              <a:t>What is a Lease?</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normAutofit fontScale="77500" lnSpcReduction="20000"/>
          </a:bodyPr>
          <a:lstStyle/>
          <a:p>
            <a:r>
              <a:rPr lang="en-US" sz="6000" dirty="0"/>
              <a:t>Agreement between landlord and tenant for tenant to occupy landlord’s property.</a:t>
            </a:r>
          </a:p>
          <a:p>
            <a:r>
              <a:rPr lang="en-US" sz="6000" dirty="0"/>
              <a:t>Rent is one of the biggest expenses for a tenant’s business, and landlords often depend on rent to pay the mortgage.</a:t>
            </a:r>
          </a:p>
          <a:p>
            <a:r>
              <a:rPr lang="en-US" sz="6000" dirty="0"/>
              <a:t>An often complex contract that deals with the right to occupy and use real estate and improvements.</a:t>
            </a:r>
          </a:p>
          <a:p>
            <a:r>
              <a:rPr lang="en-US" sz="6000" dirty="0"/>
              <a:t>There are many types of commercial leases: office, retail, warehouse, restaurant, etc.</a:t>
            </a:r>
          </a:p>
          <a:p>
            <a:endParaRPr lang="en-US" dirty="0"/>
          </a:p>
        </p:txBody>
      </p:sp>
    </p:spTree>
    <p:extLst>
      <p:ext uri="{BB962C8B-B14F-4D97-AF65-F5344CB8AC3E}">
        <p14:creationId xmlns:p14="http://schemas.microsoft.com/office/powerpoint/2010/main" val="277211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13</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lstStyle/>
          <a:p>
            <a:r>
              <a:rPr lang="en-US" dirty="0"/>
              <a:t>Key Lease Terms</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a:xfrm>
            <a:off x="1487091" y="3086100"/>
            <a:ext cx="6628209" cy="5372100"/>
          </a:xfrm>
        </p:spPr>
        <p:txBody>
          <a:bodyPr>
            <a:normAutofit fontScale="92500"/>
          </a:bodyPr>
          <a:lstStyle/>
          <a:p>
            <a:r>
              <a:rPr lang="en-US" dirty="0"/>
              <a:t>The Premises</a:t>
            </a:r>
          </a:p>
          <a:p>
            <a:r>
              <a:rPr lang="en-US" dirty="0"/>
              <a:t>Commencement Date(s)</a:t>
            </a:r>
          </a:p>
          <a:p>
            <a:r>
              <a:rPr lang="en-US" dirty="0"/>
              <a:t>Rent</a:t>
            </a:r>
          </a:p>
          <a:p>
            <a:r>
              <a:rPr lang="en-US" dirty="0"/>
              <a:t>Additional Rent</a:t>
            </a:r>
          </a:p>
          <a:p>
            <a:r>
              <a:rPr lang="en-US" dirty="0"/>
              <a:t>Term</a:t>
            </a:r>
          </a:p>
          <a:p>
            <a:r>
              <a:rPr lang="en-US" dirty="0"/>
              <a:t>“Triple Net” or “Gross”</a:t>
            </a:r>
          </a:p>
          <a:p>
            <a:endParaRPr lang="en-US" dirty="0"/>
          </a:p>
          <a:p>
            <a:endParaRPr lang="en-US" dirty="0"/>
          </a:p>
        </p:txBody>
      </p:sp>
      <p:sp>
        <p:nvSpPr>
          <p:cNvPr id="6" name="Rectangle 5"/>
          <p:cNvSpPr/>
          <p:nvPr/>
        </p:nvSpPr>
        <p:spPr>
          <a:xfrm>
            <a:off x="8523410" y="3098347"/>
            <a:ext cx="8050091" cy="4534575"/>
          </a:xfrm>
          <a:prstGeom prst="rect">
            <a:avLst/>
          </a:prstGeom>
        </p:spPr>
        <p:txBody>
          <a:bodyPr wrap="square">
            <a:spAutoFit/>
          </a:bodyPr>
          <a:lstStyle/>
          <a:p>
            <a:pPr marL="685800" indent="-685800" defTabSz="1371600">
              <a:spcBef>
                <a:spcPts val="1080"/>
              </a:spcBef>
              <a:buFont typeface="Arial" panose="020B0604020202020204" pitchFamily="34" charset="0"/>
              <a:buChar char="•"/>
            </a:pPr>
            <a:r>
              <a:rPr lang="en-US" sz="4500" dirty="0">
                <a:solidFill>
                  <a:prstClr val="black"/>
                </a:solidFill>
                <a:latin typeface="Calibri"/>
              </a:rPr>
              <a:t>The Work Letter</a:t>
            </a:r>
          </a:p>
          <a:p>
            <a:pPr marL="685800" indent="-685800" defTabSz="1371600">
              <a:spcBef>
                <a:spcPts val="1080"/>
              </a:spcBef>
              <a:buFont typeface="Arial" panose="020B0604020202020204" pitchFamily="34" charset="0"/>
              <a:buChar char="•"/>
            </a:pPr>
            <a:r>
              <a:rPr lang="en-US" sz="4500" dirty="0">
                <a:solidFill>
                  <a:prstClr val="black"/>
                </a:solidFill>
                <a:latin typeface="Calibri"/>
              </a:rPr>
              <a:t>Default</a:t>
            </a:r>
          </a:p>
          <a:p>
            <a:pPr marL="685800" indent="-685800" defTabSz="1371600">
              <a:spcBef>
                <a:spcPts val="1080"/>
              </a:spcBef>
              <a:buFont typeface="Arial" panose="020B0604020202020204" pitchFamily="34" charset="0"/>
              <a:buChar char="•"/>
            </a:pPr>
            <a:r>
              <a:rPr lang="en-US" sz="4500" dirty="0">
                <a:solidFill>
                  <a:prstClr val="black"/>
                </a:solidFill>
                <a:latin typeface="Calibri"/>
              </a:rPr>
              <a:t>Insurance</a:t>
            </a:r>
          </a:p>
          <a:p>
            <a:pPr marL="685800" indent="-685800" defTabSz="1371600">
              <a:spcBef>
                <a:spcPts val="1080"/>
              </a:spcBef>
              <a:buFont typeface="Arial" panose="020B0604020202020204" pitchFamily="34" charset="0"/>
              <a:buChar char="•"/>
            </a:pPr>
            <a:r>
              <a:rPr lang="en-US" sz="4500" dirty="0">
                <a:solidFill>
                  <a:prstClr val="black"/>
                </a:solidFill>
                <a:latin typeface="Calibri"/>
              </a:rPr>
              <a:t>Use Restrictions</a:t>
            </a:r>
          </a:p>
          <a:p>
            <a:pPr marL="685800" indent="-685800" defTabSz="1371600">
              <a:spcBef>
                <a:spcPts val="1080"/>
              </a:spcBef>
              <a:buFont typeface="Arial" panose="020B0604020202020204" pitchFamily="34" charset="0"/>
              <a:buChar char="•"/>
            </a:pPr>
            <a:r>
              <a:rPr lang="en-US" sz="4500" dirty="0">
                <a:solidFill>
                  <a:prstClr val="black"/>
                </a:solidFill>
                <a:latin typeface="Calibri"/>
              </a:rPr>
              <a:t>Options</a:t>
            </a:r>
          </a:p>
          <a:p>
            <a:pPr marL="685800" indent="-685800" defTabSz="1371600">
              <a:buFont typeface="Arial" panose="020B0604020202020204" pitchFamily="34" charset="0"/>
              <a:buChar char="•"/>
            </a:pPr>
            <a:endParaRPr lang="en-US" sz="2700" dirty="0">
              <a:solidFill>
                <a:prstClr val="black"/>
              </a:solidFill>
              <a:latin typeface="Calibri"/>
            </a:endParaRPr>
          </a:p>
        </p:txBody>
      </p:sp>
    </p:spTree>
    <p:extLst>
      <p:ext uri="{BB962C8B-B14F-4D97-AF65-F5344CB8AC3E}">
        <p14:creationId xmlns:p14="http://schemas.microsoft.com/office/powerpoint/2010/main" val="1847966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14</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lstStyle/>
          <a:p>
            <a:r>
              <a:rPr lang="en-US" dirty="0"/>
              <a:t>Critical Dates in a Lease</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normAutofit fontScale="77500" lnSpcReduction="20000"/>
          </a:bodyPr>
          <a:lstStyle/>
          <a:p>
            <a:r>
              <a:rPr lang="en-US" dirty="0"/>
              <a:t>Commencement Date of Lease</a:t>
            </a:r>
          </a:p>
          <a:p>
            <a:pPr lvl="1"/>
            <a:r>
              <a:rPr lang="en-US" dirty="0"/>
              <a:t>Different from Rent Commencement Date</a:t>
            </a:r>
          </a:p>
          <a:p>
            <a:pPr lvl="1"/>
            <a:r>
              <a:rPr lang="en-US" dirty="0"/>
              <a:t>Construction Period – No rent or rent is abated</a:t>
            </a:r>
          </a:p>
          <a:p>
            <a:pPr lvl="1"/>
            <a:r>
              <a:rPr lang="en-US" dirty="0"/>
              <a:t>Delays in construction delays commencement of rent</a:t>
            </a:r>
          </a:p>
          <a:p>
            <a:r>
              <a:rPr lang="en-US" dirty="0"/>
              <a:t>Rent Commencement Date</a:t>
            </a:r>
          </a:p>
          <a:p>
            <a:pPr lvl="1"/>
            <a:r>
              <a:rPr lang="en-US" dirty="0"/>
              <a:t>Certain number of days after construction starts</a:t>
            </a:r>
          </a:p>
          <a:p>
            <a:pPr lvl="1"/>
            <a:r>
              <a:rPr lang="en-US" dirty="0"/>
              <a:t>Or when Tenant opens for business</a:t>
            </a:r>
          </a:p>
          <a:p>
            <a:r>
              <a:rPr lang="en-US" dirty="0"/>
              <a:t>Negotiate extension of the Rent Commencement Date</a:t>
            </a:r>
          </a:p>
          <a:p>
            <a:pPr lvl="1"/>
            <a:r>
              <a:rPr lang="en-US" dirty="0"/>
              <a:t>One day for each day in delay in construction</a:t>
            </a:r>
          </a:p>
          <a:p>
            <a:pPr lvl="1"/>
            <a:r>
              <a:rPr lang="en-US" dirty="0"/>
              <a:t>No extension for Tenant delays</a:t>
            </a:r>
          </a:p>
          <a:p>
            <a:pPr lvl="1"/>
            <a:endParaRPr lang="en-US" dirty="0"/>
          </a:p>
        </p:txBody>
      </p:sp>
    </p:spTree>
    <p:extLst>
      <p:ext uri="{BB962C8B-B14F-4D97-AF65-F5344CB8AC3E}">
        <p14:creationId xmlns:p14="http://schemas.microsoft.com/office/powerpoint/2010/main" val="3988512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15</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lstStyle/>
          <a:p>
            <a:r>
              <a:rPr lang="en-US" dirty="0"/>
              <a:t>Additional Rent: Expenses and Taxes</a:t>
            </a: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r>
              <a:rPr lang="en-US" dirty="0"/>
              <a:t>Two main categories: Operating Expenses &amp; Taxes</a:t>
            </a:r>
          </a:p>
          <a:p>
            <a:r>
              <a:rPr lang="en-US" dirty="0"/>
              <a:t>Operating Expenses: maintenance, insurance premiums, janitorial services, utilities, waste removal, management</a:t>
            </a:r>
          </a:p>
          <a:p>
            <a:r>
              <a:rPr lang="en-US" dirty="0"/>
              <a:t>Taxes: property taxes, water and sewer charges, special assessments, tax appeal expenses.</a:t>
            </a:r>
          </a:p>
          <a:p>
            <a:r>
              <a:rPr lang="en-US" dirty="0"/>
              <a:t>Other types of Additional Rent</a:t>
            </a:r>
          </a:p>
          <a:p>
            <a:endParaRPr lang="en-US" dirty="0"/>
          </a:p>
        </p:txBody>
      </p:sp>
    </p:spTree>
    <p:extLst>
      <p:ext uri="{BB962C8B-B14F-4D97-AF65-F5344CB8AC3E}">
        <p14:creationId xmlns:p14="http://schemas.microsoft.com/office/powerpoint/2010/main" val="205038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16</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lstStyle/>
          <a:p>
            <a:r>
              <a:rPr lang="en-US" dirty="0"/>
              <a:t>Building Out the Space</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lstStyle/>
          <a:p>
            <a:r>
              <a:rPr lang="en-US" dirty="0"/>
              <a:t>Your lease will govern what you can do in the space and how you can alter the space</a:t>
            </a:r>
          </a:p>
          <a:p>
            <a:pPr lvl="1"/>
            <a:r>
              <a:rPr lang="en-US" dirty="0"/>
              <a:t>Permitted Uses – defined in the Lease</a:t>
            </a:r>
          </a:p>
          <a:p>
            <a:pPr lvl="1"/>
            <a:r>
              <a:rPr lang="en-US" dirty="0"/>
              <a:t>Alterations – subject to Landlord’s approval</a:t>
            </a:r>
          </a:p>
          <a:p>
            <a:pPr lvl="2"/>
            <a:r>
              <a:rPr lang="en-US" dirty="0"/>
              <a:t>Cosmetic alteration  - no Landlord consent</a:t>
            </a:r>
          </a:p>
          <a:p>
            <a:pPr lvl="1"/>
            <a:r>
              <a:rPr lang="en-US" dirty="0"/>
              <a:t>Initial Alterations – negotiate before Lease is signed</a:t>
            </a:r>
          </a:p>
          <a:p>
            <a:pPr lvl="2"/>
            <a:endParaRPr lang="en-US" dirty="0"/>
          </a:p>
        </p:txBody>
      </p:sp>
    </p:spTree>
    <p:extLst>
      <p:ext uri="{BB962C8B-B14F-4D97-AF65-F5344CB8AC3E}">
        <p14:creationId xmlns:p14="http://schemas.microsoft.com/office/powerpoint/2010/main" val="728633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17</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lstStyle/>
          <a:p>
            <a:r>
              <a:rPr lang="en-US" dirty="0"/>
              <a:t>The Work Letter	</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normAutofit fontScale="92500"/>
          </a:bodyPr>
          <a:lstStyle/>
          <a:p>
            <a:r>
              <a:rPr lang="en-US" dirty="0"/>
              <a:t>Work Letter is an exhibit to the Lease and defines the roles of the Tenant and Landlord.  Your Work Letter should</a:t>
            </a:r>
          </a:p>
          <a:p>
            <a:pPr lvl="1"/>
            <a:r>
              <a:rPr lang="en-US" dirty="0"/>
              <a:t>Clearly define Landlord Work and Tenant Work</a:t>
            </a:r>
          </a:p>
          <a:p>
            <a:pPr lvl="1"/>
            <a:r>
              <a:rPr lang="en-US" dirty="0"/>
              <a:t>Set forth the approval process for approving works or changes</a:t>
            </a:r>
          </a:p>
          <a:p>
            <a:pPr lvl="2"/>
            <a:r>
              <a:rPr lang="en-US" dirty="0"/>
              <a:t>Include time frame for approval responses</a:t>
            </a:r>
          </a:p>
          <a:p>
            <a:pPr lvl="2"/>
            <a:r>
              <a:rPr lang="en-US" dirty="0"/>
              <a:t>Set forth what would be a Tenant Delay</a:t>
            </a:r>
          </a:p>
          <a:p>
            <a:pPr lvl="2"/>
            <a:r>
              <a:rPr lang="en-US" dirty="0"/>
              <a:t>Set forth requirements for contractors</a:t>
            </a:r>
          </a:p>
          <a:p>
            <a:pPr lvl="2"/>
            <a:r>
              <a:rPr lang="en-US" dirty="0"/>
              <a:t>Who obtains the permits</a:t>
            </a:r>
          </a:p>
          <a:p>
            <a:pPr lvl="1"/>
            <a:endParaRPr lang="en-US" dirty="0"/>
          </a:p>
        </p:txBody>
      </p:sp>
    </p:spTree>
    <p:extLst>
      <p:ext uri="{BB962C8B-B14F-4D97-AF65-F5344CB8AC3E}">
        <p14:creationId xmlns:p14="http://schemas.microsoft.com/office/powerpoint/2010/main" val="4065113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18</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normAutofit/>
          </a:bodyPr>
          <a:lstStyle/>
          <a:p>
            <a:r>
              <a:rPr lang="en-US" dirty="0"/>
              <a:t>Initial Alterations – Tenant Buildout</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normAutofit/>
          </a:bodyPr>
          <a:lstStyle/>
          <a:p>
            <a:r>
              <a:rPr lang="en-US" dirty="0"/>
              <a:t>Find perfect space but need alterations</a:t>
            </a:r>
          </a:p>
          <a:p>
            <a:pPr lvl="1"/>
            <a:r>
              <a:rPr lang="en-US" dirty="0"/>
              <a:t>Test fits</a:t>
            </a:r>
          </a:p>
          <a:p>
            <a:pPr lvl="1"/>
            <a:r>
              <a:rPr lang="en-US" dirty="0"/>
              <a:t>Develop Plans</a:t>
            </a:r>
          </a:p>
          <a:p>
            <a:pPr lvl="1"/>
            <a:r>
              <a:rPr lang="en-US" dirty="0"/>
              <a:t>Who does the buildout – Tenant?  Landlord?  Or Combination?</a:t>
            </a:r>
          </a:p>
          <a:p>
            <a:pPr marL="1371600" lvl="2" indent="0">
              <a:buNone/>
            </a:pPr>
            <a:endParaRPr lang="en-US" dirty="0"/>
          </a:p>
          <a:p>
            <a:pPr marL="685800" lvl="1" indent="0">
              <a:buNone/>
            </a:pPr>
            <a:r>
              <a:rPr lang="en-US" dirty="0"/>
              <a:t>	</a:t>
            </a:r>
          </a:p>
        </p:txBody>
      </p:sp>
    </p:spTree>
    <p:extLst>
      <p:ext uri="{BB962C8B-B14F-4D97-AF65-F5344CB8AC3E}">
        <p14:creationId xmlns:p14="http://schemas.microsoft.com/office/powerpoint/2010/main" val="354090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19</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lstStyle/>
          <a:p>
            <a:r>
              <a:rPr lang="en-US" dirty="0"/>
              <a:t>Landlord Performs the Build Out Work</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normAutofit fontScale="92500" lnSpcReduction="10000"/>
          </a:bodyPr>
          <a:lstStyle/>
          <a:p>
            <a:r>
              <a:rPr lang="en-US" dirty="0"/>
              <a:t>Positives for Tenant</a:t>
            </a:r>
          </a:p>
          <a:p>
            <a:pPr lvl="1"/>
            <a:r>
              <a:rPr lang="en-US" dirty="0"/>
              <a:t> already has its contractors/architects in place</a:t>
            </a:r>
          </a:p>
          <a:p>
            <a:pPr lvl="1"/>
            <a:r>
              <a:rPr lang="en-US" dirty="0"/>
              <a:t>Responsible for getting permits include Use and Occupancy</a:t>
            </a:r>
          </a:p>
          <a:p>
            <a:pPr lvl="1"/>
            <a:r>
              <a:rPr lang="en-US" dirty="0"/>
              <a:t>Responsible for Costs</a:t>
            </a:r>
          </a:p>
          <a:p>
            <a:r>
              <a:rPr lang="en-US" dirty="0"/>
              <a:t>Negatives for Tenant</a:t>
            </a:r>
          </a:p>
          <a:p>
            <a:pPr lvl="1"/>
            <a:r>
              <a:rPr lang="en-US" dirty="0"/>
              <a:t>No control over timing and buildout process</a:t>
            </a:r>
          </a:p>
          <a:p>
            <a:pPr lvl="1"/>
            <a:r>
              <a:rPr lang="en-US" dirty="0"/>
              <a:t>May be more difficult to make any changes during the buildout</a:t>
            </a:r>
          </a:p>
          <a:p>
            <a:pPr lvl="1"/>
            <a:r>
              <a:rPr lang="en-US" dirty="0"/>
              <a:t>Most likely have to settle for Landlord standard finishes</a:t>
            </a:r>
          </a:p>
        </p:txBody>
      </p:sp>
    </p:spTree>
    <p:extLst>
      <p:ext uri="{BB962C8B-B14F-4D97-AF65-F5344CB8AC3E}">
        <p14:creationId xmlns:p14="http://schemas.microsoft.com/office/powerpoint/2010/main" val="1009469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90500" y="-190500"/>
            <a:ext cx="5905500" cy="10668000"/>
          </a:xfrm>
          <a:prstGeom prst="rect">
            <a:avLst/>
          </a:prstGeom>
          <a:solidFill>
            <a:srgbClr val="DA9231"/>
          </a:solidFill>
        </p:spPr>
      </p:sp>
      <p:pic>
        <p:nvPicPr>
          <p:cNvPr id="3" name="Picture 3"/>
          <p:cNvPicPr>
            <a:picLocks noChangeAspect="1"/>
          </p:cNvPicPr>
          <p:nvPr/>
        </p:nvPicPr>
        <p:blipFill>
          <a:blip r:embed="rId2"/>
          <a:srcRect l="2832" r="2832"/>
          <a:stretch>
            <a:fillRect/>
          </a:stretch>
        </p:blipFill>
        <p:spPr>
          <a:xfrm>
            <a:off x="1028700" y="1028700"/>
            <a:ext cx="6002120" cy="8229600"/>
          </a:xfrm>
          <a:prstGeom prst="rect">
            <a:avLst/>
          </a:prstGeom>
        </p:spPr>
      </p:pic>
      <p:sp>
        <p:nvSpPr>
          <p:cNvPr id="4" name="TextBox 4"/>
          <p:cNvSpPr txBox="1"/>
          <p:nvPr/>
        </p:nvSpPr>
        <p:spPr>
          <a:xfrm>
            <a:off x="7902801" y="3964037"/>
            <a:ext cx="9045067" cy="1067594"/>
          </a:xfrm>
          <a:prstGeom prst="rect">
            <a:avLst/>
          </a:prstGeom>
          <a:effectLst>
            <a:outerShdw blurRad="50800" dist="38100" dir="5400000" algn="t" rotWithShape="0">
              <a:prstClr val="black">
                <a:alpha val="40000"/>
              </a:prstClr>
            </a:outerShdw>
          </a:effectLst>
        </p:spPr>
        <p:txBody>
          <a:bodyPr lIns="0" tIns="0" rIns="0" bIns="0" rtlCol="0" anchor="t">
            <a:spAutoFit/>
          </a:bodyPr>
          <a:lstStyle/>
          <a:p>
            <a:pPr marL="0" marR="0" lvl="0" indent="0" algn="l" defTabSz="914400" rtl="0" eaLnBrk="1" fontAlgn="auto" latinLnBrk="0" hangingPunct="1">
              <a:lnSpc>
                <a:spcPts val="8000"/>
              </a:lnSpc>
              <a:spcBef>
                <a:spcPts val="0"/>
              </a:spcBef>
              <a:spcAft>
                <a:spcPts val="0"/>
              </a:spcAft>
              <a:buClrTx/>
              <a:buSzTx/>
              <a:buFontTx/>
              <a:buNone/>
              <a:tabLst/>
              <a:defRPr/>
            </a:pPr>
            <a:r>
              <a:rPr kumimoji="0" lang="en-US" sz="8000" b="0" i="0" u="none" strike="noStrike" kern="1200" cap="none" spc="-80" normalizeH="0" baseline="0" noProof="0" dirty="0">
                <a:ln>
                  <a:noFill/>
                </a:ln>
                <a:solidFill>
                  <a:srgbClr val="DA9231"/>
                </a:solidFill>
                <a:effectLst/>
                <a:uLnTx/>
                <a:uFillTx/>
                <a:latin typeface="Montserrat Classic Bold"/>
                <a:ea typeface="+mn-ea"/>
                <a:cs typeface="+mn-cs"/>
              </a:rPr>
              <a:t>Alicia Moran</a:t>
            </a:r>
          </a:p>
        </p:txBody>
      </p:sp>
      <p:sp>
        <p:nvSpPr>
          <p:cNvPr id="5" name="TextBox 5"/>
          <p:cNvSpPr txBox="1"/>
          <p:nvPr/>
        </p:nvSpPr>
        <p:spPr>
          <a:xfrm>
            <a:off x="7902801" y="5031631"/>
            <a:ext cx="9750545" cy="640080"/>
          </a:xfrm>
          <a:prstGeom prst="rect">
            <a:avLst/>
          </a:prstGeom>
        </p:spPr>
        <p:txBody>
          <a:bodyPr lIns="0" tIns="0" rIns="0" bIns="0" rtlCol="0" anchor="t">
            <a:spAutoFit/>
          </a:bodyPr>
          <a:lstStyle/>
          <a:p>
            <a:pPr marL="0" marR="0" lvl="0" indent="0" algn="l" defTabSz="914400" rtl="0" eaLnBrk="1" fontAlgn="auto" latinLnBrk="0" hangingPunct="1">
              <a:lnSpc>
                <a:spcPts val="504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2147"/>
                </a:solidFill>
                <a:effectLst/>
                <a:uLnTx/>
                <a:uFillTx/>
                <a:latin typeface="Montserrat Classic Italics"/>
                <a:ea typeface="+mn-ea"/>
                <a:cs typeface="+mn-cs"/>
              </a:rPr>
              <a:t>Manager of Small Business Services</a:t>
            </a:r>
          </a:p>
        </p:txBody>
      </p:sp>
      <p:sp>
        <p:nvSpPr>
          <p:cNvPr id="6" name="AutoShape 6"/>
          <p:cNvSpPr/>
          <p:nvPr/>
        </p:nvSpPr>
        <p:spPr>
          <a:xfrm>
            <a:off x="7902801" y="5969033"/>
            <a:ext cx="952500" cy="209550"/>
          </a:xfrm>
          <a:prstGeom prst="rect">
            <a:avLst/>
          </a:prstGeom>
          <a:solidFill>
            <a:srgbClr val="DA9231"/>
          </a:solidFill>
        </p:spPr>
      </p:sp>
      <p:sp>
        <p:nvSpPr>
          <p:cNvPr id="7" name="TextBox 7"/>
          <p:cNvSpPr txBox="1"/>
          <p:nvPr/>
        </p:nvSpPr>
        <p:spPr>
          <a:xfrm>
            <a:off x="7902801" y="6491015"/>
            <a:ext cx="6241532" cy="1447996"/>
          </a:xfrm>
          <a:prstGeom prst="rect">
            <a:avLst/>
          </a:prstGeom>
        </p:spPr>
        <p:txBody>
          <a:bodyPr lIns="0" tIns="0" rIns="0" bIns="0" rtlCol="0" anchor="t">
            <a:spAutoFit/>
          </a:bodyPr>
          <a:lstStyle/>
          <a:p>
            <a:pPr marL="0" marR="0" lvl="0" indent="0" algn="l" defTabSz="914400" rtl="0" eaLnBrk="1" fontAlgn="auto" latinLnBrk="0" hangingPunct="1">
              <a:lnSpc>
                <a:spcPts val="5869"/>
              </a:lnSpc>
              <a:spcBef>
                <a:spcPct val="0"/>
              </a:spcBef>
              <a:spcAft>
                <a:spcPts val="0"/>
              </a:spcAft>
              <a:buClrTx/>
              <a:buSzTx/>
              <a:buFontTx/>
              <a:buNone/>
              <a:tabLst/>
              <a:defRPr/>
            </a:pPr>
            <a:r>
              <a:rPr kumimoji="0" lang="en-US" sz="4192" b="0" i="0" u="none" strike="noStrike" kern="1200" cap="none" spc="0" normalizeH="0" baseline="0" noProof="0">
                <a:ln>
                  <a:noFill/>
                </a:ln>
                <a:solidFill>
                  <a:srgbClr val="002147"/>
                </a:solidFill>
                <a:effectLst/>
                <a:uLnTx/>
                <a:uFillTx/>
                <a:latin typeface="Montserrat Classic"/>
                <a:ea typeface="+mn-ea"/>
                <a:cs typeface="+mn-cs"/>
              </a:rPr>
              <a:t>Amoran@co.pg.md.us</a:t>
            </a:r>
          </a:p>
          <a:p>
            <a:pPr marL="0" marR="0" lvl="0" indent="0" algn="l" defTabSz="914400" rtl="0" eaLnBrk="1" fontAlgn="auto" latinLnBrk="0" hangingPunct="1">
              <a:lnSpc>
                <a:spcPts val="5869"/>
              </a:lnSpc>
              <a:spcBef>
                <a:spcPct val="0"/>
              </a:spcBef>
              <a:spcAft>
                <a:spcPts val="0"/>
              </a:spcAft>
              <a:buClrTx/>
              <a:buSzTx/>
              <a:buFontTx/>
              <a:buNone/>
              <a:tabLst/>
              <a:defRPr/>
            </a:pPr>
            <a:r>
              <a:rPr kumimoji="0" lang="en-US" sz="4192" b="0" i="0" u="none" strike="noStrike" kern="1200" cap="none" spc="0" normalizeH="0" baseline="0" noProof="0">
                <a:ln>
                  <a:noFill/>
                </a:ln>
                <a:solidFill>
                  <a:srgbClr val="002147"/>
                </a:solidFill>
                <a:effectLst/>
                <a:uLnTx/>
                <a:uFillTx/>
                <a:latin typeface="Montserrat Classic"/>
                <a:ea typeface="+mn-ea"/>
                <a:cs typeface="+mn-cs"/>
              </a:rPr>
              <a:t>301.583.4604</a:t>
            </a:r>
          </a:p>
        </p:txBody>
      </p:sp>
      <p:grpSp>
        <p:nvGrpSpPr>
          <p:cNvPr id="8" name="Group 8"/>
          <p:cNvGrpSpPr/>
          <p:nvPr/>
        </p:nvGrpSpPr>
        <p:grpSpPr>
          <a:xfrm>
            <a:off x="15735784" y="209272"/>
            <a:ext cx="2261515" cy="700357"/>
            <a:chOff x="0" y="0"/>
            <a:chExt cx="3015353" cy="933810"/>
          </a:xfrm>
        </p:grpSpPr>
        <p:sp>
          <p:nvSpPr>
            <p:cNvPr id="9" name="TextBox 9"/>
            <p:cNvSpPr txBox="1"/>
            <p:nvPr/>
          </p:nvSpPr>
          <p:spPr>
            <a:xfrm>
              <a:off x="40624" y="161925"/>
              <a:ext cx="2974730" cy="570360"/>
            </a:xfrm>
            <a:prstGeom prst="rect">
              <a:avLst/>
            </a:prstGeom>
          </p:spPr>
          <p:txBody>
            <a:bodyPr lIns="0" tIns="0" rIns="0" bIns="0" rtlCol="0" anchor="t">
              <a:spAutoFit/>
            </a:bodyPr>
            <a:lstStyle/>
            <a:p>
              <a:pPr marL="0" marR="0" lvl="0" indent="0" algn="l" defTabSz="914400" rtl="0" eaLnBrk="1" fontAlgn="auto" latinLnBrk="0" hangingPunct="1">
                <a:lnSpc>
                  <a:spcPts val="1804"/>
                </a:lnSpc>
                <a:spcBef>
                  <a:spcPct val="0"/>
                </a:spcBef>
                <a:spcAft>
                  <a:spcPts val="0"/>
                </a:spcAft>
                <a:buClrTx/>
                <a:buSzTx/>
                <a:buFontTx/>
                <a:buNone/>
                <a:tabLst/>
                <a:defRPr/>
              </a:pPr>
              <a:r>
                <a:rPr kumimoji="0" lang="en-US" sz="3609" b="0" i="0" u="none" strike="noStrike" kern="1200" cap="none" spc="0" normalizeH="0" baseline="0" noProof="0">
                  <a:ln>
                    <a:noFill/>
                  </a:ln>
                  <a:solidFill>
                    <a:srgbClr val="DA9231"/>
                  </a:solidFill>
                  <a:effectLst/>
                  <a:uLnTx/>
                  <a:uFillTx/>
                  <a:latin typeface="DIN 1451 Std"/>
                  <a:ea typeface="+mn-ea"/>
                  <a:cs typeface="+mn-cs"/>
                </a:rPr>
                <a:t>PATHWAYS</a:t>
              </a:r>
            </a:p>
          </p:txBody>
        </p:sp>
        <p:sp>
          <p:nvSpPr>
            <p:cNvPr id="10" name="TextBox 10"/>
            <p:cNvSpPr txBox="1"/>
            <p:nvPr/>
          </p:nvSpPr>
          <p:spPr>
            <a:xfrm>
              <a:off x="1049824" y="667845"/>
              <a:ext cx="1965530" cy="216210"/>
            </a:xfrm>
            <a:prstGeom prst="rect">
              <a:avLst/>
            </a:prstGeom>
          </p:spPr>
          <p:txBody>
            <a:bodyPr lIns="0" tIns="0" rIns="0" bIns="0" rtlCol="0" anchor="t">
              <a:spAutoFit/>
            </a:bodyPr>
            <a:lstStyle/>
            <a:p>
              <a:pPr marL="0" marR="0" lvl="0" indent="0" algn="l" defTabSz="914400" rtl="0" eaLnBrk="1" fontAlgn="auto" latinLnBrk="0" hangingPunct="1">
                <a:lnSpc>
                  <a:spcPts val="633"/>
                </a:lnSpc>
                <a:spcBef>
                  <a:spcPts val="0"/>
                </a:spcBef>
                <a:spcAft>
                  <a:spcPts val="0"/>
                </a:spcAft>
                <a:buClrTx/>
                <a:buSzTx/>
                <a:buFontTx/>
                <a:buNone/>
                <a:tabLst/>
                <a:defRPr/>
              </a:pPr>
              <a:r>
                <a:rPr kumimoji="0" lang="en-US" sz="551" b="0" i="0" u="none" strike="noStrike" kern="1200" cap="none" spc="0" normalizeH="0" baseline="0" noProof="0">
                  <a:ln>
                    <a:noFill/>
                  </a:ln>
                  <a:solidFill>
                    <a:srgbClr val="78297E"/>
                  </a:solidFill>
                  <a:effectLst/>
                  <a:uLnTx/>
                  <a:uFillTx/>
                  <a:latin typeface="Lato Bold"/>
                  <a:ea typeface="+mn-ea"/>
                  <a:cs typeface="+mn-cs"/>
                </a:rPr>
                <a:t>POWERED BY PRINCE GEORGE'S COUNTY ECONOMIC DEVELOPMENT CORPORATION</a:t>
              </a:r>
            </a:p>
          </p:txBody>
        </p:sp>
        <p:pic>
          <p:nvPicPr>
            <p:cNvPr id="11" name="Picture 11"/>
            <p:cNvPicPr>
              <a:picLocks noChangeAspect="1"/>
            </p:cNvPicPr>
            <p:nvPr/>
          </p:nvPicPr>
          <p:blipFill>
            <a:blip r:embed="rId3"/>
            <a:srcRect r="26697"/>
            <a:stretch>
              <a:fillRect/>
            </a:stretch>
          </p:blipFill>
          <p:spPr>
            <a:xfrm>
              <a:off x="0" y="614965"/>
              <a:ext cx="1005248" cy="318844"/>
            </a:xfrm>
            <a:prstGeom prst="rect">
              <a:avLst/>
            </a:prstGeom>
          </p:spPr>
        </p:pic>
        <p:sp>
          <p:nvSpPr>
            <p:cNvPr id="12" name="AutoShape 12"/>
            <p:cNvSpPr/>
            <p:nvPr/>
          </p:nvSpPr>
          <p:spPr>
            <a:xfrm>
              <a:off x="0" y="585721"/>
              <a:ext cx="3015353" cy="0"/>
            </a:xfrm>
            <a:prstGeom prst="line">
              <a:avLst/>
            </a:prstGeom>
            <a:ln w="5877" cap="rnd">
              <a:solidFill>
                <a:srgbClr val="002147"/>
              </a:solidFill>
              <a:prstDash val="solid"/>
              <a:headEnd type="none" w="sm" len="sm"/>
              <a:tailEnd type="none" w="sm" len="sm"/>
            </a:ln>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20</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normAutofit/>
          </a:bodyPr>
          <a:lstStyle/>
          <a:p>
            <a:r>
              <a:rPr lang="en-US" dirty="0"/>
              <a:t>Tenant Performs Buildout Work</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normAutofit fontScale="85000" lnSpcReduction="20000"/>
          </a:bodyPr>
          <a:lstStyle/>
          <a:p>
            <a:r>
              <a:rPr lang="en-US" dirty="0"/>
              <a:t>Positives </a:t>
            </a:r>
          </a:p>
          <a:p>
            <a:pPr lvl="1"/>
            <a:r>
              <a:rPr lang="en-US" dirty="0"/>
              <a:t>Control of buildout</a:t>
            </a:r>
          </a:p>
          <a:p>
            <a:pPr lvl="1"/>
            <a:r>
              <a:rPr lang="en-US" dirty="0"/>
              <a:t>Can make minor adjustments and changes</a:t>
            </a:r>
          </a:p>
          <a:p>
            <a:pPr lvl="1"/>
            <a:r>
              <a:rPr lang="en-US" dirty="0"/>
              <a:t>Controls costs</a:t>
            </a:r>
          </a:p>
          <a:p>
            <a:r>
              <a:rPr lang="en-US" dirty="0"/>
              <a:t>Negatives</a:t>
            </a:r>
          </a:p>
          <a:p>
            <a:pPr lvl="1"/>
            <a:r>
              <a:rPr lang="en-US" dirty="0"/>
              <a:t>Landlord must approve all plans and all changes to plans</a:t>
            </a:r>
          </a:p>
          <a:p>
            <a:pPr lvl="1"/>
            <a:r>
              <a:rPr lang="en-US" dirty="0"/>
              <a:t>Have to find contractors</a:t>
            </a:r>
          </a:p>
          <a:p>
            <a:pPr lvl="1"/>
            <a:r>
              <a:rPr lang="en-US" dirty="0"/>
              <a:t>Responsible for obtaining all permits</a:t>
            </a:r>
          </a:p>
          <a:p>
            <a:pPr lvl="1"/>
            <a:r>
              <a:rPr lang="en-US" dirty="0"/>
              <a:t>Delays in process may not delay rent commencement</a:t>
            </a:r>
          </a:p>
        </p:txBody>
      </p:sp>
    </p:spTree>
    <p:extLst>
      <p:ext uri="{BB962C8B-B14F-4D97-AF65-F5344CB8AC3E}">
        <p14:creationId xmlns:p14="http://schemas.microsoft.com/office/powerpoint/2010/main" val="2542939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21</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normAutofit fontScale="85000" lnSpcReduction="10000"/>
          </a:bodyPr>
          <a:lstStyle/>
          <a:p>
            <a:r>
              <a:rPr lang="en-US" dirty="0"/>
              <a:t>Checklist for items in Lease relating to Tenant Buildout</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normAutofit fontScale="62500" lnSpcReduction="20000"/>
          </a:bodyPr>
          <a:lstStyle/>
          <a:p>
            <a:pPr marL="0" indent="0">
              <a:buNone/>
            </a:pPr>
            <a:r>
              <a:rPr lang="en-US" dirty="0"/>
              <a:t>The following should be addressed in the Lease before you sign:</a:t>
            </a:r>
          </a:p>
          <a:p>
            <a:pPr>
              <a:buFont typeface="Wingdings" panose="05000000000000000000" pitchFamily="2" charset="2"/>
              <a:buChar char="q"/>
            </a:pPr>
            <a:r>
              <a:rPr lang="en-US" dirty="0"/>
              <a:t> Plans for the alterations to the space</a:t>
            </a:r>
          </a:p>
          <a:p>
            <a:pPr>
              <a:buFont typeface="Wingdings" panose="05000000000000000000" pitchFamily="2" charset="2"/>
              <a:buChar char="q"/>
            </a:pPr>
            <a:r>
              <a:rPr lang="en-US" dirty="0"/>
              <a:t> Landlord’s Work – defined in the Work Letter</a:t>
            </a:r>
          </a:p>
          <a:p>
            <a:pPr>
              <a:buFont typeface="Wingdings" panose="05000000000000000000" pitchFamily="2" charset="2"/>
              <a:buChar char="q"/>
            </a:pPr>
            <a:r>
              <a:rPr lang="en-US" dirty="0"/>
              <a:t> Tenant’s Work – defined in the Work Letter</a:t>
            </a:r>
          </a:p>
          <a:p>
            <a:pPr>
              <a:buFont typeface="Wingdings" panose="05000000000000000000" pitchFamily="2" charset="2"/>
              <a:buChar char="q"/>
            </a:pPr>
            <a:r>
              <a:rPr lang="en-US" dirty="0"/>
              <a:t> Who obtains the Permits</a:t>
            </a:r>
          </a:p>
          <a:p>
            <a:pPr>
              <a:buFont typeface="Wingdings" panose="05000000000000000000" pitchFamily="2" charset="2"/>
              <a:buChar char="q"/>
            </a:pPr>
            <a:r>
              <a:rPr lang="en-US" dirty="0"/>
              <a:t> Tenant Allowance – how used and disbursed</a:t>
            </a:r>
          </a:p>
          <a:p>
            <a:pPr>
              <a:buFont typeface="Wingdings" panose="05000000000000000000" pitchFamily="2" charset="2"/>
              <a:buChar char="q"/>
            </a:pPr>
            <a:r>
              <a:rPr lang="en-US" dirty="0"/>
              <a:t> Approval process for plans, change orders and contractors</a:t>
            </a:r>
          </a:p>
          <a:p>
            <a:pPr>
              <a:buFont typeface="Wingdings" panose="05000000000000000000" pitchFamily="2" charset="2"/>
              <a:buChar char="q"/>
            </a:pPr>
            <a:r>
              <a:rPr lang="en-US" dirty="0"/>
              <a:t> Delays in construction</a:t>
            </a:r>
          </a:p>
          <a:p>
            <a:pPr>
              <a:buFont typeface="Wingdings" panose="05000000000000000000" pitchFamily="2" charset="2"/>
              <a:buChar char="q"/>
            </a:pPr>
            <a:r>
              <a:rPr lang="en-US" dirty="0"/>
              <a:t> How long is the construction period (no rent)</a:t>
            </a:r>
          </a:p>
          <a:p>
            <a:pPr>
              <a:buFont typeface="Wingdings" panose="05000000000000000000" pitchFamily="2" charset="2"/>
              <a:buChar char="q"/>
            </a:pPr>
            <a:r>
              <a:rPr lang="en-US" dirty="0"/>
              <a:t> Extension of the Rent Commencement Date if there are delays</a:t>
            </a:r>
          </a:p>
          <a:p>
            <a:pPr>
              <a:buFont typeface="Wingdings" panose="05000000000000000000" pitchFamily="2" charset="2"/>
              <a:buChar char="q"/>
            </a:pPr>
            <a:r>
              <a:rPr lang="en-US" dirty="0"/>
              <a:t> On expiration of the term of the Lease what alterations can the Tenant take with it</a:t>
            </a:r>
          </a:p>
          <a:p>
            <a:pPr marL="1457325" lvl="1" indent="-771525">
              <a:buAutoNum type="arabicPeriod"/>
            </a:pPr>
            <a:endParaRPr lang="en-US" dirty="0"/>
          </a:p>
          <a:p>
            <a:pPr marL="1457325" lvl="1" indent="-771525">
              <a:buAutoNum type="arabicPeriod"/>
            </a:pPr>
            <a:endParaRPr lang="en-US" dirty="0"/>
          </a:p>
        </p:txBody>
      </p:sp>
    </p:spTree>
    <p:extLst>
      <p:ext uri="{BB962C8B-B14F-4D97-AF65-F5344CB8AC3E}">
        <p14:creationId xmlns:p14="http://schemas.microsoft.com/office/powerpoint/2010/main" val="1920788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defTabSz="1371600"/>
            <a:fld id="{AEA4F3E2-9766-4C4E-8A38-B631FC7AF4BE}" type="slidenum">
              <a:rPr lang="en-US">
                <a:solidFill>
                  <a:prstClr val="black">
                    <a:tint val="75000"/>
                  </a:prstClr>
                </a:solidFill>
                <a:latin typeface="Calibri"/>
              </a:rPr>
              <a:pPr defTabSz="1371600"/>
              <a:t>22</a:t>
            </a:fld>
            <a:endParaRPr lang="en-US" dirty="0">
              <a:solidFill>
                <a:prstClr val="black">
                  <a:tint val="75000"/>
                </a:prstClr>
              </a:solidFill>
              <a:latin typeface="Calibri"/>
            </a:endParaRPr>
          </a:p>
        </p:txBody>
      </p:sp>
      <p:sp>
        <p:nvSpPr>
          <p:cNvPr id="3" name="Text Placeholder 2"/>
          <p:cNvSpPr>
            <a:spLocks noGrp="1"/>
          </p:cNvSpPr>
          <p:nvPr>
            <p:ph type="body" sz="quarter" idx="12"/>
          </p:nvPr>
        </p:nvSpPr>
        <p:spPr/>
        <p:txBody>
          <a:bodyPr/>
          <a:lstStyle/>
          <a:p>
            <a:r>
              <a:rPr lang="en-US" dirty="0"/>
              <a:t>Tenant Improvement Allowance</a:t>
            </a:r>
          </a:p>
        </p:txBody>
      </p:sp>
      <p:sp>
        <p:nvSpPr>
          <p:cNvPr id="4" name="Text Placeholder 3"/>
          <p:cNvSpPr>
            <a:spLocks noGrp="1"/>
          </p:cNvSpPr>
          <p:nvPr>
            <p:ph type="body" sz="quarter" idx="13"/>
          </p:nvPr>
        </p:nvSpPr>
        <p:spPr/>
        <p:txBody>
          <a:bodyPr/>
          <a:lstStyle/>
          <a:p>
            <a:endParaRPr lang="en-US" dirty="0"/>
          </a:p>
        </p:txBody>
      </p:sp>
      <p:sp>
        <p:nvSpPr>
          <p:cNvPr id="5" name="Text Placeholder 4"/>
          <p:cNvSpPr>
            <a:spLocks noGrp="1"/>
          </p:cNvSpPr>
          <p:nvPr>
            <p:ph type="body" sz="quarter" idx="14"/>
          </p:nvPr>
        </p:nvSpPr>
        <p:spPr/>
        <p:txBody>
          <a:bodyPr/>
          <a:lstStyle/>
          <a:p>
            <a:r>
              <a:rPr lang="en-US" dirty="0"/>
              <a:t>Tenant performs buildout and Landlord gives funds to perform buildout</a:t>
            </a:r>
          </a:p>
          <a:p>
            <a:pPr lvl="1"/>
            <a:r>
              <a:rPr lang="en-US" dirty="0"/>
              <a:t>Allowance is a loan by Landlord – paid back in monthly rent</a:t>
            </a:r>
          </a:p>
          <a:p>
            <a:pPr lvl="1"/>
            <a:r>
              <a:rPr lang="en-US" dirty="0"/>
              <a:t>Require allowance to be disbursed to pay invoices rather than as a  reimbursement</a:t>
            </a:r>
          </a:p>
          <a:p>
            <a:pPr lvl="1"/>
            <a:r>
              <a:rPr lang="en-US" dirty="0"/>
              <a:t>What can it be used for</a:t>
            </a:r>
          </a:p>
          <a:p>
            <a:pPr lvl="1"/>
            <a:r>
              <a:rPr lang="en-US" dirty="0"/>
              <a:t>Who gets the balance if there is money left over</a:t>
            </a:r>
          </a:p>
        </p:txBody>
      </p:sp>
    </p:spTree>
    <p:extLst>
      <p:ext uri="{BB962C8B-B14F-4D97-AF65-F5344CB8AC3E}">
        <p14:creationId xmlns:p14="http://schemas.microsoft.com/office/powerpoint/2010/main" val="1320486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1371600"/>
            <a:fld id="{074581A4-3831-4389-8335-0881647A57D3}" type="slidenum">
              <a:rPr lang="en-US">
                <a:solidFill>
                  <a:prstClr val="black">
                    <a:tint val="75000"/>
                  </a:prstClr>
                </a:solidFill>
                <a:latin typeface="Calibri"/>
              </a:rPr>
              <a:pPr defTabSz="1371600"/>
              <a:t>23</a:t>
            </a:fld>
            <a:endParaRPr lang="en-US" dirty="0">
              <a:solidFill>
                <a:prstClr val="black">
                  <a:tint val="75000"/>
                </a:prstClr>
              </a:solidFill>
              <a:latin typeface="Calibri"/>
            </a:endParaRPr>
          </a:p>
        </p:txBody>
      </p:sp>
      <p:sp>
        <p:nvSpPr>
          <p:cNvPr id="13" name="Text Placeholder 1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814899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38ACE-163E-40EB-A458-E794C67EA2A6}"/>
              </a:ext>
            </a:extLst>
          </p:cNvPr>
          <p:cNvSpPr>
            <a:spLocks noGrp="1"/>
          </p:cNvSpPr>
          <p:nvPr>
            <p:ph type="ctrTitle"/>
          </p:nvPr>
        </p:nvSpPr>
        <p:spPr>
          <a:xfrm>
            <a:off x="721543" y="1611116"/>
            <a:ext cx="8105585" cy="4905905"/>
          </a:xfrm>
        </p:spPr>
        <p:txBody>
          <a:bodyPr vert="horz" lIns="137160" tIns="68580" rIns="137160" bIns="68580" rtlCol="0" anchor="b">
            <a:normAutofit fontScale="90000"/>
          </a:bodyPr>
          <a:lstStyle/>
          <a:p>
            <a:pPr algn="ctr"/>
            <a:br>
              <a:rPr lang="en-US" sz="4050" dirty="0">
                <a:latin typeface="Abadi" panose="020B0604020104020204" pitchFamily="34" charset="0"/>
              </a:rPr>
            </a:br>
            <a:br>
              <a:rPr lang="en-US" sz="5400" dirty="0">
                <a:latin typeface="Abadi" panose="020B0604020104020204" pitchFamily="34" charset="0"/>
              </a:rPr>
            </a:br>
            <a:r>
              <a:rPr lang="en-US" sz="5400" dirty="0"/>
              <a:t>DPIE Business Development Section (BDS)</a:t>
            </a:r>
            <a:br>
              <a:rPr lang="en-US" sz="5400" dirty="0"/>
            </a:br>
            <a:br>
              <a:rPr lang="en-US" sz="5400" dirty="0"/>
            </a:br>
            <a:br>
              <a:rPr lang="en-US" sz="5400" dirty="0"/>
            </a:br>
            <a:r>
              <a:rPr lang="en-US" sz="5400" dirty="0"/>
              <a:t>January 12, 2022</a:t>
            </a:r>
            <a:endParaRPr lang="en-US" sz="5400" dirty="0">
              <a:cs typeface="Calibri"/>
            </a:endParaRPr>
          </a:p>
          <a:p>
            <a:pPr algn="ctr"/>
            <a:r>
              <a:rPr lang="en-US" sz="3900" b="0" dirty="0"/>
              <a:t>  </a:t>
            </a:r>
          </a:p>
        </p:txBody>
      </p:sp>
      <p:grpSp>
        <p:nvGrpSpPr>
          <p:cNvPr id="22" name="Group 21">
            <a:extLst>
              <a:ext uri="{FF2B5EF4-FFF2-40B4-BE49-F238E27FC236}">
                <a16:creationId xmlns:a16="http://schemas.microsoft.com/office/drawing/2014/main" id="{C2EDBBA7-A880-4E36-959B-BB89022A24EA}"/>
              </a:ext>
            </a:extLst>
          </p:cNvPr>
          <p:cNvGrpSpPr/>
          <p:nvPr/>
        </p:nvGrpSpPr>
        <p:grpSpPr>
          <a:xfrm>
            <a:off x="3324651" y="7755680"/>
            <a:ext cx="2225883" cy="1906463"/>
            <a:chOff x="4851061" y="5203197"/>
            <a:chExt cx="1642672" cy="1595009"/>
          </a:xfrm>
        </p:grpSpPr>
        <p:sp>
          <p:nvSpPr>
            <p:cNvPr id="24" name="Rectangle 23">
              <a:extLst>
                <a:ext uri="{FF2B5EF4-FFF2-40B4-BE49-F238E27FC236}">
                  <a16:creationId xmlns:a16="http://schemas.microsoft.com/office/drawing/2014/main" id="{70FC8A3C-3944-4766-9D88-1A9C91B37CA3}"/>
                </a:ext>
              </a:extLst>
            </p:cNvPr>
            <p:cNvSpPr/>
            <p:nvPr/>
          </p:nvSpPr>
          <p:spPr>
            <a:xfrm>
              <a:off x="4851061" y="6296089"/>
              <a:ext cx="1642672" cy="502117"/>
            </a:xfrm>
            <a:prstGeom prst="rect">
              <a:avLst/>
            </a:prstGeom>
          </p:spPr>
          <p:txBody>
            <a:bodyPr wrap="square">
              <a:spAutoFit/>
            </a:bodyPr>
            <a:lstStyle/>
            <a:p>
              <a:pPr algn="ctr" defTabSz="685800"/>
              <a:r>
                <a:rPr lang="en-US" sz="1650" b="1" dirty="0">
                  <a:solidFill>
                    <a:prstClr val="black"/>
                  </a:solidFill>
                  <a:latin typeface="Times New Roman" panose="02020603050405020304" pitchFamily="18" charset="0"/>
                  <a:cs typeface="Times New Roman" panose="02020603050405020304" pitchFamily="18" charset="0"/>
                </a:rPr>
                <a:t>Angela D. Alsobrooks</a:t>
              </a:r>
            </a:p>
            <a:p>
              <a:pPr algn="ctr" defTabSz="685800"/>
              <a:r>
                <a:rPr lang="en-US" sz="1650" b="1" dirty="0">
                  <a:solidFill>
                    <a:prstClr val="black"/>
                  </a:solidFill>
                  <a:latin typeface="Times New Roman" panose="02020603050405020304" pitchFamily="18" charset="0"/>
                  <a:cs typeface="Times New Roman" panose="02020603050405020304" pitchFamily="18" charset="0"/>
                </a:rPr>
                <a:t>County Executive</a:t>
              </a:r>
            </a:p>
          </p:txBody>
        </p:sp>
        <p:pic>
          <p:nvPicPr>
            <p:cNvPr id="25" name="Picture 24">
              <a:extLst>
                <a:ext uri="{FF2B5EF4-FFF2-40B4-BE49-F238E27FC236}">
                  <a16:creationId xmlns:a16="http://schemas.microsoft.com/office/drawing/2014/main" id="{0FF9494E-23AA-449B-8702-AC8ABD99F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9629" y="5203197"/>
              <a:ext cx="865537" cy="1076225"/>
            </a:xfrm>
            <a:prstGeom prst="rect">
              <a:avLst/>
            </a:prstGeom>
          </p:spPr>
        </p:pic>
      </p:grpSp>
      <p:grpSp>
        <p:nvGrpSpPr>
          <p:cNvPr id="26" name="Group 25">
            <a:extLst>
              <a:ext uri="{FF2B5EF4-FFF2-40B4-BE49-F238E27FC236}">
                <a16:creationId xmlns:a16="http://schemas.microsoft.com/office/drawing/2014/main" id="{BF3C5C65-DD51-4533-BA43-3D85D11895A5}"/>
              </a:ext>
            </a:extLst>
          </p:cNvPr>
          <p:cNvGrpSpPr/>
          <p:nvPr/>
        </p:nvGrpSpPr>
        <p:grpSpPr>
          <a:xfrm>
            <a:off x="615797" y="7976886"/>
            <a:ext cx="2142401" cy="1685259"/>
            <a:chOff x="9822366" y="5170923"/>
            <a:chExt cx="1968017" cy="1747488"/>
          </a:xfrm>
        </p:grpSpPr>
        <p:sp>
          <p:nvSpPr>
            <p:cNvPr id="27" name="Rectangle 26">
              <a:extLst>
                <a:ext uri="{FF2B5EF4-FFF2-40B4-BE49-F238E27FC236}">
                  <a16:creationId xmlns:a16="http://schemas.microsoft.com/office/drawing/2014/main" id="{95F962F4-D126-4320-BC96-37D7010BAF3F}"/>
                </a:ext>
              </a:extLst>
            </p:cNvPr>
            <p:cNvSpPr/>
            <p:nvPr/>
          </p:nvSpPr>
          <p:spPr>
            <a:xfrm>
              <a:off x="9822366" y="6296086"/>
              <a:ext cx="1906199" cy="622325"/>
            </a:xfrm>
            <a:prstGeom prst="rect">
              <a:avLst/>
            </a:prstGeom>
          </p:spPr>
          <p:txBody>
            <a:bodyPr wrap="square">
              <a:spAutoFit/>
            </a:bodyPr>
            <a:lstStyle/>
            <a:p>
              <a:pPr algn="ctr" defTabSz="685800"/>
              <a:r>
                <a:rPr lang="en-US" sz="1650" b="1" dirty="0">
                  <a:solidFill>
                    <a:prstClr val="black"/>
                  </a:solidFill>
                  <a:latin typeface="Times New Roman" panose="02020603050405020304" pitchFamily="18" charset="0"/>
                  <a:cs typeface="Times New Roman" panose="02020603050405020304" pitchFamily="18" charset="0"/>
                </a:rPr>
                <a:t>Melinda Bolling</a:t>
              </a:r>
            </a:p>
            <a:p>
              <a:pPr algn="ctr" defTabSz="685800"/>
              <a:r>
                <a:rPr lang="en-US" sz="1650" b="1" dirty="0">
                  <a:solidFill>
                    <a:prstClr val="black"/>
                  </a:solidFill>
                  <a:latin typeface="Times New Roman" panose="02020603050405020304" pitchFamily="18" charset="0"/>
                  <a:cs typeface="Times New Roman" panose="02020603050405020304" pitchFamily="18" charset="0"/>
                </a:rPr>
                <a:t>Director</a:t>
              </a:r>
            </a:p>
          </p:txBody>
        </p:sp>
        <p:pic>
          <p:nvPicPr>
            <p:cNvPr id="29" name="Picture 28" descr="A close up of a sign&#10;&#10;Description automatically generated">
              <a:extLst>
                <a:ext uri="{FF2B5EF4-FFF2-40B4-BE49-F238E27FC236}">
                  <a16:creationId xmlns:a16="http://schemas.microsoft.com/office/drawing/2014/main" id="{4E0C99F3-7ADF-4F08-9BA7-310A9B5F2FF0}"/>
                </a:ext>
              </a:extLst>
            </p:cNvPr>
            <p:cNvPicPr>
              <a:picLocks noChangeAspect="1"/>
            </p:cNvPicPr>
            <p:nvPr/>
          </p:nvPicPr>
          <p:blipFill>
            <a:blip r:embed="rId4"/>
            <a:stretch>
              <a:fillRect/>
            </a:stretch>
          </p:blipFill>
          <p:spPr>
            <a:xfrm>
              <a:off x="10094209" y="5170923"/>
              <a:ext cx="1696174" cy="1129611"/>
            </a:xfrm>
            <a:prstGeom prst="rect">
              <a:avLst/>
            </a:prstGeom>
          </p:spPr>
        </p:pic>
      </p:grpSp>
      <p:grpSp>
        <p:nvGrpSpPr>
          <p:cNvPr id="3" name="Group 3">
            <a:extLst>
              <a:ext uri="{FF2B5EF4-FFF2-40B4-BE49-F238E27FC236}">
                <a16:creationId xmlns:a16="http://schemas.microsoft.com/office/drawing/2014/main" id="{DFC8BAF4-1A61-4AF9-9D15-DF9B949D043A}"/>
              </a:ext>
            </a:extLst>
          </p:cNvPr>
          <p:cNvGrpSpPr>
            <a:grpSpLocks/>
          </p:cNvGrpSpPr>
          <p:nvPr/>
        </p:nvGrpSpPr>
        <p:grpSpPr bwMode="auto">
          <a:xfrm>
            <a:off x="9460877" y="938514"/>
            <a:ext cx="8217524" cy="9117290"/>
            <a:chOff x="-1051560" y="-1062980"/>
            <a:chExt cx="59436" cy="42363"/>
          </a:xfrm>
        </p:grpSpPr>
        <p:pic>
          <p:nvPicPr>
            <p:cNvPr id="1028" name="Picture 1">
              <a:extLst>
                <a:ext uri="{FF2B5EF4-FFF2-40B4-BE49-F238E27FC236}">
                  <a16:creationId xmlns:a16="http://schemas.microsoft.com/office/drawing/2014/main" id="{0FD01236-1D3C-4CF7-96AC-AC7E51837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560" y="-1062980"/>
              <a:ext cx="59436" cy="3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 Box 2">
              <a:extLst>
                <a:ext uri="{FF2B5EF4-FFF2-40B4-BE49-F238E27FC236}">
                  <a16:creationId xmlns:a16="http://schemas.microsoft.com/office/drawing/2014/main" id="{758F75B6-1C66-47B3-B2C4-C7CAE4E3EFF7}"/>
                </a:ext>
              </a:extLst>
            </p:cNvPr>
            <p:cNvSpPr txBox="1">
              <a:spLocks noChangeArrowheads="1"/>
            </p:cNvSpPr>
            <p:nvPr/>
          </p:nvSpPr>
          <p:spPr bwMode="auto">
            <a:xfrm>
              <a:off x="-1051560" y="-1023191"/>
              <a:ext cx="59436" cy="2574"/>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horz" wrap="square" lIns="137160" tIns="68580" rIns="137160" bIns="68580" numCol="1" anchor="t" anchorCtr="0" compatLnSpc="1">
              <a:prstTxWarp prst="textNoShape">
                <a:avLst/>
              </a:prstTxWarp>
              <a:spAutoFit/>
            </a:bodyPr>
            <a:lstStyle/>
            <a:p>
              <a:pPr defTabSz="1371600" eaLnBrk="0" fontAlgn="base" hangingPunct="0">
                <a:spcBef>
                  <a:spcPct val="0"/>
                </a:spcBef>
                <a:spcAft>
                  <a:spcPct val="0"/>
                </a:spcAft>
              </a:pPr>
              <a:endParaRPr lang="en-US" altLang="en-US" sz="2700">
                <a:solidFill>
                  <a:prstClr val="black"/>
                </a:solidFill>
                <a:latin typeface="Arial" panose="020B0604020202020204" pitchFamily="34" charset="0"/>
              </a:endParaRPr>
            </a:p>
          </p:txBody>
        </p:sp>
      </p:grpSp>
    </p:spTree>
    <p:extLst>
      <p:ext uri="{BB962C8B-B14F-4D97-AF65-F5344CB8AC3E}">
        <p14:creationId xmlns:p14="http://schemas.microsoft.com/office/powerpoint/2010/main" val="3980699782"/>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66FE296-3466-420F-AD6C-D3A37B973B7D}"/>
              </a:ext>
            </a:extLst>
          </p:cNvPr>
          <p:cNvPicPr>
            <a:picLocks noGrp="1" noChangeAspect="1"/>
          </p:cNvPicPr>
          <p:nvPr>
            <p:ph type="pic" sz="quarter" idx="13"/>
          </p:nvPr>
        </p:nvPicPr>
        <p:blipFill rotWithShape="1">
          <a:blip r:embed="rId2"/>
          <a:srcRect l="17668" r="17668"/>
          <a:stretch/>
        </p:blipFill>
        <p:spPr>
          <a:prstGeom prst="rect">
            <a:avLst/>
          </a:prstGeom>
        </p:spPr>
      </p:pic>
      <p:sp>
        <p:nvSpPr>
          <p:cNvPr id="4" name="Title 3">
            <a:extLst>
              <a:ext uri="{FF2B5EF4-FFF2-40B4-BE49-F238E27FC236}">
                <a16:creationId xmlns:a16="http://schemas.microsoft.com/office/drawing/2014/main" id="{1ABE11BF-33A5-4653-A144-CCCBACF58C30}"/>
              </a:ext>
            </a:extLst>
          </p:cNvPr>
          <p:cNvSpPr>
            <a:spLocks noGrp="1"/>
          </p:cNvSpPr>
          <p:nvPr>
            <p:ph type="ctrTitle"/>
          </p:nvPr>
        </p:nvSpPr>
        <p:spPr>
          <a:xfrm>
            <a:off x="10988211" y="617220"/>
            <a:ext cx="6458541" cy="1659636"/>
          </a:xfrm>
        </p:spPr>
        <p:txBody>
          <a:bodyPr vert="horz" lIns="137160" tIns="68580" rIns="137160" bIns="68580" rtlCol="0" anchor="ctr">
            <a:normAutofit/>
          </a:bodyPr>
          <a:lstStyle/>
          <a:p>
            <a:r>
              <a:rPr lang="en-US" sz="6600" dirty="0"/>
              <a:t>    About </a:t>
            </a:r>
            <a:r>
              <a:rPr lang="en-US" sz="6600" b="0" dirty="0"/>
              <a:t>BDS</a:t>
            </a:r>
          </a:p>
        </p:txBody>
      </p:sp>
      <p:sp>
        <p:nvSpPr>
          <p:cNvPr id="9" name="Text Placeholder 8">
            <a:extLst>
              <a:ext uri="{FF2B5EF4-FFF2-40B4-BE49-F238E27FC236}">
                <a16:creationId xmlns:a16="http://schemas.microsoft.com/office/drawing/2014/main" id="{53469036-D1FB-4164-96AE-B6D8CECCFC96}"/>
              </a:ext>
            </a:extLst>
          </p:cNvPr>
          <p:cNvSpPr>
            <a:spLocks noGrp="1"/>
          </p:cNvSpPr>
          <p:nvPr>
            <p:ph type="subTitle" idx="1"/>
          </p:nvPr>
        </p:nvSpPr>
        <p:spPr>
          <a:xfrm>
            <a:off x="11908129" y="2276856"/>
            <a:ext cx="5182646" cy="6522606"/>
          </a:xfrm>
          <a:prstGeom prst="rect">
            <a:avLst/>
          </a:prstGeom>
        </p:spPr>
        <p:txBody>
          <a:bodyPr vert="horz" lIns="137160" tIns="68580" rIns="137160" bIns="68580" rtlCol="0" anchor="ctr">
            <a:normAutofit/>
          </a:bodyPr>
          <a:lstStyle/>
          <a:p>
            <a:pPr>
              <a:buClr>
                <a:schemeClr val="accent2"/>
              </a:buClr>
            </a:pPr>
            <a:endParaRPr lang="en-US" dirty="0"/>
          </a:p>
          <a:p>
            <a:pPr>
              <a:buClr>
                <a:schemeClr val="accent2"/>
              </a:buClr>
            </a:pPr>
            <a:r>
              <a:rPr lang="en-US" dirty="0"/>
              <a:t>Support the growth of a thriving and diverse commercial business community </a:t>
            </a:r>
          </a:p>
          <a:p>
            <a:pPr>
              <a:buClr>
                <a:schemeClr val="accent2"/>
              </a:buClr>
            </a:pPr>
            <a:r>
              <a:rPr lang="en-US" dirty="0"/>
              <a:t>Provide guidance and assistance through the permitting and licensing process</a:t>
            </a:r>
          </a:p>
          <a:p>
            <a:endParaRPr lang="en-US" sz="2700" dirty="0"/>
          </a:p>
          <a:p>
            <a:endParaRPr lang="en-US" sz="2700" dirty="0"/>
          </a:p>
        </p:txBody>
      </p:sp>
      <p:pic>
        <p:nvPicPr>
          <p:cNvPr id="10" name="Picture 9" descr="cid:image001.jpg@01D58513.68AC8FF0"/>
          <p:cNvPicPr/>
          <p:nvPr/>
        </p:nvPicPr>
        <p:blipFill>
          <a:blip r:embed="rId3">
            <a:extLst>
              <a:ext uri="{28A0092B-C50C-407E-A947-70E740481C1C}">
                <a14:useLocalDpi xmlns:a14="http://schemas.microsoft.com/office/drawing/2010/main" val="0"/>
              </a:ext>
            </a:extLst>
          </a:blip>
          <a:srcRect/>
          <a:stretch>
            <a:fillRect/>
          </a:stretch>
        </p:blipFill>
        <p:spPr bwMode="auto">
          <a:xfrm>
            <a:off x="368721" y="9000308"/>
            <a:ext cx="1773588" cy="1110344"/>
          </a:xfrm>
          <a:prstGeom prst="rect">
            <a:avLst/>
          </a:prstGeom>
          <a:noFill/>
          <a:ln>
            <a:noFill/>
          </a:ln>
        </p:spPr>
      </p:pic>
    </p:spTree>
    <p:extLst>
      <p:ext uri="{BB962C8B-B14F-4D97-AF65-F5344CB8AC3E}">
        <p14:creationId xmlns:p14="http://schemas.microsoft.com/office/powerpoint/2010/main" val="972005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6">
            <a:extLst>
              <a:ext uri="{FF2B5EF4-FFF2-40B4-BE49-F238E27FC236}">
                <a16:creationId xmlns:a16="http://schemas.microsoft.com/office/drawing/2014/main" id="{55EACD59-7C51-4810-94C6-BCB4D12346DC}"/>
              </a:ext>
            </a:extLst>
          </p:cNvPr>
          <p:cNvSpPr>
            <a:spLocks noGrp="1"/>
          </p:cNvSpPr>
          <p:nvPr>
            <p:ph idx="1"/>
          </p:nvPr>
        </p:nvSpPr>
        <p:spPr>
          <a:xfrm>
            <a:off x="797068" y="4123954"/>
            <a:ext cx="7414244" cy="4437413"/>
          </a:xfrm>
        </p:spPr>
        <p:txBody>
          <a:bodyPr>
            <a:normAutofit/>
          </a:bodyPr>
          <a:lstStyle/>
          <a:p>
            <a:pPr lvl="0"/>
            <a:r>
              <a:rPr lang="en-US" dirty="0"/>
              <a:t>Coordinate with agency personnel to facilitate the completion of paperwork and document review </a:t>
            </a:r>
          </a:p>
          <a:p>
            <a:r>
              <a:rPr lang="en-US" dirty="0"/>
              <a:t>Educate business owners about DPIE requirements and processes</a:t>
            </a:r>
          </a:p>
          <a:p>
            <a:r>
              <a:rPr lang="en-US" dirty="0"/>
              <a:t>Liaise with entrepreneurs and other government agencies</a:t>
            </a:r>
          </a:p>
          <a:p>
            <a:pPr lvl="0"/>
            <a:endParaRPr lang="en-US" dirty="0"/>
          </a:p>
        </p:txBody>
      </p:sp>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p:txBody>
          <a:bodyPr/>
          <a:lstStyle/>
          <a:p>
            <a:r>
              <a:rPr lang="en-US" dirty="0"/>
              <a:t>About BDS</a:t>
            </a:r>
            <a:endParaRPr lang="en-US" b="0" dirty="0"/>
          </a:p>
        </p:txBody>
      </p:sp>
      <p:pic>
        <p:nvPicPr>
          <p:cNvPr id="59" name="Picture Placeholder 58">
            <a:extLst>
              <a:ext uri="{FF2B5EF4-FFF2-40B4-BE49-F238E27FC236}">
                <a16:creationId xmlns:a16="http://schemas.microsoft.com/office/drawing/2014/main" id="{3FCCC668-2247-4814-9CC5-9C5D4B447AA3}"/>
              </a:ext>
            </a:extLst>
          </p:cNvPr>
          <p:cNvPicPr>
            <a:picLocks noGrp="1" noChangeAspect="1"/>
          </p:cNvPicPr>
          <p:nvPr>
            <p:ph type="pic" sz="quarter" idx="10"/>
          </p:nvPr>
        </p:nvPicPr>
        <p:blipFill>
          <a:blip r:embed="rId2"/>
          <a:stretch>
            <a:fillRect/>
          </a:stretch>
        </p:blipFill>
        <p:spPr>
          <a:xfrm>
            <a:off x="9906000" y="0"/>
            <a:ext cx="8382000" cy="10287000"/>
          </a:xfrm>
        </p:spPr>
      </p:pic>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5"/>
          </p:nvPr>
        </p:nvSpPr>
        <p:spPr/>
        <p:txBody>
          <a:bodyPr/>
          <a:lstStyle/>
          <a:p>
            <a:pPr defTabSz="685800"/>
            <a:fld id="{8699F50C-BE38-4BD0-BA84-9B090E1F2B9B}" type="slidenum">
              <a:rPr lang="en-US">
                <a:solidFill>
                  <a:prstClr val="black">
                    <a:lumMod val="95000"/>
                    <a:lumOff val="5000"/>
                  </a:prstClr>
                </a:solidFill>
                <a:latin typeface="Tw Cen MT Condensed" panose="020B0606020104020203"/>
              </a:rPr>
              <a:pPr defTabSz="685800"/>
              <a:t>26</a:t>
            </a:fld>
            <a:endParaRPr lang="en-US" dirty="0">
              <a:solidFill>
                <a:prstClr val="black">
                  <a:lumMod val="95000"/>
                  <a:lumOff val="5000"/>
                </a:prstClr>
              </a:solidFill>
              <a:latin typeface="Tw Cen MT Condensed" panose="020B0606020104020203"/>
            </a:endParaRPr>
          </a:p>
        </p:txBody>
      </p:sp>
      <p:pic>
        <p:nvPicPr>
          <p:cNvPr id="8" name="Picture 7" descr="cid:image001.jpg@01D58513.68AC8FF0"/>
          <p:cNvPicPr/>
          <p:nvPr/>
        </p:nvPicPr>
        <p:blipFill>
          <a:blip r:embed="rId3">
            <a:extLst>
              <a:ext uri="{28A0092B-C50C-407E-A947-70E740481C1C}">
                <a14:useLocalDpi xmlns:a14="http://schemas.microsoft.com/office/drawing/2010/main" val="0"/>
              </a:ext>
            </a:extLst>
          </a:blip>
          <a:srcRect/>
          <a:stretch>
            <a:fillRect/>
          </a:stretch>
        </p:blipFill>
        <p:spPr bwMode="auto">
          <a:xfrm>
            <a:off x="368721" y="9000308"/>
            <a:ext cx="1773588" cy="1110344"/>
          </a:xfrm>
          <a:prstGeom prst="rect">
            <a:avLst/>
          </a:prstGeom>
          <a:noFill/>
          <a:ln>
            <a:noFill/>
          </a:ln>
        </p:spPr>
      </p:pic>
    </p:spTree>
    <p:extLst>
      <p:ext uri="{BB962C8B-B14F-4D97-AF65-F5344CB8AC3E}">
        <p14:creationId xmlns:p14="http://schemas.microsoft.com/office/powerpoint/2010/main" val="3205466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89B3DC-5BC9-4ACB-AED7-53AD2335F263}"/>
              </a:ext>
            </a:extLst>
          </p:cNvPr>
          <p:cNvSpPr>
            <a:spLocks noGrp="1"/>
          </p:cNvSpPr>
          <p:nvPr>
            <p:ph type="title"/>
          </p:nvPr>
        </p:nvSpPr>
        <p:spPr>
          <a:xfrm>
            <a:off x="1943103" y="801386"/>
            <a:ext cx="14401794" cy="1786824"/>
          </a:xfrm>
        </p:spPr>
        <p:txBody>
          <a:bodyPr/>
          <a:lstStyle/>
          <a:p>
            <a:r>
              <a:rPr lang="en-US" dirty="0">
                <a:cs typeface="Calibri"/>
              </a:rPr>
              <a:t>Zoning Review</a:t>
            </a:r>
            <a:endParaRPr lang="en-US" dirty="0"/>
          </a:p>
        </p:txBody>
      </p:sp>
      <p:sp>
        <p:nvSpPr>
          <p:cNvPr id="4" name="Content Placeholder 3">
            <a:extLst>
              <a:ext uri="{FF2B5EF4-FFF2-40B4-BE49-F238E27FC236}">
                <a16:creationId xmlns:a16="http://schemas.microsoft.com/office/drawing/2014/main" id="{67A9AE5D-A7DB-46C4-8B9C-C8B825DD6DBB}"/>
              </a:ext>
            </a:extLst>
          </p:cNvPr>
          <p:cNvSpPr>
            <a:spLocks noGrp="1"/>
          </p:cNvSpPr>
          <p:nvPr>
            <p:ph idx="1"/>
          </p:nvPr>
        </p:nvSpPr>
        <p:spPr>
          <a:xfrm>
            <a:off x="1943102" y="2928135"/>
            <a:ext cx="14401794" cy="6842589"/>
          </a:xfrm>
        </p:spPr>
        <p:txBody>
          <a:bodyPr vert="horz" lIns="137160" tIns="68580" rIns="137160" bIns="68580" rtlCol="0" anchor="t">
            <a:noAutofit/>
          </a:bodyPr>
          <a:lstStyle/>
          <a:p>
            <a:pPr>
              <a:spcBef>
                <a:spcPts val="3600"/>
              </a:spcBef>
              <a:buClr>
                <a:schemeClr val="accent2"/>
              </a:buClr>
            </a:pPr>
            <a:r>
              <a:rPr lang="en-US" dirty="0">
                <a:ea typeface="+mn-lt"/>
                <a:cs typeface="+mn-lt"/>
              </a:rPr>
              <a:t>Zoning review is an important part of the DPIE permit approval process. </a:t>
            </a:r>
          </a:p>
          <a:p>
            <a:pPr>
              <a:spcBef>
                <a:spcPts val="3600"/>
              </a:spcBef>
              <a:buClr>
                <a:schemeClr val="accent2"/>
              </a:buClr>
            </a:pPr>
            <a:r>
              <a:rPr lang="en-US" dirty="0">
                <a:ea typeface="+mn-lt"/>
                <a:cs typeface="+mn-lt"/>
              </a:rPr>
              <a:t>The review is performed by the Maryland-National Capital Park and Planning Commission (M-NCPPC), which is commonly referred to as Park &amp; Planning. </a:t>
            </a:r>
            <a:endParaRPr lang="en-US" dirty="0">
              <a:cs typeface="Calibri"/>
            </a:endParaRPr>
          </a:p>
          <a:p>
            <a:pPr>
              <a:spcBef>
                <a:spcPts val="3600"/>
              </a:spcBef>
              <a:buClr>
                <a:schemeClr val="accent2"/>
              </a:buClr>
            </a:pPr>
            <a:r>
              <a:rPr lang="en-US" dirty="0">
                <a:ea typeface="+mn-lt"/>
                <a:cs typeface="+mn-lt"/>
              </a:rPr>
              <a:t>It is recommended that businesses obtain a letter of use determination before signing a lease or buying property. </a:t>
            </a:r>
          </a:p>
          <a:p>
            <a:pPr>
              <a:spcBef>
                <a:spcPts val="3600"/>
              </a:spcBef>
              <a:buClr>
                <a:schemeClr val="accent2"/>
              </a:buClr>
            </a:pPr>
            <a:r>
              <a:rPr lang="en-US" dirty="0">
                <a:ea typeface="+mn-lt"/>
                <a:cs typeface="+mn-lt"/>
              </a:rPr>
              <a:t>This can be done by contacting the M-NCPPC Information Services team by submitting the online request form. The form can be found on the </a:t>
            </a:r>
            <a:r>
              <a:rPr lang="en-US" dirty="0">
                <a:ea typeface="+mn-lt"/>
                <a:cs typeface="+mn-lt"/>
                <a:hlinkClick r:id="rId2">
                  <a:extLst>
                    <a:ext uri="{A12FA001-AC4F-418D-AE19-62706E023703}">
                      <ahyp:hlinkClr xmlns:ahyp="http://schemas.microsoft.com/office/drawing/2018/hyperlinkcolor" val="tx"/>
                    </a:ext>
                  </a:extLst>
                </a:hlinkClick>
              </a:rPr>
              <a:t>Planning Information Services page</a:t>
            </a:r>
            <a:r>
              <a:rPr lang="en-US" dirty="0">
                <a:ea typeface="+mn-lt"/>
                <a:cs typeface="+mn-lt"/>
              </a:rPr>
              <a:t> of the M-NCPPC website.</a:t>
            </a:r>
            <a:endParaRPr lang="en-US" dirty="0">
              <a:cs typeface="Calibri"/>
            </a:endParaRPr>
          </a:p>
        </p:txBody>
      </p:sp>
      <p:sp>
        <p:nvSpPr>
          <p:cNvPr id="2" name="Slide Number Placeholder 1">
            <a:extLst>
              <a:ext uri="{FF2B5EF4-FFF2-40B4-BE49-F238E27FC236}">
                <a16:creationId xmlns:a16="http://schemas.microsoft.com/office/drawing/2014/main" id="{160B643D-6807-4924-BA58-DA9F8341F2E8}"/>
              </a:ext>
            </a:extLst>
          </p:cNvPr>
          <p:cNvSpPr>
            <a:spLocks noGrp="1"/>
          </p:cNvSpPr>
          <p:nvPr>
            <p:ph type="sldNum" sz="quarter" idx="12"/>
          </p:nvPr>
        </p:nvSpPr>
        <p:spPr/>
        <p:txBody>
          <a:bodyPr/>
          <a:lstStyle/>
          <a:p>
            <a:pPr defTabSz="685800"/>
            <a:fld id="{8699F50C-BE38-4BD0-BA84-9B090E1F2B9B}" type="slidenum">
              <a:rPr lang="en-US">
                <a:solidFill>
                  <a:prstClr val="black">
                    <a:lumMod val="95000"/>
                    <a:lumOff val="5000"/>
                  </a:prstClr>
                </a:solidFill>
                <a:latin typeface="Tw Cen MT Condensed" panose="020B0606020104020203"/>
              </a:rPr>
              <a:pPr defTabSz="685800"/>
              <a:t>27</a:t>
            </a:fld>
            <a:endParaRPr lang="en-US" dirty="0">
              <a:solidFill>
                <a:prstClr val="black">
                  <a:lumMod val="95000"/>
                  <a:lumOff val="5000"/>
                </a:prstClr>
              </a:solidFill>
              <a:latin typeface="Tw Cen MT Condensed" panose="020B0606020104020203"/>
            </a:endParaRPr>
          </a:p>
        </p:txBody>
      </p:sp>
      <p:pic>
        <p:nvPicPr>
          <p:cNvPr id="5" name="Picture 4" descr="cid:image001.jpg@01D58513.68AC8FF0">
            <a:extLst>
              <a:ext uri="{FF2B5EF4-FFF2-40B4-BE49-F238E27FC236}">
                <a16:creationId xmlns:a16="http://schemas.microsoft.com/office/drawing/2014/main" id="{ED531C9F-FBA2-47E1-900F-1A7268CA383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8721" y="9000308"/>
            <a:ext cx="1773588" cy="1110344"/>
          </a:xfrm>
          <a:prstGeom prst="rect">
            <a:avLst/>
          </a:prstGeom>
          <a:noFill/>
          <a:ln>
            <a:noFill/>
          </a:ln>
        </p:spPr>
      </p:pic>
    </p:spTree>
    <p:extLst>
      <p:ext uri="{BB962C8B-B14F-4D97-AF65-F5344CB8AC3E}">
        <p14:creationId xmlns:p14="http://schemas.microsoft.com/office/powerpoint/2010/main" val="3934406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7561-0919-41AD-A781-D751D0ADDD17}"/>
              </a:ext>
            </a:extLst>
          </p:cNvPr>
          <p:cNvSpPr>
            <a:spLocks noGrp="1"/>
          </p:cNvSpPr>
          <p:nvPr>
            <p:ph type="title"/>
          </p:nvPr>
        </p:nvSpPr>
        <p:spPr>
          <a:xfrm>
            <a:off x="1257300" y="869594"/>
            <a:ext cx="15773400" cy="1988345"/>
          </a:xfrm>
        </p:spPr>
        <p:txBody>
          <a:bodyPr>
            <a:normAutofit/>
          </a:bodyPr>
          <a:lstStyle/>
          <a:p>
            <a:r>
              <a:rPr lang="en-US" b="1" dirty="0"/>
              <a:t>Zoning </a:t>
            </a:r>
            <a:r>
              <a:rPr lang="en-US" dirty="0"/>
              <a:t>Approval</a:t>
            </a:r>
            <a:br>
              <a:rPr lang="en-US" dirty="0">
                <a:effectLst/>
              </a:rPr>
            </a:br>
            <a:endParaRPr lang="en-US" dirty="0"/>
          </a:p>
        </p:txBody>
      </p:sp>
      <p:graphicFrame>
        <p:nvGraphicFramePr>
          <p:cNvPr id="4" name="Content Placeholder 2">
            <a:extLst>
              <a:ext uri="{FF2B5EF4-FFF2-40B4-BE49-F238E27FC236}">
                <a16:creationId xmlns:a16="http://schemas.microsoft.com/office/drawing/2014/main" id="{9F673995-E5F4-4870-AB61-3CCDEF4BC4C9}"/>
              </a:ext>
            </a:extLst>
          </p:cNvPr>
          <p:cNvGraphicFramePr>
            <a:graphicFrameLocks noGrp="1"/>
          </p:cNvGraphicFramePr>
          <p:nvPr>
            <p:ph idx="1"/>
          </p:nvPr>
        </p:nvGraphicFramePr>
        <p:xfrm>
          <a:off x="517851" y="2251351"/>
          <a:ext cx="17019036" cy="7166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19EBE16-9EBA-4BB2-99BE-F6253E779702}"/>
              </a:ext>
            </a:extLst>
          </p:cNvPr>
          <p:cNvSpPr>
            <a:spLocks noGrp="1"/>
          </p:cNvSpPr>
          <p:nvPr>
            <p:ph type="sldNum" sz="quarter" idx="12"/>
          </p:nvPr>
        </p:nvSpPr>
        <p:spPr/>
        <p:txBody>
          <a:bodyPr/>
          <a:lstStyle/>
          <a:p>
            <a:pPr defTabSz="685800"/>
            <a:fld id="{2D37D69C-68DC-433F-B820-FDC03C8E1962}" type="slidenum">
              <a:rPr lang="en-US">
                <a:solidFill>
                  <a:prstClr val="black">
                    <a:lumMod val="95000"/>
                    <a:lumOff val="5000"/>
                  </a:prstClr>
                </a:solidFill>
                <a:latin typeface="Tw Cen MT Condensed" panose="020B0606020104020203"/>
              </a:rPr>
              <a:pPr defTabSz="685800"/>
              <a:t>28</a:t>
            </a:fld>
            <a:endParaRPr lang="en-US" dirty="0">
              <a:solidFill>
                <a:prstClr val="black">
                  <a:lumMod val="95000"/>
                  <a:lumOff val="5000"/>
                </a:prstClr>
              </a:solidFill>
              <a:latin typeface="Tw Cen MT Condensed" panose="020B0606020104020203"/>
            </a:endParaRPr>
          </a:p>
        </p:txBody>
      </p:sp>
    </p:spTree>
    <p:extLst>
      <p:ext uri="{BB962C8B-B14F-4D97-AF65-F5344CB8AC3E}">
        <p14:creationId xmlns:p14="http://schemas.microsoft.com/office/powerpoint/2010/main" val="4079434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EA830D-9419-4AA8-B0BD-CE9609A2411F}"/>
              </a:ext>
            </a:extLst>
          </p:cNvPr>
          <p:cNvSpPr>
            <a:spLocks noGrp="1"/>
          </p:cNvSpPr>
          <p:nvPr>
            <p:ph type="title"/>
          </p:nvPr>
        </p:nvSpPr>
        <p:spPr/>
        <p:txBody>
          <a:bodyPr/>
          <a:lstStyle/>
          <a:p>
            <a:r>
              <a:rPr lang="en-US" dirty="0"/>
              <a:t>Building </a:t>
            </a:r>
            <a:r>
              <a:rPr lang="en-US"/>
              <a:t>Permits Defined</a:t>
            </a:r>
          </a:p>
        </p:txBody>
      </p:sp>
      <p:pic>
        <p:nvPicPr>
          <p:cNvPr id="2050" name="Picture 2">
            <a:extLst>
              <a:ext uri="{FF2B5EF4-FFF2-40B4-BE49-F238E27FC236}">
                <a16:creationId xmlns:a16="http://schemas.microsoft.com/office/drawing/2014/main" id="{CB1BAADB-EE24-4279-B490-D433A6D44FD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3405885" y="3082247"/>
            <a:ext cx="11502300" cy="573076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F8B3E89-AF3E-464C-8381-420607839831}"/>
              </a:ext>
            </a:extLst>
          </p:cNvPr>
          <p:cNvSpPr>
            <a:spLocks noGrp="1"/>
          </p:cNvSpPr>
          <p:nvPr>
            <p:ph type="sldNum" sz="quarter" idx="12"/>
          </p:nvPr>
        </p:nvSpPr>
        <p:spPr/>
        <p:txBody>
          <a:bodyPr/>
          <a:lstStyle/>
          <a:p>
            <a:pPr defTabSz="685800"/>
            <a:fld id="{8699F50C-BE38-4BD0-BA84-9B090E1F2B9B}" type="slidenum">
              <a:rPr lang="en-US">
                <a:solidFill>
                  <a:prstClr val="black">
                    <a:lumMod val="95000"/>
                    <a:lumOff val="5000"/>
                  </a:prstClr>
                </a:solidFill>
                <a:latin typeface="Tw Cen MT Condensed" panose="020B0606020104020203"/>
              </a:rPr>
              <a:pPr defTabSz="685800"/>
              <a:t>29</a:t>
            </a:fld>
            <a:endParaRPr lang="en-US" dirty="0">
              <a:solidFill>
                <a:prstClr val="black">
                  <a:lumMod val="95000"/>
                  <a:lumOff val="5000"/>
                </a:prstClr>
              </a:solidFill>
              <a:latin typeface="Tw Cen MT Condensed" panose="020B0606020104020203"/>
            </a:endParaRPr>
          </a:p>
        </p:txBody>
      </p:sp>
      <p:pic>
        <p:nvPicPr>
          <p:cNvPr id="5" name="Picture 4" descr="cid:image001.jpg@01D58513.68AC8FF0">
            <a:extLst>
              <a:ext uri="{FF2B5EF4-FFF2-40B4-BE49-F238E27FC236}">
                <a16:creationId xmlns:a16="http://schemas.microsoft.com/office/drawing/2014/main" id="{F07BBFB0-E659-4CDC-9C3D-0272BE954E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8721" y="9000308"/>
            <a:ext cx="1773588" cy="1110344"/>
          </a:xfrm>
          <a:prstGeom prst="rect">
            <a:avLst/>
          </a:prstGeom>
          <a:noFill/>
          <a:ln>
            <a:noFill/>
          </a:ln>
        </p:spPr>
      </p:pic>
    </p:spTree>
    <p:extLst>
      <p:ext uri="{BB962C8B-B14F-4D97-AF65-F5344CB8AC3E}">
        <p14:creationId xmlns:p14="http://schemas.microsoft.com/office/powerpoint/2010/main" val="2930221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143500" y="2496935"/>
            <a:ext cx="10287000" cy="5293129"/>
          </a:xfrm>
          <a:prstGeom prst="rect">
            <a:avLst/>
          </a:prstGeom>
        </p:spPr>
      </p:pic>
      <p:sp>
        <p:nvSpPr>
          <p:cNvPr id="3" name="TextBox 3"/>
          <p:cNvSpPr txBox="1"/>
          <p:nvPr/>
        </p:nvSpPr>
        <p:spPr>
          <a:xfrm>
            <a:off x="2861438" y="3610844"/>
            <a:ext cx="13459365" cy="5857875"/>
          </a:xfrm>
          <a:prstGeom prst="rect">
            <a:avLst/>
          </a:prstGeom>
        </p:spPr>
        <p:txBody>
          <a:bodyPr lIns="0" tIns="0" rIns="0" bIns="0" rtlCol="0" anchor="t">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147"/>
                </a:solidFill>
                <a:effectLst/>
                <a:uLnTx/>
                <a:uFillTx/>
                <a:latin typeface="Montserrat Classic"/>
                <a:ea typeface="+mn-ea"/>
                <a:cs typeface="+mn-cs"/>
              </a:rPr>
              <a:t>There are many pathways to growing a successful business. The Prince George’s County Economic Development Corporation (PGCEDC) is proud to present our own Pathways - a dynamic series of programs that take a deep dive into important economic development and business topics dedicated to growing our local business eco-system. </a:t>
            </a:r>
          </a:p>
          <a:p>
            <a:pPr marL="0" marR="0" lvl="0" indent="0" algn="ctr" defTabSz="914400" rtl="0" eaLnBrk="1" fontAlgn="auto" latinLnBrk="0" hangingPunct="1">
              <a:lnSpc>
                <a:spcPts val="42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147"/>
              </a:solidFill>
              <a:effectLst/>
              <a:uLnTx/>
              <a:uFillTx/>
              <a:latin typeface="Montserrat Classic"/>
              <a:ea typeface="+mn-ea"/>
              <a:cs typeface="+mn-cs"/>
            </a:endParaRP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2147"/>
                </a:solidFill>
                <a:effectLst/>
                <a:uLnTx/>
                <a:uFillTx/>
                <a:latin typeface="Montserrat Classic"/>
                <a:ea typeface="+mn-ea"/>
                <a:cs typeface="+mn-cs"/>
              </a:rPr>
              <a:t>Our goal is to educate, inform and prepare local business owners to be at the top of their game when it comes to business expansion, management, financing, company finances and how to secure top level contracts. Together, with industry experts, we are Prince George’s Proud to be your resource partners for business growth.</a:t>
            </a:r>
          </a:p>
        </p:txBody>
      </p:sp>
      <p:grpSp>
        <p:nvGrpSpPr>
          <p:cNvPr id="4" name="Group 4"/>
          <p:cNvGrpSpPr/>
          <p:nvPr/>
        </p:nvGrpSpPr>
        <p:grpSpPr>
          <a:xfrm>
            <a:off x="5347715" y="1188634"/>
            <a:ext cx="8063485" cy="1922678"/>
            <a:chOff x="0" y="571500"/>
            <a:chExt cx="10751313" cy="2563572"/>
          </a:xfrm>
        </p:grpSpPr>
        <p:sp>
          <p:nvSpPr>
            <p:cNvPr id="5" name="TextBox 5"/>
            <p:cNvSpPr txBox="1"/>
            <p:nvPr/>
          </p:nvSpPr>
          <p:spPr>
            <a:xfrm>
              <a:off x="136387" y="571500"/>
              <a:ext cx="10614926" cy="1254190"/>
            </a:xfrm>
            <a:prstGeom prst="rect">
              <a:avLst/>
            </a:prstGeom>
            <a:effectLst>
              <a:outerShdw blurRad="50800" dist="38100" dir="5400000" algn="t" rotWithShape="0">
                <a:prstClr val="black">
                  <a:alpha val="40000"/>
                </a:prstClr>
              </a:outerShdw>
            </a:effectLst>
          </p:spPr>
          <p:txBody>
            <a:bodyPr wrap="square" lIns="0" tIns="0" rIns="0" bIns="0" rtlCol="0" anchor="t">
              <a:spAutoFit/>
            </a:bodyPr>
            <a:lstStyle/>
            <a:p>
              <a:pPr marL="0" marR="0" lvl="0" indent="0" algn="l" defTabSz="914400" rtl="0" eaLnBrk="1" fontAlgn="auto" latinLnBrk="0" hangingPunct="1">
                <a:lnSpc>
                  <a:spcPts val="6059"/>
                </a:lnSpc>
                <a:spcBef>
                  <a:spcPct val="0"/>
                </a:spcBef>
                <a:spcAft>
                  <a:spcPts val="0"/>
                </a:spcAft>
                <a:buClrTx/>
                <a:buSzTx/>
                <a:buFontTx/>
                <a:buNone/>
                <a:tabLst/>
                <a:defRPr/>
              </a:pPr>
              <a:r>
                <a:rPr kumimoji="0" lang="en-US" sz="12118" b="0" i="0" u="none" strike="noStrike" kern="1200" cap="none" spc="0" normalizeH="0" baseline="0" noProof="0" dirty="0">
                  <a:ln>
                    <a:noFill/>
                  </a:ln>
                  <a:solidFill>
                    <a:srgbClr val="DA9231"/>
                  </a:solidFill>
                  <a:effectLst/>
                  <a:uLnTx/>
                  <a:uFillTx/>
                  <a:latin typeface="DIN 1451 Std"/>
                  <a:ea typeface="+mn-ea"/>
                  <a:cs typeface="+mn-cs"/>
                </a:rPr>
                <a:t>PATHWAYS</a:t>
              </a:r>
            </a:p>
          </p:txBody>
        </p:sp>
        <p:sp>
          <p:nvSpPr>
            <p:cNvPr id="6" name="TextBox 6"/>
            <p:cNvSpPr txBox="1"/>
            <p:nvPr/>
          </p:nvSpPr>
          <p:spPr>
            <a:xfrm>
              <a:off x="3524566" y="2242150"/>
              <a:ext cx="6598860" cy="715390"/>
            </a:xfrm>
            <a:prstGeom prst="rect">
              <a:avLst/>
            </a:prstGeom>
          </p:spPr>
          <p:txBody>
            <a:bodyPr lIns="0" tIns="0" rIns="0" bIns="0" rtlCol="0" anchor="t">
              <a:spAutoFit/>
            </a:bodyPr>
            <a:lstStyle/>
            <a:p>
              <a:pPr marL="0" marR="0" lvl="0" indent="0" algn="l" defTabSz="914400" rtl="0" eaLnBrk="1" fontAlgn="auto" latinLnBrk="0" hangingPunct="1">
                <a:lnSpc>
                  <a:spcPts val="2127"/>
                </a:lnSpc>
                <a:spcBef>
                  <a:spcPts val="0"/>
                </a:spcBef>
                <a:spcAft>
                  <a:spcPts val="0"/>
                </a:spcAft>
                <a:buClrTx/>
                <a:buSzTx/>
                <a:buFontTx/>
                <a:buNone/>
                <a:tabLst/>
                <a:defRPr/>
              </a:pPr>
              <a:r>
                <a:rPr kumimoji="0" lang="en-US" sz="1850" b="0" i="0" u="none" strike="noStrike" kern="1200" cap="none" spc="0" normalizeH="0" baseline="0" noProof="0">
                  <a:ln>
                    <a:noFill/>
                  </a:ln>
                  <a:solidFill>
                    <a:srgbClr val="002147"/>
                  </a:solidFill>
                  <a:effectLst/>
                  <a:uLnTx/>
                  <a:uFillTx/>
                  <a:latin typeface="Lato Bold"/>
                  <a:ea typeface="+mn-ea"/>
                  <a:cs typeface="+mn-cs"/>
                </a:rPr>
                <a:t>POWERED BY PRINCE GEORGE'S COUNTY ECONOMIC DEVELOPMENT CORPORATION</a:t>
              </a:r>
            </a:p>
          </p:txBody>
        </p:sp>
        <p:pic>
          <p:nvPicPr>
            <p:cNvPr id="7" name="Picture 7"/>
            <p:cNvPicPr>
              <a:picLocks noChangeAspect="1"/>
            </p:cNvPicPr>
            <p:nvPr/>
          </p:nvPicPr>
          <p:blipFill>
            <a:blip r:embed="rId4"/>
            <a:srcRect r="26697"/>
            <a:stretch>
              <a:fillRect/>
            </a:stretch>
          </p:blipFill>
          <p:spPr>
            <a:xfrm>
              <a:off x="0" y="2064618"/>
              <a:ext cx="3374911" cy="1070454"/>
            </a:xfrm>
            <a:prstGeom prst="rect">
              <a:avLst/>
            </a:prstGeom>
          </p:spPr>
        </p:pic>
        <p:sp>
          <p:nvSpPr>
            <p:cNvPr id="8" name="AutoShape 8"/>
            <p:cNvSpPr/>
            <p:nvPr/>
          </p:nvSpPr>
          <p:spPr>
            <a:xfrm>
              <a:off x="0" y="1966437"/>
              <a:ext cx="10123425" cy="0"/>
            </a:xfrm>
            <a:prstGeom prst="line">
              <a:avLst/>
            </a:prstGeom>
            <a:ln w="19732" cap="rnd">
              <a:solidFill>
                <a:srgbClr val="002147"/>
              </a:solidFill>
              <a:prstDash val="solid"/>
              <a:headEnd type="none" w="sm" len="sm"/>
              <a:tailEnd type="none" w="sm" len="sm"/>
            </a:ln>
          </p:spPr>
        </p:sp>
      </p:grpSp>
      <p:grpSp>
        <p:nvGrpSpPr>
          <p:cNvPr id="9" name="Group 9"/>
          <p:cNvGrpSpPr/>
          <p:nvPr/>
        </p:nvGrpSpPr>
        <p:grpSpPr>
          <a:xfrm>
            <a:off x="15735784" y="209272"/>
            <a:ext cx="2261515" cy="700357"/>
            <a:chOff x="0" y="0"/>
            <a:chExt cx="3015353" cy="933810"/>
          </a:xfrm>
        </p:grpSpPr>
        <p:sp>
          <p:nvSpPr>
            <p:cNvPr id="10" name="TextBox 10"/>
            <p:cNvSpPr txBox="1"/>
            <p:nvPr/>
          </p:nvSpPr>
          <p:spPr>
            <a:xfrm>
              <a:off x="40624" y="161925"/>
              <a:ext cx="2974730" cy="570360"/>
            </a:xfrm>
            <a:prstGeom prst="rect">
              <a:avLst/>
            </a:prstGeom>
          </p:spPr>
          <p:txBody>
            <a:bodyPr lIns="0" tIns="0" rIns="0" bIns="0" rtlCol="0" anchor="t">
              <a:spAutoFit/>
            </a:bodyPr>
            <a:lstStyle/>
            <a:p>
              <a:pPr marL="0" marR="0" lvl="0" indent="0" algn="l" defTabSz="914400" rtl="0" eaLnBrk="1" fontAlgn="auto" latinLnBrk="0" hangingPunct="1">
                <a:lnSpc>
                  <a:spcPts val="1804"/>
                </a:lnSpc>
                <a:spcBef>
                  <a:spcPct val="0"/>
                </a:spcBef>
                <a:spcAft>
                  <a:spcPts val="0"/>
                </a:spcAft>
                <a:buClrTx/>
                <a:buSzTx/>
                <a:buFontTx/>
                <a:buNone/>
                <a:tabLst/>
                <a:defRPr/>
              </a:pPr>
              <a:r>
                <a:rPr kumimoji="0" lang="en-US" sz="3609" b="0" i="0" u="none" strike="noStrike" kern="1200" cap="none" spc="0" normalizeH="0" baseline="0" noProof="0">
                  <a:ln>
                    <a:noFill/>
                  </a:ln>
                  <a:solidFill>
                    <a:srgbClr val="DA9231"/>
                  </a:solidFill>
                  <a:effectLst/>
                  <a:uLnTx/>
                  <a:uFillTx/>
                  <a:latin typeface="DIN 1451 Std"/>
                  <a:ea typeface="+mn-ea"/>
                  <a:cs typeface="+mn-cs"/>
                </a:rPr>
                <a:t>PATHWAYS</a:t>
              </a:r>
            </a:p>
          </p:txBody>
        </p:sp>
        <p:sp>
          <p:nvSpPr>
            <p:cNvPr id="11" name="TextBox 11"/>
            <p:cNvSpPr txBox="1"/>
            <p:nvPr/>
          </p:nvSpPr>
          <p:spPr>
            <a:xfrm>
              <a:off x="1049824" y="667845"/>
              <a:ext cx="1965530" cy="216210"/>
            </a:xfrm>
            <a:prstGeom prst="rect">
              <a:avLst/>
            </a:prstGeom>
          </p:spPr>
          <p:txBody>
            <a:bodyPr lIns="0" tIns="0" rIns="0" bIns="0" rtlCol="0" anchor="t">
              <a:spAutoFit/>
            </a:bodyPr>
            <a:lstStyle/>
            <a:p>
              <a:pPr marL="0" marR="0" lvl="0" indent="0" algn="l" defTabSz="914400" rtl="0" eaLnBrk="1" fontAlgn="auto" latinLnBrk="0" hangingPunct="1">
                <a:lnSpc>
                  <a:spcPts val="633"/>
                </a:lnSpc>
                <a:spcBef>
                  <a:spcPts val="0"/>
                </a:spcBef>
                <a:spcAft>
                  <a:spcPts val="0"/>
                </a:spcAft>
                <a:buClrTx/>
                <a:buSzTx/>
                <a:buFontTx/>
                <a:buNone/>
                <a:tabLst/>
                <a:defRPr/>
              </a:pPr>
              <a:r>
                <a:rPr kumimoji="0" lang="en-US" sz="551" b="0" i="0" u="none" strike="noStrike" kern="1200" cap="none" spc="0" normalizeH="0" baseline="0" noProof="0">
                  <a:ln>
                    <a:noFill/>
                  </a:ln>
                  <a:solidFill>
                    <a:srgbClr val="78297E"/>
                  </a:solidFill>
                  <a:effectLst/>
                  <a:uLnTx/>
                  <a:uFillTx/>
                  <a:latin typeface="Lato Bold"/>
                  <a:ea typeface="+mn-ea"/>
                  <a:cs typeface="+mn-cs"/>
                </a:rPr>
                <a:t>POWERED BY PRINCE GEORGE'S COUNTY ECONOMIC DEVELOPMENT CORPORATION</a:t>
              </a:r>
            </a:p>
          </p:txBody>
        </p:sp>
        <p:pic>
          <p:nvPicPr>
            <p:cNvPr id="12" name="Picture 12"/>
            <p:cNvPicPr>
              <a:picLocks noChangeAspect="1"/>
            </p:cNvPicPr>
            <p:nvPr/>
          </p:nvPicPr>
          <p:blipFill>
            <a:blip r:embed="rId4"/>
            <a:srcRect r="26697"/>
            <a:stretch>
              <a:fillRect/>
            </a:stretch>
          </p:blipFill>
          <p:spPr>
            <a:xfrm>
              <a:off x="0" y="614965"/>
              <a:ext cx="1005248" cy="318844"/>
            </a:xfrm>
            <a:prstGeom prst="rect">
              <a:avLst/>
            </a:prstGeom>
          </p:spPr>
        </p:pic>
        <p:sp>
          <p:nvSpPr>
            <p:cNvPr id="13" name="AutoShape 13"/>
            <p:cNvSpPr/>
            <p:nvPr/>
          </p:nvSpPr>
          <p:spPr>
            <a:xfrm>
              <a:off x="0" y="585721"/>
              <a:ext cx="3015353" cy="0"/>
            </a:xfrm>
            <a:prstGeom prst="line">
              <a:avLst/>
            </a:prstGeom>
            <a:ln w="5877" cap="rnd">
              <a:solidFill>
                <a:srgbClr val="002147"/>
              </a:solidFill>
              <a:prstDash val="solid"/>
              <a:headEnd type="none" w="sm" len="sm"/>
              <a:tailEnd type="none" w="sm" len="sm"/>
            </a:ln>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32B6-5C87-4AC1-82AE-FEC709559BED}"/>
              </a:ext>
            </a:extLst>
          </p:cNvPr>
          <p:cNvSpPr>
            <a:spLocks noGrp="1"/>
          </p:cNvSpPr>
          <p:nvPr>
            <p:ph type="title"/>
          </p:nvPr>
        </p:nvSpPr>
        <p:spPr>
          <a:xfrm>
            <a:off x="1261873" y="2524754"/>
            <a:ext cx="6103274" cy="6222879"/>
          </a:xfrm>
        </p:spPr>
        <p:txBody>
          <a:bodyPr anchor="t">
            <a:normAutofit/>
          </a:bodyPr>
          <a:lstStyle/>
          <a:p>
            <a:r>
              <a:rPr lang="en-US" b="1"/>
              <a:t>Use </a:t>
            </a:r>
            <a:r>
              <a:rPr lang="en-US"/>
              <a:t>and Occupancy (U&amp;O) Requirements</a:t>
            </a:r>
            <a:br>
              <a:rPr lang="en-US" sz="7200" b="1"/>
            </a:br>
            <a:endParaRPr lang="en-US" sz="7200" b="1"/>
          </a:p>
        </p:txBody>
      </p:sp>
      <p:sp>
        <p:nvSpPr>
          <p:cNvPr id="4" name="Text Placeholder 4">
            <a:extLst>
              <a:ext uri="{FF2B5EF4-FFF2-40B4-BE49-F238E27FC236}">
                <a16:creationId xmlns:a16="http://schemas.microsoft.com/office/drawing/2014/main" id="{72DE1B54-A0C0-4BF8-A49C-41AC70AA241F}"/>
              </a:ext>
            </a:extLst>
          </p:cNvPr>
          <p:cNvSpPr>
            <a:spLocks noGrp="1"/>
          </p:cNvSpPr>
          <p:nvPr>
            <p:ph idx="1"/>
          </p:nvPr>
        </p:nvSpPr>
        <p:spPr>
          <a:xfrm>
            <a:off x="7781733" y="1626425"/>
            <a:ext cx="9244395" cy="7447133"/>
          </a:xfrm>
        </p:spPr>
        <p:txBody>
          <a:bodyPr>
            <a:normAutofit/>
          </a:bodyPr>
          <a:lstStyle/>
          <a:p>
            <a:pPr>
              <a:buClr>
                <a:schemeClr val="accent2"/>
              </a:buClr>
            </a:pPr>
            <a:r>
              <a:rPr lang="en-US" sz="3900" dirty="0"/>
              <a:t>Permit needed to occupy the premises, regardless of construction or no construction.</a:t>
            </a:r>
          </a:p>
          <a:p>
            <a:pPr>
              <a:buClr>
                <a:schemeClr val="accent2"/>
              </a:buClr>
            </a:pPr>
            <a:r>
              <a:rPr lang="en-US" sz="3900" dirty="0"/>
              <a:t>Business identified meets local zoning and safety requirements and may legally operate at that location.</a:t>
            </a:r>
          </a:p>
          <a:p>
            <a:pPr>
              <a:buClr>
                <a:schemeClr val="accent2"/>
              </a:buClr>
            </a:pPr>
            <a:r>
              <a:rPr lang="en-US" sz="3900" dirty="0"/>
              <a:t>Must obtain a U&amp;O when there is a change in tenancy or property owner</a:t>
            </a:r>
          </a:p>
          <a:p>
            <a:pPr>
              <a:buClr>
                <a:schemeClr val="accent2"/>
              </a:buClr>
            </a:pPr>
            <a:r>
              <a:rPr lang="en-US" sz="3900" dirty="0"/>
              <a:t>Method of compliance – no grandfathering.</a:t>
            </a:r>
          </a:p>
          <a:p>
            <a:pPr marL="0" indent="0">
              <a:buNone/>
            </a:pPr>
            <a:r>
              <a:rPr lang="en-US" dirty="0"/>
              <a:t>				</a:t>
            </a:r>
          </a:p>
        </p:txBody>
      </p:sp>
      <p:sp>
        <p:nvSpPr>
          <p:cNvPr id="3" name="Slide Number Placeholder 2">
            <a:extLst>
              <a:ext uri="{FF2B5EF4-FFF2-40B4-BE49-F238E27FC236}">
                <a16:creationId xmlns:a16="http://schemas.microsoft.com/office/drawing/2014/main" id="{70DF56BD-D420-4C40-9798-BEE12F0E64AD}"/>
              </a:ext>
            </a:extLst>
          </p:cNvPr>
          <p:cNvSpPr>
            <a:spLocks noGrp="1"/>
          </p:cNvSpPr>
          <p:nvPr>
            <p:ph type="sldNum" sz="quarter" idx="12"/>
          </p:nvPr>
        </p:nvSpPr>
        <p:spPr>
          <a:prstGeom prst="rect">
            <a:avLst/>
          </a:prstGeom>
        </p:spPr>
        <p:txBody>
          <a:bodyPr vert="horz" lIns="137160" tIns="68580" rIns="137160" bIns="68580" rtlCol="0" anchor="ctr"/>
          <a:lstStyle>
            <a:defPPr>
              <a:defRPr lang="en-US"/>
            </a:defPPr>
            <a:lvl1pPr marL="0" algn="r" defTabSz="685800" rtl="0" eaLnBrk="1" latinLnBrk="0" hangingPunct="1">
              <a:defRPr sz="1800" kern="1200">
                <a:solidFill>
                  <a:schemeClr val="tx1">
                    <a:tint val="75000"/>
                  </a:schemeClr>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fld id="{2D37D69C-68DC-433F-B820-FDC03C8E1962}" type="slidenum">
              <a:rPr lang="en-US">
                <a:solidFill>
                  <a:prstClr val="black">
                    <a:tint val="75000"/>
                  </a:prstClr>
                </a:solidFill>
                <a:latin typeface="Tw Cen MT" panose="020B0602020104020603"/>
              </a:rPr>
              <a:pPr/>
              <a:t>30</a:t>
            </a:fld>
            <a:endParaRPr lang="en-US">
              <a:solidFill>
                <a:prstClr val="black">
                  <a:tint val="75000"/>
                </a:prstClr>
              </a:solidFill>
              <a:latin typeface="Tw Cen MT" panose="020B0602020104020603"/>
            </a:endParaRPr>
          </a:p>
        </p:txBody>
      </p:sp>
    </p:spTree>
    <p:extLst>
      <p:ext uri="{BB962C8B-B14F-4D97-AF65-F5344CB8AC3E}">
        <p14:creationId xmlns:p14="http://schemas.microsoft.com/office/powerpoint/2010/main" val="3724480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B24F4-6503-48B3-8493-EE9184999795}"/>
              </a:ext>
            </a:extLst>
          </p:cNvPr>
          <p:cNvSpPr>
            <a:spLocks noGrp="1"/>
          </p:cNvSpPr>
          <p:nvPr>
            <p:ph type="title"/>
          </p:nvPr>
        </p:nvSpPr>
        <p:spPr>
          <a:xfrm>
            <a:off x="1647703" y="1328477"/>
            <a:ext cx="4844705" cy="6936905"/>
          </a:xfrm>
        </p:spPr>
        <p:txBody>
          <a:bodyPr>
            <a:normAutofit/>
          </a:bodyPr>
          <a:lstStyle/>
          <a:p>
            <a:r>
              <a:rPr lang="en-US" sz="6000" b="1" dirty="0">
                <a:solidFill>
                  <a:srgbClr val="FFFFFF"/>
                </a:solidFill>
                <a:latin typeface="+mn-lt"/>
                <a:cs typeface="Calibri"/>
              </a:rPr>
              <a:t>U&amp;O Inspections </a:t>
            </a:r>
          </a:p>
        </p:txBody>
      </p:sp>
      <p:sp>
        <p:nvSpPr>
          <p:cNvPr id="20" name="Content Placeholder 2">
            <a:extLst>
              <a:ext uri="{FF2B5EF4-FFF2-40B4-BE49-F238E27FC236}">
                <a16:creationId xmlns:a16="http://schemas.microsoft.com/office/drawing/2014/main" id="{2167DA29-ACAC-4939-AA78-3516CDABBB32}"/>
              </a:ext>
            </a:extLst>
          </p:cNvPr>
          <p:cNvSpPr>
            <a:spLocks noGrp="1"/>
          </p:cNvSpPr>
          <p:nvPr>
            <p:ph idx="1"/>
          </p:nvPr>
        </p:nvSpPr>
        <p:spPr>
          <a:xfrm>
            <a:off x="7468062" y="1328477"/>
            <a:ext cx="9787830" cy="8318957"/>
          </a:xfrm>
        </p:spPr>
        <p:txBody>
          <a:bodyPr anchor="ctr">
            <a:normAutofit/>
          </a:bodyPr>
          <a:lstStyle/>
          <a:p>
            <a:pPr lvl="1"/>
            <a:r>
              <a:rPr lang="en-US" sz="3600" dirty="0"/>
              <a:t>For a U&amp;O Inspection, the inspector will verify that a building meets zoning, property maintenance and life safety requirements. </a:t>
            </a:r>
          </a:p>
          <a:p>
            <a:pPr lvl="1"/>
            <a:r>
              <a:rPr lang="en-US" sz="3600" dirty="0"/>
              <a:t>You may review the U&amp;O Checklist at </a:t>
            </a:r>
            <a:r>
              <a:rPr lang="en-US" sz="3600" u="sng" dirty="0">
                <a:hlinkClick r:id="rId2">
                  <a:extLst>
                    <a:ext uri="{A12FA001-AC4F-418D-AE19-62706E023703}">
                      <ahyp:hlinkClr xmlns:ahyp="http://schemas.microsoft.com/office/drawing/2018/hyperlinkcolor" val="tx"/>
                    </a:ext>
                  </a:extLst>
                </a:hlinkClick>
              </a:rPr>
              <a:t>https://www.princegeorgescountymd.gov/DocumentCenter/View/10958/Use-and-Occupancy-Checklist-and-Letter-PDF?bidId=</a:t>
            </a:r>
            <a:endParaRPr lang="en-US" sz="3600" u="sng" dirty="0"/>
          </a:p>
          <a:p>
            <a:pPr lvl="1"/>
            <a:r>
              <a:rPr lang="en-US" sz="3600" dirty="0"/>
              <a:t>It is important to remember that a U&amp;O permit is not a permit for construction.  Rather an applicant must possess a building permit to proceed with construction.</a:t>
            </a:r>
          </a:p>
          <a:p>
            <a:pPr lvl="1"/>
            <a:endParaRPr lang="en-US" dirty="0"/>
          </a:p>
          <a:p>
            <a:endParaRPr lang="en-US" sz="3600" dirty="0"/>
          </a:p>
        </p:txBody>
      </p:sp>
    </p:spTree>
    <p:extLst>
      <p:ext uri="{BB962C8B-B14F-4D97-AF65-F5344CB8AC3E}">
        <p14:creationId xmlns:p14="http://schemas.microsoft.com/office/powerpoint/2010/main" val="2736664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348019-AFE1-4FD4-9770-31C736351353}"/>
              </a:ext>
            </a:extLst>
          </p:cNvPr>
          <p:cNvSpPr>
            <a:spLocks noGrp="1"/>
          </p:cNvSpPr>
          <p:nvPr>
            <p:ph type="sldNum" sz="quarter" idx="18"/>
          </p:nvPr>
        </p:nvSpPr>
        <p:spPr/>
        <p:txBody>
          <a:bodyPr/>
          <a:lstStyle/>
          <a:p>
            <a:pPr defTabSz="685800"/>
            <a:fld id="{8699F50C-BE38-4BD0-BA84-9B090E1F2B9B}" type="slidenum">
              <a:rPr lang="en-US">
                <a:solidFill>
                  <a:prstClr val="black">
                    <a:lumMod val="95000"/>
                    <a:lumOff val="5000"/>
                  </a:prstClr>
                </a:solidFill>
                <a:latin typeface="Tw Cen MT Condensed" panose="020B0606020104020203"/>
              </a:rPr>
              <a:pPr defTabSz="685800"/>
              <a:t>32</a:t>
            </a:fld>
            <a:endParaRPr lang="en-US" dirty="0">
              <a:solidFill>
                <a:prstClr val="black">
                  <a:lumMod val="95000"/>
                  <a:lumOff val="5000"/>
                </a:prstClr>
              </a:solidFill>
              <a:latin typeface="Tw Cen MT Condensed" panose="020B0606020104020203"/>
            </a:endParaRPr>
          </a:p>
        </p:txBody>
      </p:sp>
      <p:sp>
        <p:nvSpPr>
          <p:cNvPr id="11" name="Title 10">
            <a:extLst>
              <a:ext uri="{FF2B5EF4-FFF2-40B4-BE49-F238E27FC236}">
                <a16:creationId xmlns:a16="http://schemas.microsoft.com/office/drawing/2014/main" id="{DF1135DE-A970-430F-A2FE-29F709918FB7}"/>
              </a:ext>
            </a:extLst>
          </p:cNvPr>
          <p:cNvSpPr>
            <a:spLocks noGrp="1"/>
          </p:cNvSpPr>
          <p:nvPr>
            <p:ph type="title"/>
          </p:nvPr>
        </p:nvSpPr>
        <p:spPr/>
        <p:txBody>
          <a:bodyPr/>
          <a:lstStyle/>
          <a:p>
            <a:r>
              <a:rPr lang="en-US" dirty="0"/>
              <a:t>U&amp;O Checklist</a:t>
            </a:r>
          </a:p>
        </p:txBody>
      </p:sp>
      <p:pic>
        <p:nvPicPr>
          <p:cNvPr id="10" name="Content Placeholder 9">
            <a:extLst>
              <a:ext uri="{FF2B5EF4-FFF2-40B4-BE49-F238E27FC236}">
                <a16:creationId xmlns:a16="http://schemas.microsoft.com/office/drawing/2014/main" id="{05BE3FCF-02D8-4A56-86CB-0166B145A665}"/>
              </a:ext>
            </a:extLst>
          </p:cNvPr>
          <p:cNvPicPr>
            <a:picLocks noGrp="1" noChangeAspect="1"/>
          </p:cNvPicPr>
          <p:nvPr>
            <p:ph sz="half" idx="1"/>
          </p:nvPr>
        </p:nvPicPr>
        <p:blipFill>
          <a:blip r:embed="rId2"/>
          <a:stretch>
            <a:fillRect/>
          </a:stretch>
        </p:blipFill>
        <p:spPr>
          <a:xfrm>
            <a:off x="795338" y="3684984"/>
            <a:ext cx="7772400" cy="4371975"/>
          </a:xfrm>
        </p:spPr>
      </p:pic>
      <p:pic>
        <p:nvPicPr>
          <p:cNvPr id="16" name="Content Placeholder 5">
            <a:extLst>
              <a:ext uri="{FF2B5EF4-FFF2-40B4-BE49-F238E27FC236}">
                <a16:creationId xmlns:a16="http://schemas.microsoft.com/office/drawing/2014/main" id="{AD15CAD4-4B2F-4876-A889-C390A0390134}"/>
              </a:ext>
            </a:extLst>
          </p:cNvPr>
          <p:cNvPicPr>
            <a:picLocks noGrp="1" noChangeAspect="1"/>
          </p:cNvPicPr>
          <p:nvPr>
            <p:ph sz="half" idx="2"/>
          </p:nvPr>
        </p:nvPicPr>
        <p:blipFill>
          <a:blip r:embed="rId3"/>
          <a:stretch>
            <a:fillRect/>
          </a:stretch>
        </p:blipFill>
        <p:spPr>
          <a:xfrm>
            <a:off x="9258300" y="3684984"/>
            <a:ext cx="7772400" cy="4371975"/>
          </a:xfrm>
        </p:spPr>
      </p:pic>
    </p:spTree>
    <p:extLst>
      <p:ext uri="{BB962C8B-B14F-4D97-AF65-F5344CB8AC3E}">
        <p14:creationId xmlns:p14="http://schemas.microsoft.com/office/powerpoint/2010/main" val="1974320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8B6F1-271A-4C17-9CB4-2E8824DBCF2F}"/>
              </a:ext>
            </a:extLst>
          </p:cNvPr>
          <p:cNvSpPr>
            <a:spLocks noGrp="1"/>
          </p:cNvSpPr>
          <p:nvPr>
            <p:ph type="sldNum" sz="quarter" idx="18"/>
          </p:nvPr>
        </p:nvSpPr>
        <p:spPr/>
        <p:txBody>
          <a:bodyPr/>
          <a:lstStyle/>
          <a:p>
            <a:pPr defTabSz="685800"/>
            <a:fld id="{8699F50C-BE38-4BD0-BA84-9B090E1F2B9B}" type="slidenum">
              <a:rPr lang="en-US">
                <a:solidFill>
                  <a:prstClr val="black">
                    <a:lumMod val="95000"/>
                    <a:lumOff val="5000"/>
                  </a:prstClr>
                </a:solidFill>
                <a:latin typeface="Tw Cen MT Condensed" panose="020B0606020104020203"/>
              </a:rPr>
              <a:pPr defTabSz="685800"/>
              <a:t>33</a:t>
            </a:fld>
            <a:endParaRPr lang="en-US" dirty="0">
              <a:solidFill>
                <a:prstClr val="black">
                  <a:lumMod val="95000"/>
                  <a:lumOff val="5000"/>
                </a:prstClr>
              </a:solidFill>
              <a:latin typeface="Tw Cen MT Condensed" panose="020B0606020104020203"/>
            </a:endParaRPr>
          </a:p>
        </p:txBody>
      </p:sp>
      <p:sp>
        <p:nvSpPr>
          <p:cNvPr id="13" name="Title 12">
            <a:extLst>
              <a:ext uri="{FF2B5EF4-FFF2-40B4-BE49-F238E27FC236}">
                <a16:creationId xmlns:a16="http://schemas.microsoft.com/office/drawing/2014/main" id="{2029FAB1-477F-4741-AEA4-6361C2C4A6A6}"/>
              </a:ext>
            </a:extLst>
          </p:cNvPr>
          <p:cNvSpPr>
            <a:spLocks noGrp="1"/>
          </p:cNvSpPr>
          <p:nvPr>
            <p:ph type="title"/>
          </p:nvPr>
        </p:nvSpPr>
        <p:spPr/>
        <p:txBody>
          <a:bodyPr/>
          <a:lstStyle/>
          <a:p>
            <a:r>
              <a:rPr lang="en-US" dirty="0"/>
              <a:t>U&amp;O Checklist, continued</a:t>
            </a:r>
          </a:p>
        </p:txBody>
      </p:sp>
      <p:pic>
        <p:nvPicPr>
          <p:cNvPr id="17" name="Content Placeholder 16">
            <a:extLst>
              <a:ext uri="{FF2B5EF4-FFF2-40B4-BE49-F238E27FC236}">
                <a16:creationId xmlns:a16="http://schemas.microsoft.com/office/drawing/2014/main" id="{F7948434-D469-4D82-9A48-1AC02414213D}"/>
              </a:ext>
            </a:extLst>
          </p:cNvPr>
          <p:cNvPicPr>
            <a:picLocks noGrp="1" noChangeAspect="1"/>
          </p:cNvPicPr>
          <p:nvPr>
            <p:ph sz="half" idx="1"/>
          </p:nvPr>
        </p:nvPicPr>
        <p:blipFill>
          <a:blip r:embed="rId2"/>
          <a:stretch>
            <a:fillRect/>
          </a:stretch>
        </p:blipFill>
        <p:spPr>
          <a:xfrm>
            <a:off x="795338" y="3684984"/>
            <a:ext cx="7772400" cy="4371975"/>
          </a:xfrm>
        </p:spPr>
      </p:pic>
      <p:pic>
        <p:nvPicPr>
          <p:cNvPr id="19" name="Content Placeholder 18">
            <a:extLst>
              <a:ext uri="{FF2B5EF4-FFF2-40B4-BE49-F238E27FC236}">
                <a16:creationId xmlns:a16="http://schemas.microsoft.com/office/drawing/2014/main" id="{5D37DA31-83A8-4621-AE75-2B400AE2BCDD}"/>
              </a:ext>
            </a:extLst>
          </p:cNvPr>
          <p:cNvPicPr>
            <a:picLocks noGrp="1" noChangeAspect="1"/>
          </p:cNvPicPr>
          <p:nvPr>
            <p:ph sz="half" idx="2"/>
          </p:nvPr>
        </p:nvPicPr>
        <p:blipFill>
          <a:blip r:embed="rId3"/>
          <a:stretch>
            <a:fillRect/>
          </a:stretch>
        </p:blipFill>
        <p:spPr>
          <a:xfrm>
            <a:off x="9258300" y="3684984"/>
            <a:ext cx="7772400" cy="4371975"/>
          </a:xfrm>
        </p:spPr>
      </p:pic>
    </p:spTree>
    <p:extLst>
      <p:ext uri="{BB962C8B-B14F-4D97-AF65-F5344CB8AC3E}">
        <p14:creationId xmlns:p14="http://schemas.microsoft.com/office/powerpoint/2010/main" val="3253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A074F-3B9C-4F39-AA83-7833B9F114C8}"/>
              </a:ext>
            </a:extLst>
          </p:cNvPr>
          <p:cNvSpPr>
            <a:spLocks noGrp="1"/>
          </p:cNvSpPr>
          <p:nvPr>
            <p:ph type="sldNum" sz="quarter" idx="18"/>
          </p:nvPr>
        </p:nvSpPr>
        <p:spPr/>
        <p:txBody>
          <a:bodyPr/>
          <a:lstStyle/>
          <a:p>
            <a:pPr defTabSz="685800"/>
            <a:fld id="{8699F50C-BE38-4BD0-BA84-9B090E1F2B9B}" type="slidenum">
              <a:rPr lang="en-US">
                <a:solidFill>
                  <a:prstClr val="black">
                    <a:lumMod val="95000"/>
                    <a:lumOff val="5000"/>
                  </a:prstClr>
                </a:solidFill>
                <a:latin typeface="Tw Cen MT Condensed" panose="020B0606020104020203"/>
              </a:rPr>
              <a:pPr defTabSz="685800"/>
              <a:t>34</a:t>
            </a:fld>
            <a:endParaRPr lang="en-US" dirty="0">
              <a:solidFill>
                <a:prstClr val="black">
                  <a:lumMod val="95000"/>
                  <a:lumOff val="5000"/>
                </a:prstClr>
              </a:solidFill>
              <a:latin typeface="Tw Cen MT Condensed" panose="020B0606020104020203"/>
            </a:endParaRPr>
          </a:p>
        </p:txBody>
      </p:sp>
      <p:sp>
        <p:nvSpPr>
          <p:cNvPr id="3" name="Title 2">
            <a:extLst>
              <a:ext uri="{FF2B5EF4-FFF2-40B4-BE49-F238E27FC236}">
                <a16:creationId xmlns:a16="http://schemas.microsoft.com/office/drawing/2014/main" id="{99495868-FB08-48D0-93AD-AE56D676862F}"/>
              </a:ext>
            </a:extLst>
          </p:cNvPr>
          <p:cNvSpPr>
            <a:spLocks noGrp="1"/>
          </p:cNvSpPr>
          <p:nvPr>
            <p:ph type="title"/>
          </p:nvPr>
        </p:nvSpPr>
        <p:spPr/>
        <p:txBody>
          <a:bodyPr/>
          <a:lstStyle/>
          <a:p>
            <a:r>
              <a:rPr lang="en-US" dirty="0"/>
              <a:t>U&amp;O Checklist, continued</a:t>
            </a:r>
          </a:p>
        </p:txBody>
      </p:sp>
      <p:pic>
        <p:nvPicPr>
          <p:cNvPr id="13" name="Content Placeholder 12">
            <a:extLst>
              <a:ext uri="{FF2B5EF4-FFF2-40B4-BE49-F238E27FC236}">
                <a16:creationId xmlns:a16="http://schemas.microsoft.com/office/drawing/2014/main" id="{89D655CF-608D-4BB8-901C-91BB1AEEFCE6}"/>
              </a:ext>
            </a:extLst>
          </p:cNvPr>
          <p:cNvPicPr>
            <a:picLocks noGrp="1" noChangeAspect="1"/>
          </p:cNvPicPr>
          <p:nvPr>
            <p:ph sz="half" idx="2"/>
          </p:nvPr>
        </p:nvPicPr>
        <p:blipFill>
          <a:blip r:embed="rId2"/>
          <a:stretch>
            <a:fillRect/>
          </a:stretch>
        </p:blipFill>
        <p:spPr>
          <a:xfrm>
            <a:off x="9258300" y="3684984"/>
            <a:ext cx="7772400" cy="4371975"/>
          </a:xfrm>
        </p:spPr>
      </p:pic>
      <p:pic>
        <p:nvPicPr>
          <p:cNvPr id="11" name="Content Placeholder 10">
            <a:extLst>
              <a:ext uri="{FF2B5EF4-FFF2-40B4-BE49-F238E27FC236}">
                <a16:creationId xmlns:a16="http://schemas.microsoft.com/office/drawing/2014/main" id="{A7FCE894-73C0-4D1A-B4E3-6BB914B0045B}"/>
              </a:ext>
            </a:extLst>
          </p:cNvPr>
          <p:cNvPicPr>
            <a:picLocks noGrp="1" noChangeAspect="1"/>
          </p:cNvPicPr>
          <p:nvPr>
            <p:ph sz="half" idx="1"/>
          </p:nvPr>
        </p:nvPicPr>
        <p:blipFill>
          <a:blip r:embed="rId3"/>
          <a:stretch>
            <a:fillRect/>
          </a:stretch>
        </p:blipFill>
        <p:spPr>
          <a:xfrm>
            <a:off x="795338" y="3684984"/>
            <a:ext cx="7772400" cy="4371975"/>
          </a:xfrm>
        </p:spPr>
      </p:pic>
    </p:spTree>
    <p:extLst>
      <p:ext uri="{BB962C8B-B14F-4D97-AF65-F5344CB8AC3E}">
        <p14:creationId xmlns:p14="http://schemas.microsoft.com/office/powerpoint/2010/main" val="3870627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4F07F-88BF-41A8-850C-CE64A9A17265}"/>
              </a:ext>
            </a:extLst>
          </p:cNvPr>
          <p:cNvSpPr>
            <a:spLocks noGrp="1"/>
          </p:cNvSpPr>
          <p:nvPr>
            <p:ph type="title"/>
          </p:nvPr>
        </p:nvSpPr>
        <p:spPr>
          <a:xfrm>
            <a:off x="1257299" y="1010655"/>
            <a:ext cx="6509963" cy="7604226"/>
          </a:xfrm>
        </p:spPr>
        <p:txBody>
          <a:bodyPr anchor="t">
            <a:normAutofit/>
          </a:bodyPr>
          <a:lstStyle/>
          <a:p>
            <a:pPr algn="ctr"/>
            <a:br>
              <a:rPr lang="en-US" sz="5100" b="1" dirty="0">
                <a:solidFill>
                  <a:schemeClr val="tx1"/>
                </a:solidFill>
              </a:rPr>
            </a:br>
            <a:br>
              <a:rPr lang="en-US" sz="5100" b="1" dirty="0">
                <a:solidFill>
                  <a:schemeClr val="tx1"/>
                </a:solidFill>
              </a:rPr>
            </a:br>
            <a:br>
              <a:rPr lang="en-US" sz="5100" b="1" dirty="0">
                <a:solidFill>
                  <a:schemeClr val="tx1"/>
                </a:solidFill>
              </a:rPr>
            </a:br>
            <a:br>
              <a:rPr lang="en-US" sz="5100" b="1" dirty="0">
                <a:solidFill>
                  <a:schemeClr val="tx1"/>
                </a:solidFill>
              </a:rPr>
            </a:br>
            <a:br>
              <a:rPr lang="en-US" sz="5100" b="1" dirty="0">
                <a:solidFill>
                  <a:schemeClr val="tx1"/>
                </a:solidFill>
              </a:rPr>
            </a:br>
            <a:r>
              <a:rPr lang="en-US" sz="6000" b="1" dirty="0">
                <a:solidFill>
                  <a:schemeClr val="tx1"/>
                </a:solidFill>
                <a:latin typeface="+mn-lt"/>
              </a:rPr>
              <a:t>Top 10 Hints</a:t>
            </a:r>
            <a:r>
              <a:rPr lang="en-US" sz="6000" b="1" dirty="0">
                <a:solidFill>
                  <a:srgbClr val="FFFFFF"/>
                </a:solidFill>
                <a:latin typeface="+mn-lt"/>
              </a:rPr>
              <a:t>	</a:t>
            </a:r>
          </a:p>
        </p:txBody>
      </p:sp>
      <p:graphicFrame>
        <p:nvGraphicFramePr>
          <p:cNvPr id="9" name="Content Placeholder 2">
            <a:extLst>
              <a:ext uri="{FF2B5EF4-FFF2-40B4-BE49-F238E27FC236}">
                <a16:creationId xmlns:a16="http://schemas.microsoft.com/office/drawing/2014/main" id="{DE1DA3A6-8CE9-4F53-9DA1-2B84BD0C301A}"/>
              </a:ext>
            </a:extLst>
          </p:cNvPr>
          <p:cNvGraphicFramePr>
            <a:graphicFrameLocks noGrp="1"/>
          </p:cNvGraphicFramePr>
          <p:nvPr>
            <p:ph idx="1"/>
          </p:nvPr>
        </p:nvGraphicFramePr>
        <p:xfrm>
          <a:off x="8314008" y="812410"/>
          <a:ext cx="8716692" cy="8517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3BC0BA7-BC28-4FA7-8028-B4B11F8542BE}"/>
              </a:ext>
            </a:extLst>
          </p:cNvPr>
          <p:cNvSpPr>
            <a:spLocks noGrp="1"/>
          </p:cNvSpPr>
          <p:nvPr>
            <p:ph type="sldNum" sz="quarter" idx="12"/>
          </p:nvPr>
        </p:nvSpPr>
        <p:spPr>
          <a:prstGeom prst="rect">
            <a:avLst/>
          </a:prstGeom>
        </p:spPr>
        <p:txBody>
          <a:bodyPr vert="horz" lIns="137160" tIns="68580" rIns="137160" bIns="68580" rtlCol="0" anchor="ctr">
            <a:normAutofit/>
          </a:bodyPr>
          <a:lstStyle>
            <a:defPPr>
              <a:defRPr lang="en-US"/>
            </a:defPPr>
            <a:lvl1pPr marL="0" algn="r" defTabSz="685800" rtl="0" eaLnBrk="1" latinLnBrk="0" hangingPunct="1">
              <a:defRPr sz="1800" kern="1200">
                <a:solidFill>
                  <a:schemeClr val="tx1">
                    <a:tint val="75000"/>
                  </a:schemeClr>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a:spcAft>
                <a:spcPts val="900"/>
              </a:spcAft>
            </a:pPr>
            <a:fld id="{2D37D69C-68DC-433F-B820-FDC03C8E1962}" type="slidenum">
              <a:rPr lang="en-US">
                <a:solidFill>
                  <a:prstClr val="black">
                    <a:tint val="75000"/>
                  </a:prstClr>
                </a:solidFill>
                <a:latin typeface="Tw Cen MT" panose="020B0602020104020603"/>
              </a:rPr>
              <a:pPr>
                <a:spcAft>
                  <a:spcPts val="900"/>
                </a:spcAft>
              </a:pPr>
              <a:t>35</a:t>
            </a:fld>
            <a:endParaRPr lang="en-US">
              <a:solidFill>
                <a:prstClr val="black">
                  <a:tint val="75000"/>
                </a:prstClr>
              </a:solidFill>
              <a:latin typeface="Tw Cen MT" panose="020B0602020104020603"/>
            </a:endParaRPr>
          </a:p>
        </p:txBody>
      </p:sp>
    </p:spTree>
    <p:extLst>
      <p:ext uri="{BB962C8B-B14F-4D97-AF65-F5344CB8AC3E}">
        <p14:creationId xmlns:p14="http://schemas.microsoft.com/office/powerpoint/2010/main" val="3729414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6611344-9447-438E-873C-299AF4110B03}"/>
              </a:ext>
            </a:extLst>
          </p:cNvPr>
          <p:cNvSpPr>
            <a:spLocks noGrp="1"/>
          </p:cNvSpPr>
          <p:nvPr>
            <p:ph type="body" sz="quarter" idx="15"/>
          </p:nvPr>
        </p:nvSpPr>
        <p:spPr>
          <a:xfrm>
            <a:off x="10234393" y="5191745"/>
            <a:ext cx="6903233" cy="825597"/>
          </a:xfrm>
        </p:spPr>
        <p:txBody>
          <a:bodyPr/>
          <a:lstStyle/>
          <a:p>
            <a:r>
              <a:rPr lang="en-US" sz="3600" dirty="0"/>
              <a:t>Nicole Reece</a:t>
            </a:r>
          </a:p>
        </p:txBody>
      </p:sp>
      <p:sp>
        <p:nvSpPr>
          <p:cNvPr id="15" name="Text Placeholder 14">
            <a:extLst>
              <a:ext uri="{FF2B5EF4-FFF2-40B4-BE49-F238E27FC236}">
                <a16:creationId xmlns:a16="http://schemas.microsoft.com/office/drawing/2014/main" id="{7A3FB895-3D21-4707-8EDE-3F825906DE41}"/>
              </a:ext>
            </a:extLst>
          </p:cNvPr>
          <p:cNvSpPr>
            <a:spLocks noGrp="1"/>
          </p:cNvSpPr>
          <p:nvPr>
            <p:ph type="body" sz="quarter" idx="16"/>
          </p:nvPr>
        </p:nvSpPr>
        <p:spPr>
          <a:xfrm>
            <a:off x="10234393" y="5759177"/>
            <a:ext cx="6534524" cy="565827"/>
          </a:xfrm>
        </p:spPr>
        <p:txBody>
          <a:bodyPr>
            <a:normAutofit lnSpcReduction="10000"/>
          </a:bodyPr>
          <a:lstStyle/>
          <a:p>
            <a:r>
              <a:rPr lang="en-US" sz="3600" dirty="0"/>
              <a:t>301-636-2035</a:t>
            </a:r>
          </a:p>
        </p:txBody>
      </p:sp>
      <p:sp>
        <p:nvSpPr>
          <p:cNvPr id="23" name="Text Placeholder 22">
            <a:extLst>
              <a:ext uri="{FF2B5EF4-FFF2-40B4-BE49-F238E27FC236}">
                <a16:creationId xmlns:a16="http://schemas.microsoft.com/office/drawing/2014/main" id="{A0B41C33-430D-4B31-A546-F85646919475}"/>
              </a:ext>
            </a:extLst>
          </p:cNvPr>
          <p:cNvSpPr>
            <a:spLocks noGrp="1"/>
          </p:cNvSpPr>
          <p:nvPr>
            <p:ph type="body" sz="quarter" idx="17"/>
          </p:nvPr>
        </p:nvSpPr>
        <p:spPr/>
        <p:txBody>
          <a:bodyPr>
            <a:noAutofit/>
          </a:bodyPr>
          <a:lstStyle/>
          <a:p>
            <a:r>
              <a:rPr lang="en-US" sz="3600" dirty="0"/>
              <a:t>nmreece@co.pg.md.us</a:t>
            </a:r>
          </a:p>
        </p:txBody>
      </p:sp>
      <p:sp>
        <p:nvSpPr>
          <p:cNvPr id="24" name="Text Placeholder 23">
            <a:extLst>
              <a:ext uri="{FF2B5EF4-FFF2-40B4-BE49-F238E27FC236}">
                <a16:creationId xmlns:a16="http://schemas.microsoft.com/office/drawing/2014/main" id="{E62065D0-127B-4884-9760-D1FFEC38A6F9}"/>
              </a:ext>
            </a:extLst>
          </p:cNvPr>
          <p:cNvSpPr>
            <a:spLocks noGrp="1"/>
          </p:cNvSpPr>
          <p:nvPr>
            <p:ph type="body" sz="quarter" idx="18"/>
          </p:nvPr>
        </p:nvSpPr>
        <p:spPr>
          <a:xfrm>
            <a:off x="10234394" y="6892435"/>
            <a:ext cx="6136722" cy="1035266"/>
          </a:xfrm>
        </p:spPr>
        <p:txBody>
          <a:bodyPr/>
          <a:lstStyle/>
          <a:p>
            <a:r>
              <a:rPr lang="en-US" sz="3600" dirty="0"/>
              <a:t>dpie.mypgc.us</a:t>
            </a:r>
          </a:p>
        </p:txBody>
      </p:sp>
      <p:sp>
        <p:nvSpPr>
          <p:cNvPr id="8" name="Title 7">
            <a:extLst>
              <a:ext uri="{FF2B5EF4-FFF2-40B4-BE49-F238E27FC236}">
                <a16:creationId xmlns:a16="http://schemas.microsoft.com/office/drawing/2014/main" id="{8B6C5EAB-81FF-4827-A160-22F4363C611A}"/>
              </a:ext>
            </a:extLst>
          </p:cNvPr>
          <p:cNvSpPr>
            <a:spLocks noGrp="1"/>
          </p:cNvSpPr>
          <p:nvPr>
            <p:ph type="ctrTitle"/>
          </p:nvPr>
        </p:nvSpPr>
        <p:spPr>
          <a:xfrm>
            <a:off x="4864835" y="4262480"/>
            <a:ext cx="4586985" cy="2424378"/>
          </a:xfrm>
        </p:spPr>
        <p:txBody>
          <a:bodyPr/>
          <a:lstStyle/>
          <a:p>
            <a:r>
              <a:rPr lang="en-US" dirty="0"/>
              <a:t>Thank You!</a:t>
            </a:r>
          </a:p>
        </p:txBody>
      </p:sp>
      <p:pic>
        <p:nvPicPr>
          <p:cNvPr id="9" name="Picture 8" descr="cid:image001.jpg@01D58513.68AC8FF0"/>
          <p:cNvPicPr/>
          <p:nvPr/>
        </p:nvPicPr>
        <p:blipFill>
          <a:blip r:embed="rId2">
            <a:extLst>
              <a:ext uri="{28A0092B-C50C-407E-A947-70E740481C1C}">
                <a14:useLocalDpi xmlns:a14="http://schemas.microsoft.com/office/drawing/2010/main" val="0"/>
              </a:ext>
            </a:extLst>
          </a:blip>
          <a:srcRect/>
          <a:stretch>
            <a:fillRect/>
          </a:stretch>
        </p:blipFill>
        <p:spPr bwMode="auto">
          <a:xfrm>
            <a:off x="368721" y="9000308"/>
            <a:ext cx="1773588" cy="1110344"/>
          </a:xfrm>
          <a:prstGeom prst="rect">
            <a:avLst/>
          </a:prstGeom>
          <a:noFill/>
          <a:ln>
            <a:noFill/>
          </a:ln>
        </p:spPr>
      </p:pic>
    </p:spTree>
    <p:extLst>
      <p:ext uri="{BB962C8B-B14F-4D97-AF65-F5344CB8AC3E}">
        <p14:creationId xmlns:p14="http://schemas.microsoft.com/office/powerpoint/2010/main" val="2260955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2482" y="-378654"/>
            <a:ext cx="5987873" cy="10665654"/>
          </a:xfrm>
          <a:prstGeom prst="rect">
            <a:avLst/>
          </a:prstGeom>
          <a:solidFill>
            <a:srgbClr val="DA9231"/>
          </a:solidFill>
        </p:spPr>
      </p:sp>
      <p:pic>
        <p:nvPicPr>
          <p:cNvPr id="3" name="Picture 3"/>
          <p:cNvPicPr>
            <a:picLocks noChangeAspect="1"/>
          </p:cNvPicPr>
          <p:nvPr/>
        </p:nvPicPr>
        <p:blipFill>
          <a:blip r:embed="rId2">
            <a:alphaModFix amt="19999"/>
          </a:blip>
          <a:srcRect l="18419" t="9630" r="50437" b="6100"/>
          <a:stretch>
            <a:fillRect/>
          </a:stretch>
        </p:blipFill>
        <p:spPr>
          <a:xfrm>
            <a:off x="0" y="0"/>
            <a:ext cx="5695391" cy="10287000"/>
          </a:xfrm>
          <a:prstGeom prst="rect">
            <a:avLst/>
          </a:prstGeom>
        </p:spPr>
      </p:pic>
      <p:pic>
        <p:nvPicPr>
          <p:cNvPr id="4" name="Picture 4"/>
          <p:cNvPicPr>
            <a:picLocks noChangeAspect="1"/>
          </p:cNvPicPr>
          <p:nvPr/>
        </p:nvPicPr>
        <p:blipFill>
          <a:blip r:embed="rId3"/>
          <a:srcRect/>
          <a:stretch>
            <a:fillRect/>
          </a:stretch>
        </p:blipFill>
        <p:spPr>
          <a:xfrm>
            <a:off x="6181983" y="8429696"/>
            <a:ext cx="3248621" cy="1657208"/>
          </a:xfrm>
          <a:prstGeom prst="rect">
            <a:avLst/>
          </a:prstGeom>
        </p:spPr>
      </p:pic>
      <p:pic>
        <p:nvPicPr>
          <p:cNvPr id="5" name="Picture 5"/>
          <p:cNvPicPr>
            <a:picLocks noChangeAspect="1"/>
          </p:cNvPicPr>
          <p:nvPr/>
        </p:nvPicPr>
        <p:blipFill>
          <a:blip r:embed="rId4"/>
          <a:srcRect/>
          <a:stretch>
            <a:fillRect/>
          </a:stretch>
        </p:blipFill>
        <p:spPr>
          <a:xfrm>
            <a:off x="13540288" y="169971"/>
            <a:ext cx="3400211" cy="1819113"/>
          </a:xfrm>
          <a:prstGeom prst="rect">
            <a:avLst/>
          </a:prstGeom>
        </p:spPr>
      </p:pic>
      <p:pic>
        <p:nvPicPr>
          <p:cNvPr id="6" name="Picture 6"/>
          <p:cNvPicPr>
            <a:picLocks noChangeAspect="1"/>
          </p:cNvPicPr>
          <p:nvPr/>
        </p:nvPicPr>
        <p:blipFill>
          <a:blip r:embed="rId5"/>
          <a:srcRect t="5563" b="10179"/>
          <a:stretch>
            <a:fillRect/>
          </a:stretch>
        </p:blipFill>
        <p:spPr>
          <a:xfrm>
            <a:off x="7028814" y="438617"/>
            <a:ext cx="3300247" cy="1501565"/>
          </a:xfrm>
          <a:prstGeom prst="rect">
            <a:avLst/>
          </a:prstGeom>
        </p:spPr>
      </p:pic>
      <p:grpSp>
        <p:nvGrpSpPr>
          <p:cNvPr id="7" name="Group 7"/>
          <p:cNvGrpSpPr/>
          <p:nvPr/>
        </p:nvGrpSpPr>
        <p:grpSpPr>
          <a:xfrm>
            <a:off x="6993926" y="4706390"/>
            <a:ext cx="3750274" cy="1043646"/>
            <a:chOff x="0" y="0"/>
            <a:chExt cx="4493364" cy="1391527"/>
          </a:xfrm>
        </p:grpSpPr>
        <p:sp>
          <p:nvSpPr>
            <p:cNvPr id="8" name="TextBox 8"/>
            <p:cNvSpPr txBox="1"/>
            <p:nvPr/>
          </p:nvSpPr>
          <p:spPr>
            <a:xfrm>
              <a:off x="60536" y="257175"/>
              <a:ext cx="4432828" cy="834047"/>
            </a:xfrm>
            <a:prstGeom prst="rect">
              <a:avLst/>
            </a:prstGeom>
          </p:spPr>
          <p:txBody>
            <a:bodyPr lIns="0" tIns="0" rIns="0" bIns="0" rtlCol="0" anchor="t">
              <a:spAutoFit/>
            </a:bodyPr>
            <a:lstStyle/>
            <a:p>
              <a:pPr marL="0" marR="0" lvl="0" indent="0" algn="l" defTabSz="914400" rtl="0" eaLnBrk="1" fontAlgn="auto" latinLnBrk="0" hangingPunct="1">
                <a:lnSpc>
                  <a:spcPts val="2689"/>
                </a:lnSpc>
                <a:spcBef>
                  <a:spcPct val="0"/>
                </a:spcBef>
                <a:spcAft>
                  <a:spcPts val="0"/>
                </a:spcAft>
                <a:buClrTx/>
                <a:buSzTx/>
                <a:buFontTx/>
                <a:buNone/>
                <a:tabLst/>
                <a:defRPr/>
              </a:pPr>
              <a:r>
                <a:rPr kumimoji="0" lang="en-US" sz="5378" b="0" i="0" u="none" strike="noStrike" kern="1200" cap="none" spc="0" normalizeH="0" baseline="0" noProof="0">
                  <a:ln>
                    <a:noFill/>
                  </a:ln>
                  <a:solidFill>
                    <a:srgbClr val="DA9231"/>
                  </a:solidFill>
                  <a:effectLst/>
                  <a:uLnTx/>
                  <a:uFillTx/>
                  <a:latin typeface="DIN 1451 Std"/>
                  <a:ea typeface="+mn-ea"/>
                  <a:cs typeface="+mn-cs"/>
                </a:rPr>
                <a:t>PATHWAYS</a:t>
              </a:r>
            </a:p>
          </p:txBody>
        </p:sp>
        <p:sp>
          <p:nvSpPr>
            <p:cNvPr id="9" name="TextBox 9"/>
            <p:cNvSpPr txBox="1"/>
            <p:nvPr/>
          </p:nvSpPr>
          <p:spPr>
            <a:xfrm>
              <a:off x="1564407" y="995197"/>
              <a:ext cx="2928957" cy="322188"/>
            </a:xfrm>
            <a:prstGeom prst="rect">
              <a:avLst/>
            </a:prstGeom>
          </p:spPr>
          <p:txBody>
            <a:bodyPr lIns="0" tIns="0" rIns="0" bIns="0" rtlCol="0" anchor="t">
              <a:spAutoFit/>
            </a:bodyPr>
            <a:lstStyle/>
            <a:p>
              <a:pPr marL="0" marR="0" lvl="0" indent="0" algn="l" defTabSz="914400" rtl="0" eaLnBrk="1" fontAlgn="auto" latinLnBrk="0" hangingPunct="1">
                <a:lnSpc>
                  <a:spcPts val="944"/>
                </a:lnSpc>
                <a:spcBef>
                  <a:spcPts val="0"/>
                </a:spcBef>
                <a:spcAft>
                  <a:spcPts val="0"/>
                </a:spcAft>
                <a:buClrTx/>
                <a:buSzTx/>
                <a:buFontTx/>
                <a:buNone/>
                <a:tabLst/>
                <a:defRPr/>
              </a:pPr>
              <a:r>
                <a:rPr kumimoji="0" lang="en-US" sz="821" b="0" i="0" u="none" strike="noStrike" kern="1200" cap="none" spc="0" normalizeH="0" baseline="0" noProof="0">
                  <a:ln>
                    <a:noFill/>
                  </a:ln>
                  <a:solidFill>
                    <a:srgbClr val="78297E"/>
                  </a:solidFill>
                  <a:effectLst/>
                  <a:uLnTx/>
                  <a:uFillTx/>
                  <a:latin typeface="Lato Bold"/>
                  <a:ea typeface="+mn-ea"/>
                  <a:cs typeface="+mn-cs"/>
                </a:rPr>
                <a:t>POWERED BY PRINCE GEORGE'S COUNTY ECONOMIC DEVELOPMENT CORPORATION</a:t>
              </a:r>
            </a:p>
          </p:txBody>
        </p:sp>
        <p:pic>
          <p:nvPicPr>
            <p:cNvPr id="10" name="Picture 10"/>
            <p:cNvPicPr>
              <a:picLocks noChangeAspect="1"/>
            </p:cNvPicPr>
            <p:nvPr/>
          </p:nvPicPr>
          <p:blipFill>
            <a:blip r:embed="rId6"/>
            <a:srcRect r="26697"/>
            <a:stretch>
              <a:fillRect/>
            </a:stretch>
          </p:blipFill>
          <p:spPr>
            <a:xfrm>
              <a:off x="0" y="916397"/>
              <a:ext cx="1497982" cy="475130"/>
            </a:xfrm>
            <a:prstGeom prst="rect">
              <a:avLst/>
            </a:prstGeom>
          </p:spPr>
        </p:pic>
        <p:sp>
          <p:nvSpPr>
            <p:cNvPr id="11" name="AutoShape 11"/>
            <p:cNvSpPr/>
            <p:nvPr/>
          </p:nvSpPr>
          <p:spPr>
            <a:xfrm>
              <a:off x="0" y="864848"/>
              <a:ext cx="4493364" cy="0"/>
            </a:xfrm>
            <a:prstGeom prst="line">
              <a:avLst/>
            </a:prstGeom>
            <a:ln w="25400" cap="rnd">
              <a:solidFill>
                <a:srgbClr val="78297E"/>
              </a:solidFill>
              <a:prstDash val="solid"/>
              <a:headEnd type="none" w="sm" len="sm"/>
              <a:tailEnd type="none" w="sm" len="sm"/>
            </a:ln>
          </p:spPr>
        </p:sp>
      </p:grpSp>
      <p:pic>
        <p:nvPicPr>
          <p:cNvPr id="12" name="Picture 12"/>
          <p:cNvPicPr>
            <a:picLocks noChangeAspect="1"/>
          </p:cNvPicPr>
          <p:nvPr/>
        </p:nvPicPr>
        <p:blipFill>
          <a:blip r:embed="rId7"/>
          <a:srcRect/>
          <a:stretch>
            <a:fillRect/>
          </a:stretch>
        </p:blipFill>
        <p:spPr>
          <a:xfrm>
            <a:off x="13252383" y="4559363"/>
            <a:ext cx="3874971" cy="1190673"/>
          </a:xfrm>
          <a:prstGeom prst="rect">
            <a:avLst/>
          </a:prstGeom>
        </p:spPr>
      </p:pic>
      <p:grpSp>
        <p:nvGrpSpPr>
          <p:cNvPr id="13" name="Group 13"/>
          <p:cNvGrpSpPr/>
          <p:nvPr/>
        </p:nvGrpSpPr>
        <p:grpSpPr>
          <a:xfrm>
            <a:off x="6181983" y="5822986"/>
            <a:ext cx="5095617" cy="1884672"/>
            <a:chOff x="0" y="-57150"/>
            <a:chExt cx="6794156" cy="2512895"/>
          </a:xfrm>
        </p:grpSpPr>
        <p:sp>
          <p:nvSpPr>
            <p:cNvPr id="14" name="TextBox 14"/>
            <p:cNvSpPr txBox="1"/>
            <p:nvPr/>
          </p:nvSpPr>
          <p:spPr>
            <a:xfrm>
              <a:off x="0" y="-57150"/>
              <a:ext cx="6617228" cy="622723"/>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DA9231"/>
                  </a:solidFill>
                  <a:effectLst/>
                  <a:uLnTx/>
                  <a:uFillTx/>
                  <a:latin typeface="Montserrat Classic"/>
                  <a:ea typeface="+mn-ea"/>
                  <a:cs typeface="+mn-cs"/>
                </a:rPr>
                <a:t>PATHWAYS</a:t>
              </a:r>
            </a:p>
          </p:txBody>
        </p:sp>
        <p:sp>
          <p:nvSpPr>
            <p:cNvPr id="15" name="TextBox 15"/>
            <p:cNvSpPr txBox="1"/>
            <p:nvPr/>
          </p:nvSpPr>
          <p:spPr>
            <a:xfrm>
              <a:off x="0" y="776654"/>
              <a:ext cx="6794156" cy="1679091"/>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A dynamic series of programs that take a deep dive into important economic development and business topics dedicated to growing our local business eco-system.</a:t>
              </a:r>
              <a:r>
                <a:rPr kumimoji="0" lang="en-US" sz="1200" b="1" i="0" u="none" strike="noStrike" kern="1200" cap="none" spc="0" normalizeH="0" baseline="0" noProof="0" dirty="0">
                  <a:ln>
                    <a:noFill/>
                  </a:ln>
                  <a:solidFill>
                    <a:srgbClr val="020301"/>
                  </a:solidFill>
                  <a:effectLst/>
                  <a:uLnTx/>
                  <a:uFillTx/>
                  <a:latin typeface="Arimo"/>
                  <a:ea typeface="+mn-ea"/>
                  <a:cs typeface="+mn-cs"/>
                </a:rPr>
                <a:t> </a:t>
              </a:r>
            </a:p>
          </p:txBody>
        </p:sp>
      </p:grpSp>
      <p:sp>
        <p:nvSpPr>
          <p:cNvPr id="16" name="TextBox 16"/>
          <p:cNvSpPr txBox="1"/>
          <p:nvPr/>
        </p:nvSpPr>
        <p:spPr>
          <a:xfrm>
            <a:off x="276518" y="3397885"/>
            <a:ext cx="5418873" cy="2178994"/>
          </a:xfrm>
          <a:prstGeom prst="rect">
            <a:avLst/>
          </a:prstGeom>
          <a:effectLst>
            <a:outerShdw blurRad="50800" dist="38100" dir="5400000" algn="t" rotWithShape="0">
              <a:prstClr val="black">
                <a:alpha val="40000"/>
              </a:prstClr>
            </a:outerShdw>
          </a:effectLst>
        </p:spPr>
        <p:txBody>
          <a:bodyPr lIns="0" tIns="0" rIns="0" bIns="0" rtlCol="0" anchor="t">
            <a:spAutoFit/>
          </a:bodyPr>
          <a:lstStyle/>
          <a:p>
            <a:pPr marL="0" marR="0" lvl="0" indent="0" algn="l" defTabSz="914400" rtl="0" eaLnBrk="1" fontAlgn="auto" latinLnBrk="0" hangingPunct="1">
              <a:lnSpc>
                <a:spcPts val="8960"/>
              </a:lnSpc>
              <a:spcBef>
                <a:spcPts val="0"/>
              </a:spcBef>
              <a:spcAft>
                <a:spcPts val="0"/>
              </a:spcAft>
              <a:buClrTx/>
              <a:buSzTx/>
              <a:buFontTx/>
              <a:buNone/>
              <a:tabLst/>
              <a:defRPr/>
            </a:pPr>
            <a:r>
              <a:rPr kumimoji="0" lang="en-US" sz="6399" b="0" i="0" u="none" strike="noStrike" kern="1200" cap="none" spc="-249" normalizeH="0" baseline="0" noProof="0" dirty="0">
                <a:ln>
                  <a:noFill/>
                </a:ln>
                <a:solidFill>
                  <a:srgbClr val="FFFFFF"/>
                </a:solidFill>
                <a:effectLst/>
                <a:uLnTx/>
                <a:uFillTx/>
                <a:latin typeface="Montserrat Classic Bold"/>
                <a:ea typeface="+mn-ea"/>
                <a:cs typeface="+mn-cs"/>
              </a:rPr>
              <a:t>PGCEDC </a:t>
            </a:r>
            <a:r>
              <a:rPr kumimoji="0" lang="en-US" sz="6400" b="0" i="0" u="none" strike="noStrike" kern="1200" cap="none" spc="-249" normalizeH="0" baseline="0" noProof="0" dirty="0">
                <a:ln>
                  <a:noFill/>
                </a:ln>
                <a:solidFill>
                  <a:srgbClr val="FFFFFF"/>
                </a:solidFill>
                <a:effectLst/>
                <a:uLnTx/>
                <a:uFillTx/>
                <a:latin typeface="Montserrat Classic Bold"/>
                <a:ea typeface="+mn-ea"/>
                <a:cs typeface="+mn-cs"/>
              </a:rPr>
              <a:t> PROGRAMS</a:t>
            </a:r>
          </a:p>
        </p:txBody>
      </p:sp>
      <p:grpSp>
        <p:nvGrpSpPr>
          <p:cNvPr id="17" name="Group 17"/>
          <p:cNvGrpSpPr/>
          <p:nvPr/>
        </p:nvGrpSpPr>
        <p:grpSpPr>
          <a:xfrm>
            <a:off x="10068049" y="8482519"/>
            <a:ext cx="7609477" cy="1551561"/>
            <a:chOff x="0" y="0"/>
            <a:chExt cx="10145969" cy="2068748"/>
          </a:xfrm>
        </p:grpSpPr>
        <p:sp>
          <p:nvSpPr>
            <p:cNvPr id="18" name="TextBox 18"/>
            <p:cNvSpPr txBox="1"/>
            <p:nvPr/>
          </p:nvSpPr>
          <p:spPr>
            <a:xfrm>
              <a:off x="0" y="-57150"/>
              <a:ext cx="10083009" cy="622723"/>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DA9231"/>
                  </a:solidFill>
                  <a:effectLst/>
                  <a:uLnTx/>
                  <a:uFillTx/>
                  <a:latin typeface="Montserrat Classic"/>
                  <a:ea typeface="+mn-ea"/>
                  <a:cs typeface="+mn-cs"/>
                </a:rPr>
                <a:t>BUY PRINCE GEORGE'S</a:t>
              </a:r>
            </a:p>
          </p:txBody>
        </p:sp>
        <p:sp>
          <p:nvSpPr>
            <p:cNvPr id="19" name="TextBox 19"/>
            <p:cNvSpPr txBox="1"/>
            <p:nvPr/>
          </p:nvSpPr>
          <p:spPr>
            <a:xfrm>
              <a:off x="0" y="811448"/>
              <a:ext cx="10145969" cy="1257300"/>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Connecting and promoting local businesses with County residents shopping for goods and services through an online registry.</a:t>
              </a: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#BuyPrinceGeorges</a:t>
              </a:r>
            </a:p>
          </p:txBody>
        </p:sp>
      </p:grpSp>
      <p:grpSp>
        <p:nvGrpSpPr>
          <p:cNvPr id="20" name="Group 20"/>
          <p:cNvGrpSpPr/>
          <p:nvPr/>
        </p:nvGrpSpPr>
        <p:grpSpPr>
          <a:xfrm>
            <a:off x="12944187" y="2065353"/>
            <a:ext cx="4744002" cy="1516991"/>
            <a:chOff x="0" y="0"/>
            <a:chExt cx="6325336" cy="2022655"/>
          </a:xfrm>
        </p:grpSpPr>
        <p:sp>
          <p:nvSpPr>
            <p:cNvPr id="21" name="TextBox 21"/>
            <p:cNvSpPr txBox="1"/>
            <p:nvPr/>
          </p:nvSpPr>
          <p:spPr>
            <a:xfrm>
              <a:off x="0" y="-57150"/>
              <a:ext cx="6299168" cy="622723"/>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DA9231"/>
                  </a:solidFill>
                  <a:effectLst/>
                  <a:uLnTx/>
                  <a:uFillTx/>
                  <a:latin typeface="Montserrat Classic"/>
                  <a:ea typeface="+mn-ea"/>
                  <a:cs typeface="+mn-cs"/>
                </a:rPr>
                <a:t>TAKE OUT TUESDAY</a:t>
              </a:r>
            </a:p>
          </p:txBody>
        </p:sp>
        <p:sp>
          <p:nvSpPr>
            <p:cNvPr id="22" name="TextBox 22"/>
            <p:cNvSpPr txBox="1"/>
            <p:nvPr/>
          </p:nvSpPr>
          <p:spPr>
            <a:xfrm>
              <a:off x="0" y="765355"/>
              <a:ext cx="6325336" cy="1257300"/>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Calling all County foodies and beyond! Explore all there is to eat in the County and where you can #DinePrinceGeorges!</a:t>
              </a:r>
            </a:p>
          </p:txBody>
        </p:sp>
      </p:grpSp>
      <p:grpSp>
        <p:nvGrpSpPr>
          <p:cNvPr id="23" name="Group 23"/>
          <p:cNvGrpSpPr/>
          <p:nvPr/>
        </p:nvGrpSpPr>
        <p:grpSpPr>
          <a:xfrm>
            <a:off x="6079798" y="2022491"/>
            <a:ext cx="5454054" cy="1559853"/>
            <a:chOff x="0" y="-57150"/>
            <a:chExt cx="7272072" cy="2079805"/>
          </a:xfrm>
        </p:grpSpPr>
        <p:sp>
          <p:nvSpPr>
            <p:cNvPr id="24" name="TextBox 24"/>
            <p:cNvSpPr txBox="1"/>
            <p:nvPr/>
          </p:nvSpPr>
          <p:spPr>
            <a:xfrm>
              <a:off x="0" y="-57150"/>
              <a:ext cx="6794794" cy="622723"/>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DA9231"/>
                  </a:solidFill>
                  <a:effectLst/>
                  <a:uLnTx/>
                  <a:uFillTx/>
                  <a:latin typeface="Montserrat Classic"/>
                  <a:ea typeface="+mn-ea"/>
                  <a:cs typeface="+mn-cs"/>
                </a:rPr>
                <a:t>CREANDO EXITOS</a:t>
              </a:r>
            </a:p>
          </p:txBody>
        </p:sp>
        <p:sp>
          <p:nvSpPr>
            <p:cNvPr id="25" name="TextBox 25"/>
            <p:cNvSpPr txBox="1"/>
            <p:nvPr/>
          </p:nvSpPr>
          <p:spPr>
            <a:xfrm>
              <a:off x="46908" y="765355"/>
              <a:ext cx="7225164" cy="1257300"/>
            </a:xfrm>
            <a:prstGeom prst="rect">
              <a:avLst/>
            </a:prstGeom>
          </p:spPr>
          <p:txBody>
            <a:bodyPr wrap="square"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"Creating Success" to connect Spanish speaking County Businesses with information and resources to help them thrive.</a:t>
              </a:r>
            </a:p>
          </p:txBody>
        </p:sp>
      </p:grpSp>
      <p:grpSp>
        <p:nvGrpSpPr>
          <p:cNvPr id="26" name="Group 26"/>
          <p:cNvGrpSpPr/>
          <p:nvPr/>
        </p:nvGrpSpPr>
        <p:grpSpPr>
          <a:xfrm>
            <a:off x="12588140" y="5865849"/>
            <a:ext cx="5304506" cy="1196951"/>
            <a:chOff x="0" y="0"/>
            <a:chExt cx="7072675" cy="1595935"/>
          </a:xfrm>
        </p:grpSpPr>
        <p:sp>
          <p:nvSpPr>
            <p:cNvPr id="27" name="TextBox 27"/>
            <p:cNvSpPr txBox="1"/>
            <p:nvPr/>
          </p:nvSpPr>
          <p:spPr>
            <a:xfrm>
              <a:off x="0" y="-57150"/>
              <a:ext cx="7043416" cy="622723"/>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DA9231"/>
                  </a:solidFill>
                  <a:effectLst/>
                  <a:uLnTx/>
                  <a:uFillTx/>
                  <a:latin typeface="Montserrat Classic"/>
                  <a:ea typeface="+mn-ea"/>
                  <a:cs typeface="+mn-cs"/>
                </a:rPr>
                <a:t>BUSINESS SPOTLIGHT</a:t>
              </a:r>
            </a:p>
          </p:txBody>
        </p:sp>
        <p:sp>
          <p:nvSpPr>
            <p:cNvPr id="28" name="TextBox 28"/>
            <p:cNvSpPr txBox="1"/>
            <p:nvPr/>
          </p:nvSpPr>
          <p:spPr>
            <a:xfrm>
              <a:off x="0" y="765355"/>
              <a:ext cx="7072675" cy="830580"/>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Showcasing local businesses making a difference in Prince George's County</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4073" y="-249039"/>
            <a:ext cx="6072969" cy="10908636"/>
          </a:xfrm>
          <a:prstGeom prst="rect">
            <a:avLst/>
          </a:prstGeom>
          <a:solidFill>
            <a:srgbClr val="DA9231"/>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143500" y="2496935"/>
            <a:ext cx="10287000" cy="5293129"/>
          </a:xfrm>
          <a:prstGeom prst="rect">
            <a:avLst/>
          </a:prstGeom>
        </p:spPr>
      </p:pic>
      <p:pic>
        <p:nvPicPr>
          <p:cNvPr id="4" name="Picture 4"/>
          <p:cNvPicPr>
            <a:picLocks noChangeAspect="1"/>
          </p:cNvPicPr>
          <p:nvPr/>
        </p:nvPicPr>
        <p:blipFill>
          <a:blip r:embed="rId4">
            <a:alphaModFix amt="19999"/>
          </a:blip>
          <a:srcRect l="4847" r="29335"/>
          <a:stretch>
            <a:fillRect/>
          </a:stretch>
        </p:blipFill>
        <p:spPr>
          <a:xfrm>
            <a:off x="-4469448" y="0"/>
            <a:ext cx="10158343" cy="10287000"/>
          </a:xfrm>
          <a:prstGeom prst="rect">
            <a:avLst/>
          </a:prstGeom>
        </p:spPr>
      </p:pic>
      <p:sp>
        <p:nvSpPr>
          <p:cNvPr id="5" name="TextBox 5"/>
          <p:cNvSpPr txBox="1"/>
          <p:nvPr/>
        </p:nvSpPr>
        <p:spPr>
          <a:xfrm>
            <a:off x="570900" y="904875"/>
            <a:ext cx="7311772" cy="2232025"/>
          </a:xfrm>
          <a:prstGeom prst="rect">
            <a:avLst/>
          </a:prstGeom>
          <a:effectLst>
            <a:outerShdw blurRad="50800" dist="38100" dir="5400000" algn="t" rotWithShape="0">
              <a:prstClr val="black">
                <a:alpha val="40000"/>
              </a:prstClr>
            </a:outerShdw>
          </a:effectLst>
        </p:spPr>
        <p:txBody>
          <a:bodyPr lIns="0" tIns="0" rIns="0" bIns="0" rtlCol="0" anchor="t">
            <a:spAutoFit/>
          </a:bodyPr>
          <a:lstStyle/>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FFFFFF"/>
                </a:solidFill>
                <a:effectLst/>
                <a:uLnTx/>
                <a:uFillTx/>
                <a:latin typeface="Montserrat Classic Bold"/>
                <a:ea typeface="+mn-ea"/>
                <a:cs typeface="+mn-cs"/>
              </a:rPr>
              <a:t>EDC CORE SERVICES</a:t>
            </a:r>
          </a:p>
        </p:txBody>
      </p:sp>
      <p:sp>
        <p:nvSpPr>
          <p:cNvPr id="6" name="TextBox 6"/>
          <p:cNvSpPr txBox="1"/>
          <p:nvPr/>
        </p:nvSpPr>
        <p:spPr>
          <a:xfrm>
            <a:off x="6502586" y="931560"/>
            <a:ext cx="10363955" cy="7619458"/>
          </a:xfrm>
          <a:prstGeom prst="rect">
            <a:avLst/>
          </a:prstGeom>
        </p:spPr>
        <p:txBody>
          <a:bodyPr lIns="0" tIns="0" rIns="0" bIns="0" rtlCol="0" anchor="t">
            <a:spAutoFit/>
          </a:bodyPr>
          <a:lstStyle/>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Business Community Proponent </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Strategic Plan Update</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Site Selection</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Economic and Demographic Data</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Leasing and For-Sale contact information</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Permit Assistance</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Targeted Attraction and Retention</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Pre-submission meetings with multiple agencies</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Expedited Services</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Problem Solving and Intervention</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Identification of appropriate incentives</a:t>
            </a:r>
          </a:p>
          <a:p>
            <a:pPr marL="668710"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Marketing, Promotion and Communication</a:t>
            </a:r>
          </a:p>
          <a:p>
            <a:pPr marL="668711" marR="0" lvl="1" indent="-334355" algn="l" defTabSz="914400" rtl="0" eaLnBrk="1" fontAlgn="auto" latinLnBrk="0" hangingPunct="1">
              <a:lnSpc>
                <a:spcPts val="4645"/>
              </a:lnSpc>
              <a:spcBef>
                <a:spcPts val="0"/>
              </a:spcBef>
              <a:spcAft>
                <a:spcPts val="0"/>
              </a:spcAft>
              <a:buClrTx/>
              <a:buSzTx/>
              <a:buFont typeface="Arial"/>
              <a:buChar char="•"/>
              <a:tabLst/>
              <a:defRPr/>
            </a:pPr>
            <a:r>
              <a:rPr kumimoji="0" lang="en-US" sz="3097" b="1" i="0" u="none" strike="noStrike" kern="1200" cap="none" spc="30" normalizeH="0" baseline="0" noProof="0" dirty="0">
                <a:ln>
                  <a:noFill/>
                </a:ln>
                <a:solidFill>
                  <a:srgbClr val="000000"/>
                </a:solidFill>
                <a:effectLst/>
                <a:uLnTx/>
                <a:uFillTx/>
                <a:latin typeface="Montserrat Light"/>
                <a:ea typeface="+mn-ea"/>
                <a:cs typeface="+mn-cs"/>
              </a:rPr>
              <a:t>Networking and  Connections</a:t>
            </a:r>
          </a:p>
        </p:txBody>
      </p:sp>
      <p:grpSp>
        <p:nvGrpSpPr>
          <p:cNvPr id="7" name="Group 7"/>
          <p:cNvGrpSpPr/>
          <p:nvPr/>
        </p:nvGrpSpPr>
        <p:grpSpPr>
          <a:xfrm>
            <a:off x="15735784" y="209272"/>
            <a:ext cx="2552216" cy="700357"/>
            <a:chOff x="0" y="0"/>
            <a:chExt cx="3015353" cy="933810"/>
          </a:xfrm>
        </p:grpSpPr>
        <p:sp>
          <p:nvSpPr>
            <p:cNvPr id="8" name="TextBox 8"/>
            <p:cNvSpPr txBox="1"/>
            <p:nvPr/>
          </p:nvSpPr>
          <p:spPr>
            <a:xfrm>
              <a:off x="40624" y="161925"/>
              <a:ext cx="2974730" cy="570360"/>
            </a:xfrm>
            <a:prstGeom prst="rect">
              <a:avLst/>
            </a:prstGeom>
          </p:spPr>
          <p:txBody>
            <a:bodyPr lIns="0" tIns="0" rIns="0" bIns="0" rtlCol="0" anchor="t">
              <a:spAutoFit/>
            </a:bodyPr>
            <a:lstStyle/>
            <a:p>
              <a:pPr marL="0" marR="0" lvl="0" indent="0" algn="l" defTabSz="914400" rtl="0" eaLnBrk="1" fontAlgn="auto" latinLnBrk="0" hangingPunct="1">
                <a:lnSpc>
                  <a:spcPts val="1804"/>
                </a:lnSpc>
                <a:spcBef>
                  <a:spcPct val="0"/>
                </a:spcBef>
                <a:spcAft>
                  <a:spcPts val="0"/>
                </a:spcAft>
                <a:buClrTx/>
                <a:buSzTx/>
                <a:buFontTx/>
                <a:buNone/>
                <a:tabLst/>
                <a:defRPr/>
              </a:pPr>
              <a:r>
                <a:rPr kumimoji="0" lang="en-US" sz="3609" b="0" i="0" u="none" strike="noStrike" kern="1200" cap="none" spc="0" normalizeH="0" baseline="0" noProof="0">
                  <a:ln>
                    <a:noFill/>
                  </a:ln>
                  <a:solidFill>
                    <a:srgbClr val="DA9231"/>
                  </a:solidFill>
                  <a:effectLst/>
                  <a:uLnTx/>
                  <a:uFillTx/>
                  <a:latin typeface="DIN 1451 Std"/>
                  <a:ea typeface="+mn-ea"/>
                  <a:cs typeface="+mn-cs"/>
                </a:rPr>
                <a:t>PATHWAYS</a:t>
              </a:r>
            </a:p>
          </p:txBody>
        </p:sp>
        <p:sp>
          <p:nvSpPr>
            <p:cNvPr id="9" name="TextBox 9"/>
            <p:cNvSpPr txBox="1"/>
            <p:nvPr/>
          </p:nvSpPr>
          <p:spPr>
            <a:xfrm>
              <a:off x="1049824" y="667845"/>
              <a:ext cx="1965530" cy="216210"/>
            </a:xfrm>
            <a:prstGeom prst="rect">
              <a:avLst/>
            </a:prstGeom>
          </p:spPr>
          <p:txBody>
            <a:bodyPr lIns="0" tIns="0" rIns="0" bIns="0" rtlCol="0" anchor="t">
              <a:spAutoFit/>
            </a:bodyPr>
            <a:lstStyle/>
            <a:p>
              <a:pPr marL="0" marR="0" lvl="0" indent="0" algn="l" defTabSz="914400" rtl="0" eaLnBrk="1" fontAlgn="auto" latinLnBrk="0" hangingPunct="1">
                <a:lnSpc>
                  <a:spcPts val="633"/>
                </a:lnSpc>
                <a:spcBef>
                  <a:spcPts val="0"/>
                </a:spcBef>
                <a:spcAft>
                  <a:spcPts val="0"/>
                </a:spcAft>
                <a:buClrTx/>
                <a:buSzTx/>
                <a:buFontTx/>
                <a:buNone/>
                <a:tabLst/>
                <a:defRPr/>
              </a:pPr>
              <a:r>
                <a:rPr kumimoji="0" lang="en-US" sz="551" b="0" i="0" u="none" strike="noStrike" kern="1200" cap="none" spc="0" normalizeH="0" baseline="0" noProof="0">
                  <a:ln>
                    <a:noFill/>
                  </a:ln>
                  <a:solidFill>
                    <a:srgbClr val="78297E"/>
                  </a:solidFill>
                  <a:effectLst/>
                  <a:uLnTx/>
                  <a:uFillTx/>
                  <a:latin typeface="Lato Bold"/>
                  <a:ea typeface="+mn-ea"/>
                  <a:cs typeface="+mn-cs"/>
                </a:rPr>
                <a:t>POWERED BY PRINCE GEORGE'S COUNTY ECONOMIC DEVELOPMENT CORPORATION</a:t>
              </a:r>
            </a:p>
          </p:txBody>
        </p:sp>
        <p:pic>
          <p:nvPicPr>
            <p:cNvPr id="10" name="Picture 10"/>
            <p:cNvPicPr>
              <a:picLocks noChangeAspect="1"/>
            </p:cNvPicPr>
            <p:nvPr/>
          </p:nvPicPr>
          <p:blipFill>
            <a:blip r:embed="rId5"/>
            <a:srcRect r="26697"/>
            <a:stretch>
              <a:fillRect/>
            </a:stretch>
          </p:blipFill>
          <p:spPr>
            <a:xfrm>
              <a:off x="0" y="614965"/>
              <a:ext cx="1005248" cy="318844"/>
            </a:xfrm>
            <a:prstGeom prst="rect">
              <a:avLst/>
            </a:prstGeom>
          </p:spPr>
        </p:pic>
        <p:sp>
          <p:nvSpPr>
            <p:cNvPr id="11" name="AutoShape 11"/>
            <p:cNvSpPr/>
            <p:nvPr/>
          </p:nvSpPr>
          <p:spPr>
            <a:xfrm>
              <a:off x="0" y="585721"/>
              <a:ext cx="3015353" cy="0"/>
            </a:xfrm>
            <a:prstGeom prst="line">
              <a:avLst/>
            </a:prstGeom>
            <a:ln w="5877" cap="rnd">
              <a:solidFill>
                <a:srgbClr val="002147"/>
              </a:solidFill>
              <a:prstDash val="solid"/>
              <a:headEnd type="none" w="sm" len="sm"/>
              <a:tailEnd type="none" w="sm" len="sm"/>
            </a:ln>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9231"/>
        </a:solidFill>
        <a:effectLst/>
      </p:bgPr>
    </p:bg>
    <p:spTree>
      <p:nvGrpSpPr>
        <p:cNvPr id="1" name=""/>
        <p:cNvGrpSpPr/>
        <p:nvPr/>
      </p:nvGrpSpPr>
      <p:grpSpPr>
        <a:xfrm>
          <a:off x="0" y="0"/>
          <a:ext cx="0" cy="0"/>
          <a:chOff x="0" y="0"/>
          <a:chExt cx="0" cy="0"/>
        </a:xfrm>
      </p:grpSpPr>
      <p:grpSp>
        <p:nvGrpSpPr>
          <p:cNvPr id="2" name="Group 2"/>
          <p:cNvGrpSpPr/>
          <p:nvPr/>
        </p:nvGrpSpPr>
        <p:grpSpPr>
          <a:xfrm>
            <a:off x="6420255" y="0"/>
            <a:ext cx="11867745" cy="10287000"/>
            <a:chOff x="0" y="0"/>
            <a:chExt cx="15823660" cy="13716000"/>
          </a:xfrm>
        </p:grpSpPr>
        <p:pic>
          <p:nvPicPr>
            <p:cNvPr id="3" name="Picture 3"/>
            <p:cNvPicPr>
              <a:picLocks noChangeAspect="1"/>
            </p:cNvPicPr>
            <p:nvPr/>
          </p:nvPicPr>
          <p:blipFill>
            <a:blip r:embed="rId2"/>
            <a:srcRect l="17720" r="17720" b="41985"/>
            <a:stretch>
              <a:fillRect/>
            </a:stretch>
          </p:blipFill>
          <p:spPr>
            <a:xfrm>
              <a:off x="0" y="0"/>
              <a:ext cx="3860665" cy="4487333"/>
            </a:xfrm>
            <a:prstGeom prst="rect">
              <a:avLst/>
            </a:prstGeom>
          </p:spPr>
        </p:pic>
        <p:pic>
          <p:nvPicPr>
            <p:cNvPr id="4" name="Picture 4"/>
            <p:cNvPicPr>
              <a:picLocks noChangeAspect="1"/>
            </p:cNvPicPr>
            <p:nvPr/>
          </p:nvPicPr>
          <p:blipFill>
            <a:blip r:embed="rId3"/>
            <a:srcRect l="17831" r="17831" b="42186"/>
            <a:stretch>
              <a:fillRect/>
            </a:stretch>
          </p:blipFill>
          <p:spPr>
            <a:xfrm>
              <a:off x="3987665" y="0"/>
              <a:ext cx="3860665" cy="4487333"/>
            </a:xfrm>
            <a:prstGeom prst="rect">
              <a:avLst/>
            </a:prstGeom>
          </p:spPr>
        </p:pic>
        <p:pic>
          <p:nvPicPr>
            <p:cNvPr id="5" name="Picture 5"/>
            <p:cNvPicPr>
              <a:picLocks noChangeAspect="1"/>
            </p:cNvPicPr>
            <p:nvPr/>
          </p:nvPicPr>
          <p:blipFill>
            <a:blip r:embed="rId4"/>
            <a:srcRect l="13187" r="13187" b="33838"/>
            <a:stretch>
              <a:fillRect/>
            </a:stretch>
          </p:blipFill>
          <p:spPr>
            <a:xfrm>
              <a:off x="7975330" y="0"/>
              <a:ext cx="3860665" cy="4487333"/>
            </a:xfrm>
            <a:prstGeom prst="rect">
              <a:avLst/>
            </a:prstGeom>
          </p:spPr>
        </p:pic>
        <p:pic>
          <p:nvPicPr>
            <p:cNvPr id="6" name="Picture 6"/>
            <p:cNvPicPr>
              <a:picLocks noChangeAspect="1"/>
            </p:cNvPicPr>
            <p:nvPr/>
          </p:nvPicPr>
          <p:blipFill>
            <a:blip r:embed="rId5"/>
            <a:srcRect l="17831" r="17831" b="42186"/>
            <a:stretch>
              <a:fillRect/>
            </a:stretch>
          </p:blipFill>
          <p:spPr>
            <a:xfrm>
              <a:off x="11962995" y="0"/>
              <a:ext cx="3860665" cy="4487333"/>
            </a:xfrm>
            <a:prstGeom prst="rect">
              <a:avLst/>
            </a:prstGeom>
          </p:spPr>
        </p:pic>
        <p:pic>
          <p:nvPicPr>
            <p:cNvPr id="7" name="Picture 7"/>
            <p:cNvPicPr>
              <a:picLocks noChangeAspect="1"/>
            </p:cNvPicPr>
            <p:nvPr/>
          </p:nvPicPr>
          <p:blipFill>
            <a:blip r:embed="rId6"/>
            <a:srcRect l="15279" r="15279" b="37598"/>
            <a:stretch>
              <a:fillRect/>
            </a:stretch>
          </p:blipFill>
          <p:spPr>
            <a:xfrm>
              <a:off x="0" y="4614333"/>
              <a:ext cx="3860665" cy="4487333"/>
            </a:xfrm>
            <a:prstGeom prst="rect">
              <a:avLst/>
            </a:prstGeom>
          </p:spPr>
        </p:pic>
        <p:pic>
          <p:nvPicPr>
            <p:cNvPr id="8" name="Picture 8"/>
            <p:cNvPicPr>
              <a:picLocks noChangeAspect="1"/>
            </p:cNvPicPr>
            <p:nvPr/>
          </p:nvPicPr>
          <p:blipFill>
            <a:blip r:embed="rId7"/>
            <a:srcRect l="13536" r="13536" b="34465"/>
            <a:stretch>
              <a:fillRect/>
            </a:stretch>
          </p:blipFill>
          <p:spPr>
            <a:xfrm>
              <a:off x="3987665" y="4614333"/>
              <a:ext cx="3860665" cy="4487333"/>
            </a:xfrm>
            <a:prstGeom prst="rect">
              <a:avLst/>
            </a:prstGeom>
          </p:spPr>
        </p:pic>
        <p:pic>
          <p:nvPicPr>
            <p:cNvPr id="9" name="Picture 9"/>
            <p:cNvPicPr>
              <a:picLocks noChangeAspect="1"/>
            </p:cNvPicPr>
            <p:nvPr/>
          </p:nvPicPr>
          <p:blipFill>
            <a:blip r:embed="rId8"/>
            <a:srcRect l="14930" r="14930" b="36972"/>
            <a:stretch>
              <a:fillRect/>
            </a:stretch>
          </p:blipFill>
          <p:spPr>
            <a:xfrm>
              <a:off x="7975330" y="4614333"/>
              <a:ext cx="3860665" cy="4487333"/>
            </a:xfrm>
            <a:prstGeom prst="rect">
              <a:avLst/>
            </a:prstGeom>
          </p:spPr>
        </p:pic>
        <p:pic>
          <p:nvPicPr>
            <p:cNvPr id="10" name="Picture 10"/>
            <p:cNvPicPr>
              <a:picLocks noChangeAspect="1"/>
            </p:cNvPicPr>
            <p:nvPr/>
          </p:nvPicPr>
          <p:blipFill>
            <a:blip r:embed="rId9"/>
            <a:srcRect l="17022" r="17022" b="40732"/>
            <a:stretch>
              <a:fillRect/>
            </a:stretch>
          </p:blipFill>
          <p:spPr>
            <a:xfrm>
              <a:off x="11962995" y="4614333"/>
              <a:ext cx="3860665" cy="4487333"/>
            </a:xfrm>
            <a:prstGeom prst="rect">
              <a:avLst/>
            </a:prstGeom>
          </p:spPr>
        </p:pic>
        <p:pic>
          <p:nvPicPr>
            <p:cNvPr id="11" name="Picture 11"/>
            <p:cNvPicPr>
              <a:picLocks noChangeAspect="1"/>
            </p:cNvPicPr>
            <p:nvPr/>
          </p:nvPicPr>
          <p:blipFill>
            <a:blip r:embed="rId10"/>
            <a:srcRect l="14233" r="14233" b="35718"/>
            <a:stretch>
              <a:fillRect/>
            </a:stretch>
          </p:blipFill>
          <p:spPr>
            <a:xfrm>
              <a:off x="0" y="9228667"/>
              <a:ext cx="3860665" cy="4487333"/>
            </a:xfrm>
            <a:prstGeom prst="rect">
              <a:avLst/>
            </a:prstGeom>
          </p:spPr>
        </p:pic>
        <p:pic>
          <p:nvPicPr>
            <p:cNvPr id="12" name="Picture 12"/>
            <p:cNvPicPr>
              <a:picLocks noChangeAspect="1"/>
            </p:cNvPicPr>
            <p:nvPr/>
          </p:nvPicPr>
          <p:blipFill>
            <a:blip r:embed="rId11"/>
            <a:srcRect l="15279" r="15279" b="37598"/>
            <a:stretch>
              <a:fillRect/>
            </a:stretch>
          </p:blipFill>
          <p:spPr>
            <a:xfrm>
              <a:off x="3987665" y="9228667"/>
              <a:ext cx="3860665" cy="4487333"/>
            </a:xfrm>
            <a:prstGeom prst="rect">
              <a:avLst/>
            </a:prstGeom>
          </p:spPr>
        </p:pic>
        <p:pic>
          <p:nvPicPr>
            <p:cNvPr id="13" name="Picture 13"/>
            <p:cNvPicPr>
              <a:picLocks noChangeAspect="1"/>
            </p:cNvPicPr>
            <p:nvPr/>
          </p:nvPicPr>
          <p:blipFill>
            <a:blip r:embed="rId12"/>
            <a:srcRect l="17831" r="17831" b="25500"/>
            <a:stretch>
              <a:fillRect/>
            </a:stretch>
          </p:blipFill>
          <p:spPr>
            <a:xfrm>
              <a:off x="7975330" y="9228667"/>
              <a:ext cx="3860665" cy="4487333"/>
            </a:xfrm>
            <a:prstGeom prst="rect">
              <a:avLst/>
            </a:prstGeom>
          </p:spPr>
        </p:pic>
        <p:pic>
          <p:nvPicPr>
            <p:cNvPr id="14" name="Picture 14"/>
            <p:cNvPicPr>
              <a:picLocks noChangeAspect="1"/>
            </p:cNvPicPr>
            <p:nvPr/>
          </p:nvPicPr>
          <p:blipFill>
            <a:blip r:embed="rId13"/>
            <a:srcRect l="6079" r="29584" b="26747"/>
            <a:stretch>
              <a:fillRect/>
            </a:stretch>
          </p:blipFill>
          <p:spPr>
            <a:xfrm>
              <a:off x="11962995" y="9228667"/>
              <a:ext cx="3860665" cy="4487333"/>
            </a:xfrm>
            <a:prstGeom prst="rect">
              <a:avLst/>
            </a:prstGeom>
          </p:spPr>
        </p:pic>
      </p:grpSp>
      <p:sp>
        <p:nvSpPr>
          <p:cNvPr id="15" name="TextBox 15"/>
          <p:cNvSpPr txBox="1"/>
          <p:nvPr/>
        </p:nvSpPr>
        <p:spPr>
          <a:xfrm>
            <a:off x="220902" y="3288379"/>
            <a:ext cx="6535157" cy="3367405"/>
          </a:xfrm>
          <a:prstGeom prst="rect">
            <a:avLst/>
          </a:prstGeom>
          <a:effectLst>
            <a:outerShdw blurRad="50800" dist="38100" dir="5400000" algn="t" rotWithShape="0">
              <a:prstClr val="black">
                <a:alpha val="40000"/>
              </a:prstClr>
            </a:outerShdw>
          </a:effectLst>
        </p:spPr>
        <p:txBody>
          <a:bodyPr lIns="0" tIns="0" rIns="0" bIns="0" rtlCol="0" anchor="t">
            <a:spAutoFit/>
          </a:bodyPr>
          <a:lstStyle/>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211" normalizeH="0" baseline="0" noProof="0" dirty="0">
                <a:ln>
                  <a:noFill/>
                </a:ln>
                <a:solidFill>
                  <a:srgbClr val="FFFFFF"/>
                </a:solidFill>
                <a:effectLst/>
                <a:uLnTx/>
                <a:uFillTx/>
                <a:latin typeface="Montserrat Classic Bold"/>
                <a:ea typeface="+mn-ea"/>
                <a:cs typeface="+mn-cs"/>
              </a:rPr>
              <a:t>BUSINESS </a:t>
            </a:r>
          </a:p>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211" normalizeH="0" baseline="0" noProof="0" dirty="0">
                <a:ln>
                  <a:noFill/>
                </a:ln>
                <a:solidFill>
                  <a:srgbClr val="FFFFFF"/>
                </a:solidFill>
                <a:effectLst/>
                <a:uLnTx/>
                <a:uFillTx/>
                <a:latin typeface="Montserrat Classic Bold"/>
                <a:ea typeface="+mn-ea"/>
                <a:cs typeface="+mn-cs"/>
              </a:rPr>
              <a:t>DEVELOPMENT TEAM</a:t>
            </a:r>
          </a:p>
        </p:txBody>
      </p:sp>
      <p:grpSp>
        <p:nvGrpSpPr>
          <p:cNvPr id="16" name="Group 16"/>
          <p:cNvGrpSpPr/>
          <p:nvPr/>
        </p:nvGrpSpPr>
        <p:grpSpPr>
          <a:xfrm>
            <a:off x="220902" y="342900"/>
            <a:ext cx="2522298" cy="700357"/>
            <a:chOff x="0" y="0"/>
            <a:chExt cx="3015353" cy="933810"/>
          </a:xfrm>
        </p:grpSpPr>
        <p:sp>
          <p:nvSpPr>
            <p:cNvPr id="17" name="TextBox 17"/>
            <p:cNvSpPr txBox="1"/>
            <p:nvPr/>
          </p:nvSpPr>
          <p:spPr>
            <a:xfrm>
              <a:off x="40624" y="161925"/>
              <a:ext cx="2974730" cy="570716"/>
            </a:xfrm>
            <a:prstGeom prst="rect">
              <a:avLst/>
            </a:prstGeom>
          </p:spPr>
          <p:txBody>
            <a:bodyPr lIns="0" tIns="0" rIns="0" bIns="0" rtlCol="0" anchor="t">
              <a:spAutoFit/>
            </a:bodyPr>
            <a:lstStyle/>
            <a:p>
              <a:pPr marL="0" marR="0" lvl="0" indent="0" algn="l" defTabSz="914400" rtl="0" eaLnBrk="1" fontAlgn="auto" latinLnBrk="0" hangingPunct="1">
                <a:lnSpc>
                  <a:spcPts val="1804"/>
                </a:lnSpc>
                <a:spcBef>
                  <a:spcPct val="0"/>
                </a:spcBef>
                <a:spcAft>
                  <a:spcPts val="0"/>
                </a:spcAft>
                <a:buClrTx/>
                <a:buSzTx/>
                <a:buFontTx/>
                <a:buNone/>
                <a:tabLst/>
                <a:defRPr/>
              </a:pPr>
              <a:r>
                <a:rPr kumimoji="0" lang="en-US" sz="3609" b="0" i="0" u="none" strike="noStrike" kern="1200" cap="none" spc="0" normalizeH="0" baseline="0" noProof="0">
                  <a:ln>
                    <a:noFill/>
                  </a:ln>
                  <a:solidFill>
                    <a:srgbClr val="FFFFFF"/>
                  </a:solidFill>
                  <a:effectLst/>
                  <a:uLnTx/>
                  <a:uFillTx/>
                  <a:latin typeface="DIN 1451 Std"/>
                  <a:ea typeface="+mn-ea"/>
                  <a:cs typeface="+mn-cs"/>
                </a:rPr>
                <a:t>PATHWAYS</a:t>
              </a:r>
            </a:p>
          </p:txBody>
        </p:sp>
        <p:sp>
          <p:nvSpPr>
            <p:cNvPr id="18" name="TextBox 18"/>
            <p:cNvSpPr txBox="1"/>
            <p:nvPr/>
          </p:nvSpPr>
          <p:spPr>
            <a:xfrm>
              <a:off x="1049824" y="667845"/>
              <a:ext cx="1965530" cy="216210"/>
            </a:xfrm>
            <a:prstGeom prst="rect">
              <a:avLst/>
            </a:prstGeom>
          </p:spPr>
          <p:txBody>
            <a:bodyPr lIns="0" tIns="0" rIns="0" bIns="0" rtlCol="0" anchor="t">
              <a:spAutoFit/>
            </a:bodyPr>
            <a:lstStyle/>
            <a:p>
              <a:pPr marL="0" marR="0" lvl="0" indent="0" algn="l" defTabSz="914400" rtl="0" eaLnBrk="1" fontAlgn="auto" latinLnBrk="0" hangingPunct="1">
                <a:lnSpc>
                  <a:spcPts val="633"/>
                </a:lnSpc>
                <a:spcBef>
                  <a:spcPts val="0"/>
                </a:spcBef>
                <a:spcAft>
                  <a:spcPts val="0"/>
                </a:spcAft>
                <a:buClrTx/>
                <a:buSzTx/>
                <a:buFontTx/>
                <a:buNone/>
                <a:tabLst/>
                <a:defRPr/>
              </a:pPr>
              <a:r>
                <a:rPr kumimoji="0" lang="en-US" sz="551" b="0" i="0" u="none" strike="noStrike" kern="1200" cap="none" spc="0" normalizeH="0" baseline="0" noProof="0">
                  <a:ln>
                    <a:noFill/>
                  </a:ln>
                  <a:solidFill>
                    <a:srgbClr val="FFFFFF"/>
                  </a:solidFill>
                  <a:effectLst/>
                  <a:uLnTx/>
                  <a:uFillTx/>
                  <a:latin typeface="Lato Bold"/>
                  <a:ea typeface="+mn-ea"/>
                  <a:cs typeface="+mn-cs"/>
                </a:rPr>
                <a:t>POWERED BY PRINCE GEORGE'S COUNTY ECONOMIC DEVELOPMENT CORPORATION</a:t>
              </a:r>
            </a:p>
          </p:txBody>
        </p:sp>
        <p:pic>
          <p:nvPicPr>
            <p:cNvPr id="19" name="Picture 19"/>
            <p:cNvPicPr>
              <a:picLocks noChangeAspect="1"/>
            </p:cNvPicPr>
            <p:nvPr/>
          </p:nvPicPr>
          <p:blipFill>
            <a:blip r:embed="rId14"/>
            <a:srcRect r="26697"/>
            <a:stretch>
              <a:fillRect/>
            </a:stretch>
          </p:blipFill>
          <p:spPr>
            <a:xfrm>
              <a:off x="0" y="614965"/>
              <a:ext cx="1005248" cy="318844"/>
            </a:xfrm>
            <a:prstGeom prst="rect">
              <a:avLst/>
            </a:prstGeom>
          </p:spPr>
        </p:pic>
        <p:sp>
          <p:nvSpPr>
            <p:cNvPr id="20" name="AutoShape 20"/>
            <p:cNvSpPr/>
            <p:nvPr/>
          </p:nvSpPr>
          <p:spPr>
            <a:xfrm>
              <a:off x="0" y="585721"/>
              <a:ext cx="3015353" cy="0"/>
            </a:xfrm>
            <a:prstGeom prst="line">
              <a:avLst/>
            </a:prstGeom>
            <a:ln w="5877" cap="rnd">
              <a:solidFill>
                <a:srgbClr val="002147"/>
              </a:solidFill>
              <a:prstDash val="solid"/>
              <a:headEnd type="none" w="sm" len="sm"/>
              <a:tailEnd type="none" w="sm" len="sm"/>
            </a:ln>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4073" y="-249039"/>
            <a:ext cx="6817196" cy="10908636"/>
          </a:xfrm>
          <a:prstGeom prst="rect">
            <a:avLst/>
          </a:prstGeom>
          <a:solidFill>
            <a:srgbClr val="DA9231"/>
          </a:solidFill>
        </p:spPr>
      </p:sp>
      <p:pic>
        <p:nvPicPr>
          <p:cNvPr id="3" name="Picture 3"/>
          <p:cNvPicPr>
            <a:picLocks noChangeAspect="1"/>
          </p:cNvPicPr>
          <p:nvPr/>
        </p:nvPicPr>
        <p:blipFill>
          <a:blip r:embed="rId2">
            <a:alphaModFix amt="19999"/>
          </a:blip>
          <a:srcRect l="20500" r="37782"/>
          <a:stretch>
            <a:fillRect/>
          </a:stretch>
        </p:blipFill>
        <p:spPr>
          <a:xfrm>
            <a:off x="0" y="0"/>
            <a:ext cx="6433123" cy="10287000"/>
          </a:xfrm>
          <a:prstGeom prst="rect">
            <a:avLst/>
          </a:prstGeom>
        </p:spPr>
      </p:pic>
      <p:sp>
        <p:nvSpPr>
          <p:cNvPr id="4" name="TextBox 4"/>
          <p:cNvSpPr txBox="1"/>
          <p:nvPr/>
        </p:nvSpPr>
        <p:spPr>
          <a:xfrm>
            <a:off x="6852953" y="1028002"/>
            <a:ext cx="10003852" cy="7632346"/>
          </a:xfrm>
          <a:prstGeom prst="rect">
            <a:avLst/>
          </a:prstGeom>
        </p:spPr>
        <p:txBody>
          <a:bodyPr lIns="0" tIns="0" rIns="0" bIns="0" rtlCol="0" anchor="t">
            <a:spAutoFit/>
          </a:bodyPr>
          <a:lstStyle/>
          <a:p>
            <a:pPr marL="669290" marR="0" lvl="1" indent="-334645" algn="l" defTabSz="914400" rtl="0" eaLnBrk="1" fontAlgn="auto" latinLnBrk="0" hangingPunct="1">
              <a:lnSpc>
                <a:spcPts val="4991"/>
              </a:lnSpc>
              <a:spcBef>
                <a:spcPts val="0"/>
              </a:spcBef>
              <a:spcAft>
                <a:spcPts val="0"/>
              </a:spcAft>
              <a:buClrTx/>
              <a:buSzTx/>
              <a:buFont typeface="Arial"/>
              <a:buChar char="•"/>
              <a:tabLst/>
              <a:defRPr/>
            </a:pPr>
            <a:r>
              <a:rPr kumimoji="0" lang="en-US" sz="3100" b="1" i="0" u="none" strike="noStrike" kern="1200" cap="none" spc="31" normalizeH="0" baseline="0" noProof="0" dirty="0">
                <a:ln>
                  <a:noFill/>
                </a:ln>
                <a:solidFill>
                  <a:srgbClr val="000000"/>
                </a:solidFill>
                <a:effectLst/>
                <a:uLnTx/>
                <a:uFillTx/>
                <a:latin typeface="Montserrat Light"/>
                <a:ea typeface="+mn-ea"/>
                <a:cs typeface="+mn-cs"/>
              </a:rPr>
              <a:t>Business Development Trainings &amp; Workshops</a:t>
            </a:r>
          </a:p>
          <a:p>
            <a:pPr marL="669290" marR="0" lvl="1" indent="-334645" algn="l" defTabSz="914400" rtl="0" eaLnBrk="1" fontAlgn="auto" latinLnBrk="0" hangingPunct="1">
              <a:lnSpc>
                <a:spcPts val="4991"/>
              </a:lnSpc>
              <a:spcBef>
                <a:spcPts val="0"/>
              </a:spcBef>
              <a:spcAft>
                <a:spcPts val="0"/>
              </a:spcAft>
              <a:buClrTx/>
              <a:buSzTx/>
              <a:buFont typeface="Arial"/>
              <a:buChar char="•"/>
              <a:tabLst/>
              <a:defRPr/>
            </a:pPr>
            <a:r>
              <a:rPr kumimoji="0" lang="en-US" sz="3100" b="1" i="0" u="none" strike="noStrike" kern="1200" cap="none" spc="31" normalizeH="0" baseline="0" noProof="0" dirty="0">
                <a:ln>
                  <a:noFill/>
                </a:ln>
                <a:solidFill>
                  <a:srgbClr val="000000"/>
                </a:solidFill>
                <a:effectLst/>
                <a:uLnTx/>
                <a:uFillTx/>
                <a:latin typeface="Montserrat Light"/>
                <a:ea typeface="+mn-ea"/>
                <a:cs typeface="+mn-cs"/>
              </a:rPr>
              <a:t>Access to Financing</a:t>
            </a:r>
          </a:p>
          <a:p>
            <a:pPr marL="669290" marR="0" lvl="1" indent="-334645" algn="l" defTabSz="914400" rtl="0" eaLnBrk="1" fontAlgn="auto" latinLnBrk="0" hangingPunct="1">
              <a:lnSpc>
                <a:spcPts val="4991"/>
              </a:lnSpc>
              <a:spcBef>
                <a:spcPts val="0"/>
              </a:spcBef>
              <a:spcAft>
                <a:spcPts val="0"/>
              </a:spcAft>
              <a:buClrTx/>
              <a:buSzTx/>
              <a:buFont typeface="Arial"/>
              <a:buChar char="•"/>
              <a:tabLst/>
              <a:defRPr/>
            </a:pPr>
            <a:r>
              <a:rPr kumimoji="0" lang="en-US" sz="3100" b="1" i="0" u="none" strike="noStrike" kern="1200" cap="none" spc="31" normalizeH="0" baseline="0" noProof="0" dirty="0">
                <a:ln>
                  <a:noFill/>
                </a:ln>
                <a:solidFill>
                  <a:srgbClr val="000000"/>
                </a:solidFill>
                <a:effectLst/>
                <a:uLnTx/>
                <a:uFillTx/>
                <a:latin typeface="Montserrat Light"/>
                <a:ea typeface="+mn-ea"/>
                <a:cs typeface="+mn-cs"/>
              </a:rPr>
              <a:t>Connections with resource partners</a:t>
            </a:r>
          </a:p>
          <a:p>
            <a:pPr marL="1338580" marR="0" lvl="2" indent="-446193" algn="l" defTabSz="914400" rtl="0" eaLnBrk="1" fontAlgn="auto" latinLnBrk="0" hangingPunct="1">
              <a:lnSpc>
                <a:spcPts val="4991"/>
              </a:lnSpc>
              <a:spcBef>
                <a:spcPts val="0"/>
              </a:spcBef>
              <a:spcAft>
                <a:spcPts val="0"/>
              </a:spcAft>
              <a:buClrTx/>
              <a:buSzTx/>
              <a:buFont typeface="Arial"/>
              <a:buChar char="⚬"/>
              <a:tabLst/>
              <a:defRPr/>
            </a:pPr>
            <a:r>
              <a:rPr kumimoji="0" lang="en-US" sz="3100" b="1" i="0" u="none" strike="noStrike" kern="1200" cap="none" spc="31" normalizeH="0" baseline="0" noProof="0" dirty="0">
                <a:ln>
                  <a:noFill/>
                </a:ln>
                <a:solidFill>
                  <a:srgbClr val="000000"/>
                </a:solidFill>
                <a:effectLst/>
                <a:uLnTx/>
                <a:uFillTx/>
                <a:latin typeface="Montserrat Light"/>
                <a:ea typeface="+mn-ea"/>
                <a:cs typeface="+mn-cs"/>
              </a:rPr>
              <a:t>SCORE, SBDC, PTAC, MWBC, TEDCO</a:t>
            </a:r>
          </a:p>
          <a:p>
            <a:pPr marL="669290" marR="0" lvl="1" indent="-334645" algn="l" defTabSz="914400" rtl="0" eaLnBrk="1" fontAlgn="auto" latinLnBrk="0" hangingPunct="1">
              <a:lnSpc>
                <a:spcPts val="4991"/>
              </a:lnSpc>
              <a:spcBef>
                <a:spcPts val="0"/>
              </a:spcBef>
              <a:spcAft>
                <a:spcPts val="0"/>
              </a:spcAft>
              <a:buClrTx/>
              <a:buSzTx/>
              <a:buFont typeface="Arial"/>
              <a:buChar char="•"/>
              <a:tabLst/>
              <a:defRPr/>
            </a:pPr>
            <a:r>
              <a:rPr kumimoji="0" lang="en-US" sz="3100" b="1" i="0" u="none" strike="noStrike" kern="1200" cap="none" spc="31" normalizeH="0" baseline="0" noProof="0" dirty="0">
                <a:ln>
                  <a:noFill/>
                </a:ln>
                <a:solidFill>
                  <a:srgbClr val="000000"/>
                </a:solidFill>
                <a:effectLst/>
                <a:uLnTx/>
                <a:uFillTx/>
                <a:latin typeface="Montserrat Light"/>
                <a:ea typeface="+mn-ea"/>
                <a:cs typeface="+mn-cs"/>
              </a:rPr>
              <a:t>Connections to other Business Incubators</a:t>
            </a:r>
          </a:p>
          <a:p>
            <a:pPr marL="669290" marR="0" lvl="1" indent="-334645" algn="l" defTabSz="914400" rtl="0" eaLnBrk="1" fontAlgn="auto" latinLnBrk="0" hangingPunct="1">
              <a:lnSpc>
                <a:spcPts val="4991"/>
              </a:lnSpc>
              <a:spcBef>
                <a:spcPts val="0"/>
              </a:spcBef>
              <a:spcAft>
                <a:spcPts val="0"/>
              </a:spcAft>
              <a:buClrTx/>
              <a:buSzTx/>
              <a:buFont typeface="Arial"/>
              <a:buChar char="•"/>
              <a:tabLst/>
              <a:defRPr/>
            </a:pPr>
            <a:r>
              <a:rPr kumimoji="0" lang="en-US" sz="3100" b="1" i="0" u="none" strike="noStrike" kern="1200" cap="none" spc="31" normalizeH="0" baseline="0" noProof="0" dirty="0">
                <a:ln>
                  <a:noFill/>
                </a:ln>
                <a:solidFill>
                  <a:srgbClr val="000000"/>
                </a:solidFill>
                <a:effectLst/>
                <a:uLnTx/>
                <a:uFillTx/>
                <a:latin typeface="Montserrat Light"/>
                <a:ea typeface="+mn-ea"/>
                <a:cs typeface="+mn-cs"/>
              </a:rPr>
              <a:t>Site Selection</a:t>
            </a:r>
          </a:p>
          <a:p>
            <a:pPr marL="669289" marR="0" lvl="1" indent="-334645" algn="l" defTabSz="914400" rtl="0" eaLnBrk="1" fontAlgn="auto" latinLnBrk="0" hangingPunct="1">
              <a:lnSpc>
                <a:spcPts val="4990"/>
              </a:lnSpc>
              <a:spcBef>
                <a:spcPts val="0"/>
              </a:spcBef>
              <a:spcAft>
                <a:spcPts val="0"/>
              </a:spcAft>
              <a:buClrTx/>
              <a:buSzTx/>
              <a:buFont typeface="Arial"/>
              <a:buChar char="•"/>
              <a:tabLst/>
              <a:defRPr/>
            </a:pPr>
            <a:r>
              <a:rPr kumimoji="0" lang="en-US" sz="3100" b="1" i="0" u="none" strike="noStrike" kern="1200" cap="none" spc="31" normalizeH="0" baseline="0" noProof="0" dirty="0">
                <a:ln>
                  <a:noFill/>
                </a:ln>
                <a:solidFill>
                  <a:srgbClr val="000000"/>
                </a:solidFill>
                <a:effectLst/>
                <a:uLnTx/>
                <a:uFillTx/>
                <a:latin typeface="Montserrat Light"/>
                <a:ea typeface="+mn-ea"/>
                <a:cs typeface="+mn-cs"/>
              </a:rPr>
              <a:t>Innovation Station Business Incubator Co-working and Virtual Space</a:t>
            </a:r>
          </a:p>
          <a:p>
            <a:pPr marL="669289" marR="0" lvl="1" indent="-334645" algn="l" defTabSz="914400" rtl="0" eaLnBrk="1" fontAlgn="auto" latinLnBrk="0" hangingPunct="1">
              <a:lnSpc>
                <a:spcPts val="4990"/>
              </a:lnSpc>
              <a:spcBef>
                <a:spcPts val="0"/>
              </a:spcBef>
              <a:spcAft>
                <a:spcPts val="0"/>
              </a:spcAft>
              <a:buClrTx/>
              <a:buSzTx/>
              <a:buFont typeface="Arial"/>
              <a:buChar char="•"/>
              <a:tabLst/>
              <a:defRPr/>
            </a:pPr>
            <a:r>
              <a:rPr kumimoji="0" lang="en-US" sz="3099" b="1" i="0" u="none" strike="noStrike" kern="1200" cap="none" spc="30" normalizeH="0" baseline="0" noProof="0" dirty="0">
                <a:ln>
                  <a:noFill/>
                </a:ln>
                <a:solidFill>
                  <a:srgbClr val="000000"/>
                </a:solidFill>
                <a:effectLst/>
                <a:uLnTx/>
                <a:uFillTx/>
                <a:latin typeface="Montserrat Light"/>
                <a:ea typeface="+mn-ea"/>
                <a:cs typeface="+mn-cs"/>
              </a:rPr>
              <a:t>Procurement support and Certification support</a:t>
            </a:r>
          </a:p>
          <a:p>
            <a:pPr marL="669289" marR="0" lvl="1" indent="-334645" algn="l" defTabSz="914400" rtl="0" eaLnBrk="1" fontAlgn="auto" latinLnBrk="0" hangingPunct="1">
              <a:lnSpc>
                <a:spcPts val="4990"/>
              </a:lnSpc>
              <a:spcBef>
                <a:spcPts val="0"/>
              </a:spcBef>
              <a:spcAft>
                <a:spcPts val="0"/>
              </a:spcAft>
              <a:buClrTx/>
              <a:buSzTx/>
              <a:buFont typeface="Arial"/>
              <a:buChar char="•"/>
              <a:tabLst/>
              <a:defRPr/>
            </a:pPr>
            <a:r>
              <a:rPr kumimoji="0" lang="en-US" sz="3099" b="1" i="0" u="none" strike="noStrike" kern="1200" cap="none" spc="30" normalizeH="0" baseline="0" noProof="0" dirty="0">
                <a:ln>
                  <a:noFill/>
                </a:ln>
                <a:solidFill>
                  <a:srgbClr val="000000"/>
                </a:solidFill>
                <a:effectLst/>
                <a:uLnTx/>
                <a:uFillTx/>
                <a:latin typeface="Montserrat Light"/>
                <a:ea typeface="+mn-ea"/>
                <a:cs typeface="+mn-cs"/>
              </a:rPr>
              <a:t>Access to coaches, counselors and mentors</a:t>
            </a:r>
          </a:p>
          <a:p>
            <a:pPr marL="669289" marR="0" lvl="1" indent="-334645" algn="l" defTabSz="914400" rtl="0" eaLnBrk="1" fontAlgn="auto" latinLnBrk="0" hangingPunct="1">
              <a:lnSpc>
                <a:spcPts val="4990"/>
              </a:lnSpc>
              <a:spcBef>
                <a:spcPts val="0"/>
              </a:spcBef>
              <a:spcAft>
                <a:spcPts val="0"/>
              </a:spcAft>
              <a:buClrTx/>
              <a:buSzTx/>
              <a:buFont typeface="Arial"/>
              <a:buChar char="•"/>
              <a:tabLst/>
              <a:defRPr/>
            </a:pPr>
            <a:r>
              <a:rPr kumimoji="0" lang="en-US" sz="3099" b="1" i="0" u="none" strike="noStrike" kern="1200" cap="none" spc="30" normalizeH="0" baseline="0" noProof="0" dirty="0">
                <a:ln>
                  <a:noFill/>
                </a:ln>
                <a:solidFill>
                  <a:srgbClr val="000000"/>
                </a:solidFill>
                <a:effectLst/>
                <a:uLnTx/>
                <a:uFillTx/>
                <a:latin typeface="Montserrat Light"/>
                <a:ea typeface="+mn-ea"/>
                <a:cs typeface="+mn-cs"/>
              </a:rPr>
              <a:t> </a:t>
            </a:r>
          </a:p>
          <a:p>
            <a:pPr marL="669289" marR="0" lvl="1" indent="-334645" algn="l" defTabSz="914400" rtl="0" eaLnBrk="1" fontAlgn="auto" latinLnBrk="0" hangingPunct="1">
              <a:lnSpc>
                <a:spcPts val="4990"/>
              </a:lnSpc>
              <a:spcBef>
                <a:spcPts val="0"/>
              </a:spcBef>
              <a:spcAft>
                <a:spcPts val="0"/>
              </a:spcAft>
              <a:buClrTx/>
              <a:buSzTx/>
              <a:buFont typeface="Arial"/>
              <a:buChar char="•"/>
              <a:tabLst/>
              <a:defRPr/>
            </a:pPr>
            <a:endParaRPr kumimoji="0" lang="en-US" sz="3099" b="1" i="0" u="none" strike="noStrike" kern="1200" cap="none" spc="30" normalizeH="0" baseline="0" noProof="0" dirty="0">
              <a:ln>
                <a:noFill/>
              </a:ln>
              <a:solidFill>
                <a:srgbClr val="000000"/>
              </a:solidFill>
              <a:effectLst/>
              <a:uLnTx/>
              <a:uFillTx/>
              <a:latin typeface="Montserrat Light"/>
              <a:ea typeface="+mn-ea"/>
              <a:cs typeface="+mn-cs"/>
            </a:endParaRPr>
          </a:p>
        </p:txBody>
      </p:sp>
      <p:sp>
        <p:nvSpPr>
          <p:cNvPr id="5" name="TextBox 5"/>
          <p:cNvSpPr txBox="1"/>
          <p:nvPr/>
        </p:nvSpPr>
        <p:spPr>
          <a:xfrm>
            <a:off x="378969" y="904875"/>
            <a:ext cx="5675184" cy="3367405"/>
          </a:xfrm>
          <a:prstGeom prst="rect">
            <a:avLst/>
          </a:prstGeom>
          <a:effectLst>
            <a:outerShdw blurRad="50800" dist="38100" dir="5400000" algn="t" rotWithShape="0">
              <a:prstClr val="black">
                <a:alpha val="40000"/>
              </a:prstClr>
            </a:outerShdw>
          </a:effectLst>
        </p:spPr>
        <p:txBody>
          <a:bodyPr lIns="0" tIns="0" rIns="0" bIns="0" rtlCol="0" anchor="t">
            <a:spAutoFit/>
          </a:bodyPr>
          <a:lstStyle/>
          <a:p>
            <a:pPr marL="0" marR="0" lvl="0" indent="0" algn="l"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FFFFFF"/>
                </a:solidFill>
                <a:effectLst/>
                <a:uLnTx/>
                <a:uFillTx/>
                <a:latin typeface="Montserrat Classic Bold"/>
                <a:ea typeface="+mn-ea"/>
                <a:cs typeface="+mn-cs"/>
              </a:rPr>
              <a:t>SMALL BUSINESS SERVICES</a:t>
            </a:r>
          </a:p>
        </p:txBody>
      </p:sp>
      <p:pic>
        <p:nvPicPr>
          <p:cNvPr id="6" name="Picture 6"/>
          <p:cNvPicPr>
            <a:picLocks noChangeAspect="1"/>
          </p:cNvPicPr>
          <p:nvPr/>
        </p:nvPicPr>
        <p:blipFill>
          <a:blip r:embed="rId3"/>
          <a:srcRect/>
          <a:stretch>
            <a:fillRect/>
          </a:stretch>
        </p:blipFill>
        <p:spPr>
          <a:xfrm>
            <a:off x="7487814" y="7353300"/>
            <a:ext cx="1624956" cy="741400"/>
          </a:xfrm>
          <a:prstGeom prst="rect">
            <a:avLst/>
          </a:prstGeom>
        </p:spPr>
      </p:pic>
      <p:grpSp>
        <p:nvGrpSpPr>
          <p:cNvPr id="7" name="Group 7"/>
          <p:cNvGrpSpPr/>
          <p:nvPr/>
        </p:nvGrpSpPr>
        <p:grpSpPr>
          <a:xfrm>
            <a:off x="15735784" y="209272"/>
            <a:ext cx="2552216" cy="700357"/>
            <a:chOff x="0" y="0"/>
            <a:chExt cx="3015353" cy="933810"/>
          </a:xfrm>
        </p:grpSpPr>
        <p:sp>
          <p:nvSpPr>
            <p:cNvPr id="8" name="TextBox 8"/>
            <p:cNvSpPr txBox="1"/>
            <p:nvPr/>
          </p:nvSpPr>
          <p:spPr>
            <a:xfrm>
              <a:off x="40624" y="161925"/>
              <a:ext cx="2974730" cy="570360"/>
            </a:xfrm>
            <a:prstGeom prst="rect">
              <a:avLst/>
            </a:prstGeom>
          </p:spPr>
          <p:txBody>
            <a:bodyPr lIns="0" tIns="0" rIns="0" bIns="0" rtlCol="0" anchor="t">
              <a:spAutoFit/>
            </a:bodyPr>
            <a:lstStyle/>
            <a:p>
              <a:pPr marL="0" marR="0" lvl="0" indent="0" algn="l" defTabSz="914400" rtl="0" eaLnBrk="1" fontAlgn="auto" latinLnBrk="0" hangingPunct="1">
                <a:lnSpc>
                  <a:spcPts val="1804"/>
                </a:lnSpc>
                <a:spcBef>
                  <a:spcPct val="0"/>
                </a:spcBef>
                <a:spcAft>
                  <a:spcPts val="0"/>
                </a:spcAft>
                <a:buClrTx/>
                <a:buSzTx/>
                <a:buFontTx/>
                <a:buNone/>
                <a:tabLst/>
                <a:defRPr/>
              </a:pPr>
              <a:r>
                <a:rPr kumimoji="0" lang="en-US" sz="3609" b="0" i="0" u="none" strike="noStrike" kern="1200" cap="none" spc="0" normalizeH="0" baseline="0" noProof="0">
                  <a:ln>
                    <a:noFill/>
                  </a:ln>
                  <a:solidFill>
                    <a:srgbClr val="DA9231"/>
                  </a:solidFill>
                  <a:effectLst/>
                  <a:uLnTx/>
                  <a:uFillTx/>
                  <a:latin typeface="DIN 1451 Std"/>
                  <a:ea typeface="+mn-ea"/>
                  <a:cs typeface="+mn-cs"/>
                </a:rPr>
                <a:t>PATHWAYS</a:t>
              </a:r>
            </a:p>
          </p:txBody>
        </p:sp>
        <p:sp>
          <p:nvSpPr>
            <p:cNvPr id="9" name="TextBox 9"/>
            <p:cNvSpPr txBox="1"/>
            <p:nvPr/>
          </p:nvSpPr>
          <p:spPr>
            <a:xfrm>
              <a:off x="1049824" y="667845"/>
              <a:ext cx="1965530" cy="216210"/>
            </a:xfrm>
            <a:prstGeom prst="rect">
              <a:avLst/>
            </a:prstGeom>
          </p:spPr>
          <p:txBody>
            <a:bodyPr lIns="0" tIns="0" rIns="0" bIns="0" rtlCol="0" anchor="t">
              <a:spAutoFit/>
            </a:bodyPr>
            <a:lstStyle/>
            <a:p>
              <a:pPr marL="0" marR="0" lvl="0" indent="0" algn="l" defTabSz="914400" rtl="0" eaLnBrk="1" fontAlgn="auto" latinLnBrk="0" hangingPunct="1">
                <a:lnSpc>
                  <a:spcPts val="633"/>
                </a:lnSpc>
                <a:spcBef>
                  <a:spcPts val="0"/>
                </a:spcBef>
                <a:spcAft>
                  <a:spcPts val="0"/>
                </a:spcAft>
                <a:buClrTx/>
                <a:buSzTx/>
                <a:buFontTx/>
                <a:buNone/>
                <a:tabLst/>
                <a:defRPr/>
              </a:pPr>
              <a:r>
                <a:rPr kumimoji="0" lang="en-US" sz="551" b="0" i="0" u="none" strike="noStrike" kern="1200" cap="none" spc="0" normalizeH="0" baseline="0" noProof="0">
                  <a:ln>
                    <a:noFill/>
                  </a:ln>
                  <a:solidFill>
                    <a:srgbClr val="78297E"/>
                  </a:solidFill>
                  <a:effectLst/>
                  <a:uLnTx/>
                  <a:uFillTx/>
                  <a:latin typeface="Lato Bold"/>
                  <a:ea typeface="+mn-ea"/>
                  <a:cs typeface="+mn-cs"/>
                </a:rPr>
                <a:t>POWERED BY PRINCE GEORGE'S COUNTY ECONOMIC DEVELOPMENT CORPORATION</a:t>
              </a:r>
            </a:p>
          </p:txBody>
        </p:sp>
        <p:pic>
          <p:nvPicPr>
            <p:cNvPr id="10" name="Picture 10"/>
            <p:cNvPicPr>
              <a:picLocks noChangeAspect="1"/>
            </p:cNvPicPr>
            <p:nvPr/>
          </p:nvPicPr>
          <p:blipFill>
            <a:blip r:embed="rId4"/>
            <a:srcRect r="26697"/>
            <a:stretch>
              <a:fillRect/>
            </a:stretch>
          </p:blipFill>
          <p:spPr>
            <a:xfrm>
              <a:off x="0" y="614965"/>
              <a:ext cx="1005248" cy="318844"/>
            </a:xfrm>
            <a:prstGeom prst="rect">
              <a:avLst/>
            </a:prstGeom>
          </p:spPr>
        </p:pic>
        <p:sp>
          <p:nvSpPr>
            <p:cNvPr id="11" name="AutoShape 11"/>
            <p:cNvSpPr/>
            <p:nvPr/>
          </p:nvSpPr>
          <p:spPr>
            <a:xfrm>
              <a:off x="0" y="585721"/>
              <a:ext cx="3015353" cy="0"/>
            </a:xfrm>
            <a:prstGeom prst="line">
              <a:avLst/>
            </a:prstGeom>
            <a:ln w="5877" cap="rnd">
              <a:solidFill>
                <a:srgbClr val="002147"/>
              </a:solidFill>
              <a:prstDash val="solid"/>
              <a:headEnd type="none" w="sm" len="sm"/>
              <a:tailEnd type="none" w="sm" len="sm"/>
            </a:ln>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2482" y="-378654"/>
            <a:ext cx="19056146" cy="5435449"/>
          </a:xfrm>
          <a:prstGeom prst="rect">
            <a:avLst/>
          </a:prstGeom>
          <a:solidFill>
            <a:srgbClr val="DA9231"/>
          </a:solidFill>
        </p:spPr>
      </p:sp>
      <p:pic>
        <p:nvPicPr>
          <p:cNvPr id="3" name="Picture 3"/>
          <p:cNvPicPr>
            <a:picLocks noChangeAspect="1"/>
          </p:cNvPicPr>
          <p:nvPr/>
        </p:nvPicPr>
        <p:blipFill>
          <a:blip r:embed="rId2">
            <a:alphaModFix amt="19999"/>
          </a:blip>
          <a:srcRect t="10010" b="48564"/>
          <a:stretch>
            <a:fillRect/>
          </a:stretch>
        </p:blipFill>
        <p:spPr>
          <a:xfrm>
            <a:off x="0" y="0"/>
            <a:ext cx="18288000" cy="5056794"/>
          </a:xfrm>
          <a:prstGeom prst="rect">
            <a:avLst/>
          </a:prstGeom>
        </p:spPr>
      </p:pic>
      <p:grpSp>
        <p:nvGrpSpPr>
          <p:cNvPr id="4" name="Group 4"/>
          <p:cNvGrpSpPr/>
          <p:nvPr/>
        </p:nvGrpSpPr>
        <p:grpSpPr>
          <a:xfrm>
            <a:off x="150010" y="2998906"/>
            <a:ext cx="3901974" cy="2909185"/>
            <a:chOff x="0" y="0"/>
            <a:chExt cx="5202632" cy="3878913"/>
          </a:xfrm>
        </p:grpSpPr>
        <p:sp>
          <p:nvSpPr>
            <p:cNvPr id="5" name="AutoShape 5"/>
            <p:cNvSpPr/>
            <p:nvPr/>
          </p:nvSpPr>
          <p:spPr>
            <a:xfrm>
              <a:off x="0" y="0"/>
              <a:ext cx="5202632" cy="3878913"/>
            </a:xfrm>
            <a:prstGeom prst="rect">
              <a:avLst/>
            </a:prstGeom>
            <a:solidFill>
              <a:srgbClr val="FFFFFF"/>
            </a:solidFill>
          </p:spPr>
        </p:sp>
      </p:grpSp>
      <p:grpSp>
        <p:nvGrpSpPr>
          <p:cNvPr id="6" name="Group 6"/>
          <p:cNvGrpSpPr/>
          <p:nvPr/>
        </p:nvGrpSpPr>
        <p:grpSpPr>
          <a:xfrm>
            <a:off x="4904799" y="2994140"/>
            <a:ext cx="3901974" cy="2909185"/>
            <a:chOff x="0" y="0"/>
            <a:chExt cx="5202632" cy="3878913"/>
          </a:xfrm>
        </p:grpSpPr>
        <p:sp>
          <p:nvSpPr>
            <p:cNvPr id="7" name="AutoShape 7"/>
            <p:cNvSpPr/>
            <p:nvPr/>
          </p:nvSpPr>
          <p:spPr>
            <a:xfrm>
              <a:off x="0" y="0"/>
              <a:ext cx="5202632" cy="3878913"/>
            </a:xfrm>
            <a:prstGeom prst="rect">
              <a:avLst/>
            </a:prstGeom>
            <a:solidFill>
              <a:srgbClr val="FFFFFF"/>
            </a:solidFill>
          </p:spPr>
        </p:sp>
      </p:grpSp>
      <p:grpSp>
        <p:nvGrpSpPr>
          <p:cNvPr id="8" name="Group 8"/>
          <p:cNvGrpSpPr/>
          <p:nvPr/>
        </p:nvGrpSpPr>
        <p:grpSpPr>
          <a:xfrm>
            <a:off x="9575086" y="2994140"/>
            <a:ext cx="3901974" cy="2909185"/>
            <a:chOff x="0" y="0"/>
            <a:chExt cx="5202632" cy="3878913"/>
          </a:xfrm>
        </p:grpSpPr>
        <p:sp>
          <p:nvSpPr>
            <p:cNvPr id="9" name="AutoShape 9"/>
            <p:cNvSpPr/>
            <p:nvPr/>
          </p:nvSpPr>
          <p:spPr>
            <a:xfrm>
              <a:off x="0" y="0"/>
              <a:ext cx="5202632" cy="3878913"/>
            </a:xfrm>
            <a:prstGeom prst="rect">
              <a:avLst/>
            </a:prstGeom>
            <a:solidFill>
              <a:srgbClr val="FFFFFF"/>
            </a:solidFill>
          </p:spPr>
        </p:sp>
      </p:grpSp>
      <p:grpSp>
        <p:nvGrpSpPr>
          <p:cNvPr id="10" name="Group 10"/>
          <p:cNvGrpSpPr/>
          <p:nvPr/>
        </p:nvGrpSpPr>
        <p:grpSpPr>
          <a:xfrm>
            <a:off x="14244761" y="2994140"/>
            <a:ext cx="3901974" cy="2909185"/>
            <a:chOff x="0" y="0"/>
            <a:chExt cx="5202632" cy="3878913"/>
          </a:xfrm>
        </p:grpSpPr>
        <p:sp>
          <p:nvSpPr>
            <p:cNvPr id="11" name="AutoShape 11"/>
            <p:cNvSpPr/>
            <p:nvPr/>
          </p:nvSpPr>
          <p:spPr>
            <a:xfrm>
              <a:off x="0" y="0"/>
              <a:ext cx="5202632" cy="3878913"/>
            </a:xfrm>
            <a:prstGeom prst="rect">
              <a:avLst/>
            </a:prstGeom>
            <a:solidFill>
              <a:srgbClr val="FFFFFF"/>
            </a:solidFill>
          </p:spPr>
        </p:sp>
      </p:grpSp>
      <p:pic>
        <p:nvPicPr>
          <p:cNvPr id="12" name="Picture 12"/>
          <p:cNvPicPr>
            <a:picLocks noChangeAspect="1"/>
          </p:cNvPicPr>
          <p:nvPr/>
        </p:nvPicPr>
        <p:blipFill>
          <a:blip r:embed="rId3"/>
          <a:srcRect/>
          <a:stretch>
            <a:fillRect/>
          </a:stretch>
        </p:blipFill>
        <p:spPr>
          <a:xfrm>
            <a:off x="260213" y="3841003"/>
            <a:ext cx="3681569" cy="500138"/>
          </a:xfrm>
          <a:prstGeom prst="rect">
            <a:avLst/>
          </a:prstGeom>
        </p:spPr>
      </p:pic>
      <p:pic>
        <p:nvPicPr>
          <p:cNvPr id="13" name="Picture 13"/>
          <p:cNvPicPr>
            <a:picLocks noChangeAspect="1"/>
          </p:cNvPicPr>
          <p:nvPr/>
        </p:nvPicPr>
        <p:blipFill>
          <a:blip r:embed="rId4"/>
          <a:srcRect/>
          <a:stretch>
            <a:fillRect/>
          </a:stretch>
        </p:blipFill>
        <p:spPr>
          <a:xfrm>
            <a:off x="14531285" y="3473462"/>
            <a:ext cx="3308945" cy="1235219"/>
          </a:xfrm>
          <a:prstGeom prst="rect">
            <a:avLst/>
          </a:prstGeom>
        </p:spPr>
      </p:pic>
      <p:pic>
        <p:nvPicPr>
          <p:cNvPr id="14" name="Picture 14"/>
          <p:cNvPicPr>
            <a:picLocks noChangeAspect="1"/>
          </p:cNvPicPr>
          <p:nvPr/>
        </p:nvPicPr>
        <p:blipFill>
          <a:blip r:embed="rId5"/>
          <a:srcRect/>
          <a:stretch>
            <a:fillRect/>
          </a:stretch>
        </p:blipFill>
        <p:spPr>
          <a:xfrm>
            <a:off x="9829232" y="3156332"/>
            <a:ext cx="3393682" cy="1900462"/>
          </a:xfrm>
          <a:prstGeom prst="rect">
            <a:avLst/>
          </a:prstGeom>
        </p:spPr>
      </p:pic>
      <p:grpSp>
        <p:nvGrpSpPr>
          <p:cNvPr id="15" name="Group 15"/>
          <p:cNvGrpSpPr/>
          <p:nvPr/>
        </p:nvGrpSpPr>
        <p:grpSpPr>
          <a:xfrm>
            <a:off x="150010" y="5312451"/>
            <a:ext cx="4191914" cy="4936310"/>
            <a:chOff x="0" y="-57150"/>
            <a:chExt cx="5589219" cy="6581747"/>
          </a:xfrm>
        </p:grpSpPr>
        <p:sp>
          <p:nvSpPr>
            <p:cNvPr id="16" name="TextBox 16"/>
            <p:cNvSpPr txBox="1"/>
            <p:nvPr/>
          </p:nvSpPr>
          <p:spPr>
            <a:xfrm>
              <a:off x="0" y="-57150"/>
              <a:ext cx="5554535" cy="1271834"/>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020301"/>
                  </a:solidFill>
                  <a:effectLst/>
                  <a:uLnTx/>
                  <a:uFillTx/>
                  <a:latin typeface="Montserrat Classic"/>
                  <a:ea typeface="+mn-ea"/>
                  <a:cs typeface="+mn-cs"/>
                </a:rPr>
                <a:t>LERCH, EARLY, BREWER</a:t>
              </a:r>
            </a:p>
          </p:txBody>
        </p:sp>
        <p:sp>
          <p:nvSpPr>
            <p:cNvPr id="17" name="TextBox 17"/>
            <p:cNvSpPr txBox="1"/>
            <p:nvPr/>
          </p:nvSpPr>
          <p:spPr>
            <a:xfrm>
              <a:off x="0" y="1425765"/>
              <a:ext cx="5589219" cy="5098832"/>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This is an Innovation Station sponsored series. Legal topics presented by LEB in partnership with PGCEDC. </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 Legal Aspects of Buying and Selling a Business</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The Legal Elements of Company Formation </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Employment Law </a:t>
              </a:r>
            </a:p>
            <a:p>
              <a:pPr marL="388620" marR="0" lvl="1" indent="-194310" algn="l" defTabSz="914400" rtl="0" eaLnBrk="1" fontAlgn="auto" latinLnBrk="0" hangingPunct="1">
                <a:lnSpc>
                  <a:spcPts val="2520"/>
                </a:lnSpc>
                <a:spcBef>
                  <a:spcPts val="0"/>
                </a:spcBef>
                <a:spcAft>
                  <a:spcPts val="0"/>
                </a:spcAft>
                <a:buClrTx/>
                <a:buSzTx/>
                <a:buFont typeface="Arial"/>
                <a:buChar char="•"/>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Contract Law</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20301"/>
                </a:solidFill>
                <a:effectLst/>
                <a:uLnTx/>
                <a:uFillTx/>
                <a:latin typeface="Montserrat Light"/>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www.pgcedc.com</a:t>
              </a:r>
            </a:p>
          </p:txBody>
        </p:sp>
      </p:grpSp>
      <p:sp>
        <p:nvSpPr>
          <p:cNvPr id="18" name="TextBox 18"/>
          <p:cNvSpPr txBox="1"/>
          <p:nvPr/>
        </p:nvSpPr>
        <p:spPr>
          <a:xfrm>
            <a:off x="352165" y="1182252"/>
            <a:ext cx="17583670" cy="1024832"/>
          </a:xfrm>
          <a:prstGeom prst="rect">
            <a:avLst/>
          </a:prstGeom>
          <a:effectLst>
            <a:outerShdw blurRad="50800" dist="38100" dir="5400000" algn="t" rotWithShape="0">
              <a:prstClr val="black">
                <a:alpha val="40000"/>
              </a:prstClr>
            </a:outerShdw>
          </a:effectLst>
        </p:spPr>
        <p:txBody>
          <a:bodyPr lIns="0" tIns="0" rIns="0" bIns="0" rtlCol="0" anchor="t">
            <a:spAutoFit/>
          </a:bodyPr>
          <a:lstStyle/>
          <a:p>
            <a:pPr marL="0" marR="0" lvl="0" indent="0" algn="ctr" defTabSz="914400" rtl="0" eaLnBrk="1" fontAlgn="auto" latinLnBrk="0" hangingPunct="1">
              <a:lnSpc>
                <a:spcPts val="895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FFFFFF"/>
                </a:solidFill>
                <a:effectLst/>
                <a:uLnTx/>
                <a:uFillTx/>
                <a:latin typeface="Montserrat Classic Bold"/>
                <a:ea typeface="+mn-ea"/>
                <a:cs typeface="+mn-cs"/>
              </a:rPr>
              <a:t>Business Resources</a:t>
            </a:r>
          </a:p>
        </p:txBody>
      </p:sp>
      <p:grpSp>
        <p:nvGrpSpPr>
          <p:cNvPr id="19" name="Group 19"/>
          <p:cNvGrpSpPr/>
          <p:nvPr/>
        </p:nvGrpSpPr>
        <p:grpSpPr>
          <a:xfrm>
            <a:off x="4801037" y="5320924"/>
            <a:ext cx="4109499" cy="3680002"/>
            <a:chOff x="0" y="-57150"/>
            <a:chExt cx="5479332" cy="4906669"/>
          </a:xfrm>
        </p:grpSpPr>
        <p:sp>
          <p:nvSpPr>
            <p:cNvPr id="20" name="TextBox 20"/>
            <p:cNvSpPr txBox="1"/>
            <p:nvPr/>
          </p:nvSpPr>
          <p:spPr>
            <a:xfrm>
              <a:off x="0" y="-57150"/>
              <a:ext cx="5445330" cy="1271834"/>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020301"/>
                  </a:solidFill>
                  <a:effectLst/>
                  <a:uLnTx/>
                  <a:uFillTx/>
                  <a:latin typeface="Montserrat Classic"/>
                  <a:ea typeface="+mn-ea"/>
                  <a:cs typeface="+mn-cs"/>
                </a:rPr>
                <a:t>FIRST FRIDAY COACHING</a:t>
              </a:r>
            </a:p>
          </p:txBody>
        </p:sp>
        <p:sp>
          <p:nvSpPr>
            <p:cNvPr id="21" name="TextBox 21"/>
            <p:cNvSpPr txBox="1"/>
            <p:nvPr/>
          </p:nvSpPr>
          <p:spPr>
            <a:xfrm>
              <a:off x="0" y="1460558"/>
              <a:ext cx="5479332" cy="3388961"/>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In partnership with the University of Maryland Global Campus, Innovation Station hosts a monthly business coaching program to help guide companies through turbulent times and opportunities.</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20301"/>
                </a:solidFill>
                <a:effectLst/>
                <a:uLnTx/>
                <a:uFillTx/>
                <a:latin typeface="Montserrat Light"/>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www.pgcedc.com/events</a:t>
              </a:r>
            </a:p>
          </p:txBody>
        </p:sp>
      </p:grpSp>
      <p:grpSp>
        <p:nvGrpSpPr>
          <p:cNvPr id="22" name="Group 22"/>
          <p:cNvGrpSpPr/>
          <p:nvPr/>
        </p:nvGrpSpPr>
        <p:grpSpPr>
          <a:xfrm>
            <a:off x="14239074" y="5320924"/>
            <a:ext cx="3907660" cy="3944041"/>
            <a:chOff x="0" y="-57150"/>
            <a:chExt cx="5210214" cy="5258721"/>
          </a:xfrm>
        </p:grpSpPr>
        <p:sp>
          <p:nvSpPr>
            <p:cNvPr id="23" name="TextBox 23"/>
            <p:cNvSpPr txBox="1"/>
            <p:nvPr/>
          </p:nvSpPr>
          <p:spPr>
            <a:xfrm>
              <a:off x="0" y="-57150"/>
              <a:ext cx="5188660" cy="1271834"/>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020301"/>
                  </a:solidFill>
                  <a:effectLst/>
                  <a:uLnTx/>
                  <a:uFillTx/>
                  <a:latin typeface="Montserrat Classic"/>
                  <a:ea typeface="+mn-ea"/>
                  <a:cs typeface="+mn-cs"/>
                </a:rPr>
                <a:t>GLOBAL ENTREPRENEURSHIP</a:t>
              </a:r>
            </a:p>
          </p:txBody>
        </p:sp>
        <p:sp>
          <p:nvSpPr>
            <p:cNvPr id="24" name="TextBox 24"/>
            <p:cNvSpPr txBox="1"/>
            <p:nvPr/>
          </p:nvSpPr>
          <p:spPr>
            <a:xfrm>
              <a:off x="0" y="1414466"/>
              <a:ext cx="5210214" cy="3787105"/>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November 8-14, workshops, programs, pitch competitions, and networking events will be held throughout Prince George’s County and the world to connect entrepreneurs to resources and opportunities. </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20301"/>
                </a:solidFill>
                <a:effectLst/>
                <a:uLnTx/>
                <a:uFillTx/>
                <a:latin typeface="Montserrat Light"/>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www.genglobal.org</a:t>
              </a:r>
            </a:p>
          </p:txBody>
        </p:sp>
      </p:grpSp>
      <p:grpSp>
        <p:nvGrpSpPr>
          <p:cNvPr id="25" name="Group 25"/>
          <p:cNvGrpSpPr/>
          <p:nvPr/>
        </p:nvGrpSpPr>
        <p:grpSpPr>
          <a:xfrm>
            <a:off x="9700293" y="5320925"/>
            <a:ext cx="3644797" cy="4299212"/>
            <a:chOff x="0" y="-57150"/>
            <a:chExt cx="4859729" cy="5732282"/>
          </a:xfrm>
        </p:grpSpPr>
        <p:sp>
          <p:nvSpPr>
            <p:cNvPr id="26" name="TextBox 26"/>
            <p:cNvSpPr txBox="1"/>
            <p:nvPr/>
          </p:nvSpPr>
          <p:spPr>
            <a:xfrm>
              <a:off x="0" y="-57150"/>
              <a:ext cx="4829572" cy="1271834"/>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020301"/>
                  </a:solidFill>
                  <a:effectLst/>
                  <a:uLnTx/>
                  <a:uFillTx/>
                  <a:latin typeface="Montserrat Classic"/>
                  <a:ea typeface="+mn-ea"/>
                  <a:cs typeface="+mn-cs"/>
                </a:rPr>
                <a:t>MARYLAND BUSINESS: REBOOT</a:t>
              </a:r>
            </a:p>
          </p:txBody>
        </p:sp>
        <p:sp>
          <p:nvSpPr>
            <p:cNvPr id="27" name="TextBox 27"/>
            <p:cNvSpPr txBox="1"/>
            <p:nvPr/>
          </p:nvSpPr>
          <p:spPr>
            <a:xfrm>
              <a:off x="0" y="1460559"/>
              <a:ext cx="4859729" cy="4214573"/>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Free programs to Maryland residents and business owners</a:t>
              </a:r>
            </a:p>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presented by professors at the Robert H. Smith School of Business and focus on finance, marketing, business operations and more.</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20301"/>
                </a:solidFill>
                <a:effectLst/>
                <a:uLnTx/>
                <a:uFillTx/>
                <a:latin typeface="Montserrat Light"/>
                <a:ea typeface="+mn-ea"/>
                <a:cs typeface="+mn-cs"/>
              </a:endParaRPr>
            </a:p>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0301"/>
                  </a:solidFill>
                  <a:effectLst/>
                  <a:uLnTx/>
                  <a:uFillTx/>
                  <a:latin typeface="Montserrat Light"/>
                  <a:ea typeface="+mn-ea"/>
                  <a:cs typeface="+mn-cs"/>
                </a:rPr>
                <a:t>www.Rhsmith.umd.edu </a:t>
              </a:r>
            </a:p>
            <a:p>
              <a:pPr marL="0" marR="0" lvl="0" indent="0" algn="l" defTabSz="914400" rtl="0" eaLnBrk="1" fontAlgn="auto" latinLnBrk="0" hangingPunct="1">
                <a:lnSpc>
                  <a:spcPts val="252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20301"/>
                </a:solidFill>
                <a:effectLst/>
                <a:uLnTx/>
                <a:uFillTx/>
                <a:latin typeface="Arimo"/>
                <a:ea typeface="+mn-ea"/>
                <a:cs typeface="+mn-cs"/>
              </a:endParaRPr>
            </a:p>
          </p:txBody>
        </p:sp>
      </p:grpSp>
      <p:grpSp>
        <p:nvGrpSpPr>
          <p:cNvPr id="28" name="Group 28"/>
          <p:cNvGrpSpPr/>
          <p:nvPr/>
        </p:nvGrpSpPr>
        <p:grpSpPr>
          <a:xfrm>
            <a:off x="5095216" y="3156333"/>
            <a:ext cx="3521141" cy="1747994"/>
            <a:chOff x="0" y="-203289"/>
            <a:chExt cx="4694854" cy="2330659"/>
          </a:xfrm>
        </p:grpSpPr>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03289"/>
              <a:ext cx="4694854" cy="2330659"/>
            </a:xfrm>
            <a:prstGeom prst="rect">
              <a:avLst/>
            </a:prstGeom>
          </p:spPr>
        </p:pic>
        <p:sp>
          <p:nvSpPr>
            <p:cNvPr id="30" name="TextBox 30"/>
            <p:cNvSpPr txBox="1"/>
            <p:nvPr/>
          </p:nvSpPr>
          <p:spPr>
            <a:xfrm>
              <a:off x="237403" y="84890"/>
              <a:ext cx="3071100" cy="1475278"/>
            </a:xfrm>
            <a:prstGeom prst="rect">
              <a:avLst/>
            </a:prstGeom>
          </p:spPr>
          <p:txBody>
            <a:bodyPr lIns="0" tIns="0" rIns="0" bIns="0" rtlCol="0" anchor="t">
              <a:spAutoFit/>
            </a:bodyPr>
            <a:lstStyle/>
            <a:p>
              <a:pPr marL="0" marR="0" lvl="0" indent="0" algn="r" defTabSz="914400" rtl="0" eaLnBrk="1" fontAlgn="auto" latinLnBrk="0" hangingPunct="1">
                <a:lnSpc>
                  <a:spcPts val="4167"/>
                </a:lnSpc>
                <a:spcBef>
                  <a:spcPts val="0"/>
                </a:spcBef>
                <a:spcAft>
                  <a:spcPts val="0"/>
                </a:spcAft>
                <a:buClrTx/>
                <a:buSzTx/>
                <a:buFontTx/>
                <a:buNone/>
                <a:tabLst/>
                <a:defRPr/>
              </a:pPr>
              <a:r>
                <a:rPr kumimoji="0" lang="en-US" sz="4167" b="0" i="0" u="none" strike="noStrike" kern="1200" cap="none" spc="291" normalizeH="0" baseline="0" noProof="0" dirty="0">
                  <a:ln>
                    <a:noFill/>
                  </a:ln>
                  <a:solidFill>
                    <a:srgbClr val="DA9231"/>
                  </a:solidFill>
                  <a:effectLst/>
                  <a:uLnTx/>
                  <a:uFillTx/>
                  <a:latin typeface="Montserrat Classic Bold"/>
                  <a:ea typeface="+mn-ea"/>
                  <a:cs typeface="+mn-cs"/>
                </a:rPr>
                <a:t>FIRST</a:t>
              </a:r>
            </a:p>
            <a:p>
              <a:pPr marL="0" marR="0" lvl="0" indent="0" algn="r" defTabSz="914400" rtl="0" eaLnBrk="1" fontAlgn="auto" latinLnBrk="0" hangingPunct="1">
                <a:lnSpc>
                  <a:spcPts val="4167"/>
                </a:lnSpc>
                <a:spcBef>
                  <a:spcPts val="0"/>
                </a:spcBef>
                <a:spcAft>
                  <a:spcPts val="0"/>
                </a:spcAft>
                <a:buClrTx/>
                <a:buSzTx/>
                <a:buFontTx/>
                <a:buNone/>
                <a:tabLst/>
                <a:defRPr/>
              </a:pPr>
              <a:r>
                <a:rPr kumimoji="0" lang="en-US" sz="4167" b="0" i="0" u="none" strike="noStrike" kern="1200" cap="none" spc="291" normalizeH="0" baseline="0" noProof="0" dirty="0">
                  <a:ln>
                    <a:noFill/>
                  </a:ln>
                  <a:solidFill>
                    <a:srgbClr val="DA9231"/>
                  </a:solidFill>
                  <a:effectLst/>
                  <a:uLnTx/>
                  <a:uFillTx/>
                  <a:latin typeface="Montserrat Classic Bold"/>
                  <a:ea typeface="+mn-ea"/>
                  <a:cs typeface="+mn-cs"/>
                </a:rPr>
                <a:t>FRIDAY</a:t>
              </a:r>
            </a:p>
          </p:txBody>
        </p:sp>
        <p:sp>
          <p:nvSpPr>
            <p:cNvPr id="31" name="TextBox 31"/>
            <p:cNvSpPr txBox="1"/>
            <p:nvPr/>
          </p:nvSpPr>
          <p:spPr>
            <a:xfrm>
              <a:off x="2888232" y="1448326"/>
              <a:ext cx="1331504" cy="679043"/>
            </a:xfrm>
            <a:prstGeom prst="rect">
              <a:avLst/>
            </a:prstGeom>
          </p:spPr>
          <p:txBody>
            <a:bodyPr lIns="0" tIns="0" rIns="0" bIns="0" rtlCol="0" anchor="t">
              <a:spAutoFit/>
            </a:bodyPr>
            <a:lstStyle/>
            <a:p>
              <a:pPr marL="0" marR="0" lvl="0" indent="0" algn="l" defTabSz="914400" rtl="0" eaLnBrk="1" fontAlgn="auto" latinLnBrk="0" hangingPunct="1">
                <a:lnSpc>
                  <a:spcPts val="1841"/>
                </a:lnSpc>
                <a:spcBef>
                  <a:spcPts val="0"/>
                </a:spcBef>
                <a:spcAft>
                  <a:spcPts val="0"/>
                </a:spcAft>
                <a:buClrTx/>
                <a:buSzTx/>
                <a:buFontTx/>
                <a:buNone/>
                <a:tabLst/>
                <a:defRPr/>
              </a:pPr>
              <a:r>
                <a:rPr kumimoji="0" lang="en-US" sz="2001" b="0" i="0" u="none" strike="noStrike" kern="1200" cap="none" spc="0" normalizeH="0" baseline="0" noProof="0" dirty="0">
                  <a:ln>
                    <a:noFill/>
                  </a:ln>
                  <a:solidFill>
                    <a:srgbClr val="DA9231"/>
                  </a:solidFill>
                  <a:effectLst/>
                  <a:uLnTx/>
                  <a:uFillTx/>
                  <a:latin typeface="Norwester Bold"/>
                  <a:ea typeface="+mn-ea"/>
                  <a:cs typeface="+mn-cs"/>
                </a:rPr>
                <a:t>Coaching Session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209550"/>
            <a:ext cx="10592316" cy="10706100"/>
          </a:xfrm>
          <a:prstGeom prst="rect">
            <a:avLst/>
          </a:prstGeom>
          <a:solidFill>
            <a:srgbClr val="DA9231">
              <a:alpha val="49804"/>
            </a:srgbClr>
          </a:solidFill>
        </p:spPr>
      </p:sp>
      <p:sp>
        <p:nvSpPr>
          <p:cNvPr id="3" name="TextBox 3"/>
          <p:cNvSpPr txBox="1"/>
          <p:nvPr/>
        </p:nvSpPr>
        <p:spPr>
          <a:xfrm>
            <a:off x="1315997" y="3067159"/>
            <a:ext cx="8000194" cy="569595"/>
          </a:xfrm>
          <a:prstGeom prst="rect">
            <a:avLst/>
          </a:prstGeom>
        </p:spPr>
        <p:txBody>
          <a:bodyPr lIns="0" tIns="0" rIns="0" bIns="0" rtlCol="0" anchor="t">
            <a:spAutoFit/>
          </a:bodyPr>
          <a:lstStyle/>
          <a:p>
            <a:pPr marL="0" marR="0" lvl="0" indent="0" algn="l" defTabSz="914400" rtl="0" eaLnBrk="1" fontAlgn="auto" latinLnBrk="0" hangingPunct="1">
              <a:lnSpc>
                <a:spcPts val="4620"/>
              </a:lnSpc>
              <a:spcBef>
                <a:spcPts val="0"/>
              </a:spcBef>
              <a:spcAft>
                <a:spcPts val="0"/>
              </a:spcAft>
              <a:buClrTx/>
              <a:buSzTx/>
              <a:buFontTx/>
              <a:buNone/>
              <a:tabLst/>
              <a:defRPr/>
            </a:pPr>
            <a:r>
              <a:rPr kumimoji="0" lang="en-US" sz="3300" b="0" i="0" u="none" strike="noStrike" kern="1200" cap="none" spc="363" normalizeH="0" baseline="0" noProof="0">
                <a:ln>
                  <a:noFill/>
                </a:ln>
                <a:solidFill>
                  <a:srgbClr val="002147"/>
                </a:solidFill>
                <a:effectLst/>
                <a:uLnTx/>
                <a:uFillTx/>
                <a:latin typeface="Montserrat Classic Bold"/>
                <a:ea typeface="+mn-ea"/>
                <a:cs typeface="+mn-cs"/>
              </a:rPr>
              <a:t>CRYSTAL BALLARD</a:t>
            </a:r>
          </a:p>
        </p:txBody>
      </p:sp>
      <p:sp>
        <p:nvSpPr>
          <p:cNvPr id="4" name="TextBox 4"/>
          <p:cNvSpPr txBox="1"/>
          <p:nvPr/>
        </p:nvSpPr>
        <p:spPr>
          <a:xfrm>
            <a:off x="1315997" y="3686392"/>
            <a:ext cx="8803435" cy="1133475"/>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000" b="1" i="0" u="none" strike="noStrike" kern="1200" cap="none" spc="30" normalizeH="0" baseline="0" noProof="0" dirty="0">
                <a:ln>
                  <a:noFill/>
                </a:ln>
                <a:solidFill>
                  <a:srgbClr val="FFFFFF"/>
                </a:solidFill>
                <a:effectLst/>
                <a:uLnTx/>
                <a:uFillTx/>
                <a:latin typeface="Montserrat Light Italics"/>
                <a:ea typeface="+mn-ea"/>
                <a:cs typeface="+mn-cs"/>
              </a:rPr>
              <a:t>Business Development Program Coordinator</a:t>
            </a:r>
          </a:p>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000" b="1" i="0" u="none" strike="noStrike" kern="1200" cap="none" spc="30" normalizeH="0" baseline="0" noProof="0" dirty="0">
                <a:ln>
                  <a:noFill/>
                </a:ln>
                <a:solidFill>
                  <a:srgbClr val="FFFFFF"/>
                </a:solidFill>
                <a:effectLst/>
                <a:uLnTx/>
                <a:uFillTx/>
                <a:latin typeface="Montserrat Light"/>
                <a:ea typeface="+mn-ea"/>
                <a:cs typeface="+mn-cs"/>
              </a:rPr>
              <a:t>CKballard@co.pg.md.us</a:t>
            </a:r>
          </a:p>
        </p:txBody>
      </p:sp>
      <p:sp>
        <p:nvSpPr>
          <p:cNvPr id="5" name="TextBox 5"/>
          <p:cNvSpPr txBox="1"/>
          <p:nvPr/>
        </p:nvSpPr>
        <p:spPr>
          <a:xfrm>
            <a:off x="11231163" y="2343112"/>
            <a:ext cx="6491061" cy="4051716"/>
          </a:xfrm>
          <a:prstGeom prst="rect">
            <a:avLst/>
          </a:prstGeom>
          <a:effectLst>
            <a:outerShdw blurRad="50800" dist="38100" dir="5400000" algn="t" rotWithShape="0">
              <a:prstClr val="black">
                <a:alpha val="40000"/>
              </a:prstClr>
            </a:outerShdw>
          </a:effectLst>
        </p:spPr>
        <p:txBody>
          <a:bodyPr lIns="0" tIns="0" rIns="0" bIns="0" rtlCol="0" anchor="t">
            <a:spAutoFit/>
          </a:bodyPr>
          <a:lstStyle/>
          <a:p>
            <a:pPr marL="0" marR="0" lvl="0" indent="0" algn="ctr" defTabSz="914400" rtl="0" eaLnBrk="1" fontAlgn="auto" latinLnBrk="0" hangingPunct="1">
              <a:lnSpc>
                <a:spcPts val="6381"/>
              </a:lnSpc>
              <a:spcBef>
                <a:spcPts val="0"/>
              </a:spcBef>
              <a:spcAft>
                <a:spcPts val="0"/>
              </a:spcAft>
              <a:buClrTx/>
              <a:buSzTx/>
              <a:buFontTx/>
              <a:buNone/>
              <a:tabLst/>
              <a:defRPr/>
            </a:pPr>
            <a:r>
              <a:rPr kumimoji="0" lang="en-US" sz="5064" b="0" i="0" u="none" strike="noStrike" kern="1200" cap="none" spc="45" normalizeH="0" baseline="0" noProof="0" dirty="0">
                <a:ln>
                  <a:noFill/>
                </a:ln>
                <a:solidFill>
                  <a:srgbClr val="FFFFFF"/>
                </a:solidFill>
                <a:effectLst/>
                <a:uLnTx/>
                <a:uFillTx/>
                <a:latin typeface="Montserrat Classic Bold"/>
                <a:ea typeface="+mn-ea"/>
                <a:cs typeface="+mn-cs"/>
              </a:rPr>
              <a:t>For More Information Regarding </a:t>
            </a:r>
            <a:r>
              <a:rPr kumimoji="0" lang="en-US" sz="5064" b="0" i="0" u="none" strike="noStrike" kern="1200" cap="none" spc="45" normalizeH="0" baseline="0" noProof="0" dirty="0">
                <a:ln>
                  <a:noFill/>
                </a:ln>
                <a:solidFill>
                  <a:srgbClr val="DA9231"/>
                </a:solidFill>
                <a:effectLst/>
                <a:uLnTx/>
                <a:uFillTx/>
                <a:latin typeface="Montserrat Classic Bold"/>
                <a:ea typeface="+mn-ea"/>
                <a:cs typeface="+mn-cs"/>
              </a:rPr>
              <a:t>Pathways </a:t>
            </a:r>
            <a:r>
              <a:rPr kumimoji="0" lang="en-US" sz="5064" b="0" i="0" u="none" strike="noStrike" kern="1200" cap="none" spc="45" normalizeH="0" baseline="0" noProof="0" dirty="0">
                <a:ln>
                  <a:noFill/>
                </a:ln>
                <a:solidFill>
                  <a:srgbClr val="FFFFFF"/>
                </a:solidFill>
                <a:effectLst/>
                <a:uLnTx/>
                <a:uFillTx/>
                <a:latin typeface="Montserrat Classic Bold"/>
                <a:ea typeface="+mn-ea"/>
                <a:cs typeface="+mn-cs"/>
              </a:rPr>
              <a:t>and </a:t>
            </a:r>
          </a:p>
          <a:p>
            <a:pPr marL="0" marR="0" lvl="0" indent="0" algn="ctr" defTabSz="914400" rtl="0" eaLnBrk="1" fontAlgn="auto" latinLnBrk="0" hangingPunct="1">
              <a:lnSpc>
                <a:spcPts val="6381"/>
              </a:lnSpc>
              <a:spcBef>
                <a:spcPts val="0"/>
              </a:spcBef>
              <a:spcAft>
                <a:spcPts val="0"/>
              </a:spcAft>
              <a:buClrTx/>
              <a:buSzTx/>
              <a:buFontTx/>
              <a:buNone/>
              <a:tabLst/>
              <a:defRPr/>
            </a:pPr>
            <a:r>
              <a:rPr kumimoji="0" lang="en-US" sz="5064" b="0" i="0" u="none" strike="noStrike" kern="1200" cap="none" spc="45" normalizeH="0" baseline="0" noProof="0" dirty="0">
                <a:ln>
                  <a:noFill/>
                </a:ln>
                <a:solidFill>
                  <a:srgbClr val="FFFFFF"/>
                </a:solidFill>
                <a:effectLst/>
                <a:uLnTx/>
                <a:uFillTx/>
                <a:latin typeface="Montserrat Classic Bold"/>
                <a:ea typeface="+mn-ea"/>
                <a:cs typeface="+mn-cs"/>
              </a:rPr>
              <a:t>EDC Services </a:t>
            </a:r>
          </a:p>
        </p:txBody>
      </p:sp>
      <p:sp>
        <p:nvSpPr>
          <p:cNvPr id="6" name="AutoShape 6"/>
          <p:cNvSpPr/>
          <p:nvPr/>
        </p:nvSpPr>
        <p:spPr>
          <a:xfrm>
            <a:off x="14390163" y="3955"/>
            <a:ext cx="86530" cy="1618785"/>
          </a:xfrm>
          <a:prstGeom prst="rect">
            <a:avLst/>
          </a:prstGeom>
          <a:solidFill>
            <a:srgbClr val="F8F8F2"/>
          </a:solidFill>
        </p:spPr>
      </p:sp>
      <p:sp>
        <p:nvSpPr>
          <p:cNvPr id="7" name="AutoShape 7"/>
          <p:cNvSpPr/>
          <p:nvPr/>
        </p:nvSpPr>
        <p:spPr>
          <a:xfrm>
            <a:off x="14390163" y="8668215"/>
            <a:ext cx="86530" cy="1618785"/>
          </a:xfrm>
          <a:prstGeom prst="rect">
            <a:avLst/>
          </a:prstGeom>
          <a:solidFill>
            <a:srgbClr val="F8F8F2"/>
          </a:solidFill>
        </p:spPr>
      </p:sp>
      <p:sp>
        <p:nvSpPr>
          <p:cNvPr id="8" name="TextBox 8"/>
          <p:cNvSpPr txBox="1"/>
          <p:nvPr/>
        </p:nvSpPr>
        <p:spPr>
          <a:xfrm>
            <a:off x="1315997" y="5689871"/>
            <a:ext cx="8000194" cy="569595"/>
          </a:xfrm>
          <a:prstGeom prst="rect">
            <a:avLst/>
          </a:prstGeom>
        </p:spPr>
        <p:txBody>
          <a:bodyPr lIns="0" tIns="0" rIns="0" bIns="0" rtlCol="0" anchor="t">
            <a:spAutoFit/>
          </a:bodyPr>
          <a:lstStyle/>
          <a:p>
            <a:pPr marL="0" marR="0" lvl="0" indent="0" algn="l" defTabSz="914400" rtl="0" eaLnBrk="1" fontAlgn="auto" latinLnBrk="0" hangingPunct="1">
              <a:lnSpc>
                <a:spcPts val="4620"/>
              </a:lnSpc>
              <a:spcBef>
                <a:spcPts val="0"/>
              </a:spcBef>
              <a:spcAft>
                <a:spcPts val="0"/>
              </a:spcAft>
              <a:buClrTx/>
              <a:buSzTx/>
              <a:buFontTx/>
              <a:buNone/>
              <a:tabLst/>
              <a:defRPr/>
            </a:pPr>
            <a:r>
              <a:rPr kumimoji="0" lang="en-US" sz="3300" b="0" i="0" u="none" strike="noStrike" kern="1200" cap="none" spc="363" normalizeH="0" baseline="0" noProof="0">
                <a:ln>
                  <a:noFill/>
                </a:ln>
                <a:solidFill>
                  <a:srgbClr val="002147"/>
                </a:solidFill>
                <a:effectLst/>
                <a:uLnTx/>
                <a:uFillTx/>
                <a:latin typeface="Montserrat Classic Bold"/>
                <a:ea typeface="+mn-ea"/>
                <a:cs typeface="+mn-cs"/>
              </a:rPr>
              <a:t>ALICIA MORAN</a:t>
            </a:r>
          </a:p>
        </p:txBody>
      </p:sp>
      <p:sp>
        <p:nvSpPr>
          <p:cNvPr id="9" name="TextBox 9"/>
          <p:cNvSpPr txBox="1"/>
          <p:nvPr/>
        </p:nvSpPr>
        <p:spPr>
          <a:xfrm>
            <a:off x="1315997" y="6309103"/>
            <a:ext cx="8803435" cy="1133475"/>
          </a:xfrm>
          <a:prstGeom prst="rect">
            <a:avLst/>
          </a:prstGeom>
        </p:spPr>
        <p:txBody>
          <a:bodyPr lIns="0" tIns="0" rIns="0" bIns="0" rtlCol="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000" b="1" i="0" u="none" strike="noStrike" kern="1200" cap="none" spc="30" normalizeH="0" baseline="0" noProof="0" dirty="0">
                <a:ln>
                  <a:noFill/>
                </a:ln>
                <a:solidFill>
                  <a:srgbClr val="FFFFFF"/>
                </a:solidFill>
                <a:effectLst/>
                <a:uLnTx/>
                <a:uFillTx/>
                <a:latin typeface="Montserrat Light Italics"/>
                <a:ea typeface="+mn-ea"/>
                <a:cs typeface="+mn-cs"/>
              </a:rPr>
              <a:t>Small Business Services Manager</a:t>
            </a:r>
          </a:p>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3000" b="1" i="0" u="none" strike="noStrike" kern="1200" cap="none" spc="30" normalizeH="0" baseline="0" noProof="0" dirty="0">
                <a:ln>
                  <a:noFill/>
                </a:ln>
                <a:solidFill>
                  <a:srgbClr val="FFFFFF"/>
                </a:solidFill>
                <a:effectLst/>
                <a:uLnTx/>
                <a:uFillTx/>
                <a:latin typeface="Montserrat Light"/>
                <a:ea typeface="+mn-ea"/>
                <a:cs typeface="+mn-cs"/>
              </a:rPr>
              <a:t>Amoran@co.pg.md.us</a:t>
            </a:r>
          </a:p>
        </p:txBody>
      </p:sp>
      <p:grpSp>
        <p:nvGrpSpPr>
          <p:cNvPr id="10" name="Group 10"/>
          <p:cNvGrpSpPr/>
          <p:nvPr/>
        </p:nvGrpSpPr>
        <p:grpSpPr>
          <a:xfrm>
            <a:off x="15591568" y="209272"/>
            <a:ext cx="2682971" cy="745018"/>
            <a:chOff x="0" y="0"/>
            <a:chExt cx="3207640" cy="993358"/>
          </a:xfrm>
        </p:grpSpPr>
        <p:sp>
          <p:nvSpPr>
            <p:cNvPr id="11" name="TextBox 11"/>
            <p:cNvSpPr txBox="1"/>
            <p:nvPr/>
          </p:nvSpPr>
          <p:spPr>
            <a:xfrm>
              <a:off x="43214" y="180975"/>
              <a:ext cx="3164426" cy="598007"/>
            </a:xfrm>
            <a:prstGeom prst="rect">
              <a:avLst/>
            </a:prstGeom>
          </p:spPr>
          <p:txBody>
            <a:bodyPr lIns="0" tIns="0" rIns="0" bIns="0" rtlCol="0" anchor="t">
              <a:spAutoFit/>
            </a:bodyPr>
            <a:lstStyle/>
            <a:p>
              <a:pPr marL="0" marR="0" lvl="0" indent="0" algn="l" defTabSz="914400" rtl="0" eaLnBrk="1" fontAlgn="auto" latinLnBrk="0" hangingPunct="1">
                <a:lnSpc>
                  <a:spcPts val="1919"/>
                </a:lnSpc>
                <a:spcBef>
                  <a:spcPct val="0"/>
                </a:spcBef>
                <a:spcAft>
                  <a:spcPts val="0"/>
                </a:spcAft>
                <a:buClrTx/>
                <a:buSzTx/>
                <a:buFontTx/>
                <a:buNone/>
                <a:tabLst/>
                <a:defRPr/>
              </a:pPr>
              <a:r>
                <a:rPr kumimoji="0" lang="en-US" sz="3839" b="0" i="0" u="none" strike="noStrike" kern="1200" cap="none" spc="0" normalizeH="0" baseline="0" noProof="0">
                  <a:ln>
                    <a:noFill/>
                  </a:ln>
                  <a:solidFill>
                    <a:srgbClr val="DA9231"/>
                  </a:solidFill>
                  <a:effectLst/>
                  <a:uLnTx/>
                  <a:uFillTx/>
                  <a:latin typeface="DIN 1451 Std"/>
                  <a:ea typeface="+mn-ea"/>
                  <a:cs typeface="+mn-cs"/>
                </a:rPr>
                <a:t>PATHWAYS</a:t>
              </a:r>
            </a:p>
          </p:txBody>
        </p:sp>
        <p:sp>
          <p:nvSpPr>
            <p:cNvPr id="12" name="TextBox 12"/>
            <p:cNvSpPr txBox="1"/>
            <p:nvPr/>
          </p:nvSpPr>
          <p:spPr>
            <a:xfrm>
              <a:off x="1116770" y="710433"/>
              <a:ext cx="2090870" cy="226674"/>
            </a:xfrm>
            <a:prstGeom prst="rect">
              <a:avLst/>
            </a:prstGeom>
          </p:spPr>
          <p:txBody>
            <a:bodyPr lIns="0" tIns="0" rIns="0" bIns="0" rtlCol="0" anchor="t">
              <a:spAutoFit/>
            </a:bodyPr>
            <a:lstStyle/>
            <a:p>
              <a:pPr marL="0" marR="0" lvl="0" indent="0" algn="l" defTabSz="914400" rtl="0" eaLnBrk="1" fontAlgn="auto" latinLnBrk="0" hangingPunct="1">
                <a:lnSpc>
                  <a:spcPts val="674"/>
                </a:lnSpc>
                <a:spcBef>
                  <a:spcPts val="0"/>
                </a:spcBef>
                <a:spcAft>
                  <a:spcPts val="0"/>
                </a:spcAft>
                <a:buClrTx/>
                <a:buSzTx/>
                <a:buFontTx/>
                <a:buNone/>
                <a:tabLst/>
                <a:defRPr/>
              </a:pPr>
              <a:r>
                <a:rPr kumimoji="0" lang="en-US" sz="586" b="0" i="0" u="none" strike="noStrike" kern="1200" cap="none" spc="0" normalizeH="0" baseline="0" noProof="0">
                  <a:ln>
                    <a:noFill/>
                  </a:ln>
                  <a:solidFill>
                    <a:srgbClr val="FFFFFF"/>
                  </a:solidFill>
                  <a:effectLst/>
                  <a:uLnTx/>
                  <a:uFillTx/>
                  <a:latin typeface="Lato Bold"/>
                  <a:ea typeface="+mn-ea"/>
                  <a:cs typeface="+mn-cs"/>
                </a:rPr>
                <a:t>POWERED BY PRINCE GEORGE'S COUNTY ECONOMIC DEVELOPMENT CORPORATION</a:t>
              </a:r>
            </a:p>
          </p:txBody>
        </p:sp>
        <p:pic>
          <p:nvPicPr>
            <p:cNvPr id="13" name="Picture 13"/>
            <p:cNvPicPr>
              <a:picLocks noChangeAspect="1"/>
            </p:cNvPicPr>
            <p:nvPr/>
          </p:nvPicPr>
          <p:blipFill>
            <a:blip r:embed="rId3"/>
            <a:srcRect r="26697"/>
            <a:stretch>
              <a:fillRect/>
            </a:stretch>
          </p:blipFill>
          <p:spPr>
            <a:xfrm>
              <a:off x="0" y="654181"/>
              <a:ext cx="1069352" cy="339177"/>
            </a:xfrm>
            <a:prstGeom prst="rect">
              <a:avLst/>
            </a:prstGeom>
          </p:spPr>
        </p:pic>
        <p:sp>
          <p:nvSpPr>
            <p:cNvPr id="14" name="AutoShape 14"/>
            <p:cNvSpPr/>
            <p:nvPr/>
          </p:nvSpPr>
          <p:spPr>
            <a:xfrm>
              <a:off x="0" y="623072"/>
              <a:ext cx="3207640" cy="0"/>
            </a:xfrm>
            <a:prstGeom prst="line">
              <a:avLst/>
            </a:prstGeom>
            <a:ln w="6252" cap="rnd">
              <a:solidFill>
                <a:srgbClr val="FFFFFF"/>
              </a:solidFill>
              <a:prstDash val="solid"/>
              <a:headEnd type="none" w="sm" len="sm"/>
              <a:tailEnd type="none" w="sm" len="sm"/>
            </a:ln>
          </p:spPr>
        </p:sp>
      </p:grpSp>
      <p:sp>
        <p:nvSpPr>
          <p:cNvPr id="15" name="TextBox 15"/>
          <p:cNvSpPr txBox="1"/>
          <p:nvPr/>
        </p:nvSpPr>
        <p:spPr>
          <a:xfrm>
            <a:off x="10498561" y="6842503"/>
            <a:ext cx="7783204" cy="683847"/>
          </a:xfrm>
          <a:prstGeom prst="rect">
            <a:avLst/>
          </a:prstGeom>
        </p:spPr>
        <p:txBody>
          <a:bodyPr lIns="0" tIns="0" rIns="0" bIns="0" rtlCol="0" anchor="t">
            <a:spAutoFit/>
          </a:bodyPr>
          <a:lstStyle/>
          <a:p>
            <a:pPr marL="0" marR="0" lvl="0" indent="0" algn="ctr" defTabSz="914400" rtl="0" eaLnBrk="1" fontAlgn="auto" latinLnBrk="0" hangingPunct="1">
              <a:lnSpc>
                <a:spcPts val="5582"/>
              </a:lnSpc>
              <a:spcBef>
                <a:spcPts val="0"/>
              </a:spcBef>
              <a:spcAft>
                <a:spcPts val="0"/>
              </a:spcAft>
              <a:buClrTx/>
              <a:buSzTx/>
              <a:buFontTx/>
              <a:buNone/>
              <a:tabLst/>
              <a:defRPr/>
            </a:pPr>
            <a:r>
              <a:rPr kumimoji="0" lang="en-US" sz="3987" b="0" i="0" u="none" strike="noStrike" kern="1200" cap="none" spc="0" normalizeH="0" baseline="0" noProof="0">
                <a:ln>
                  <a:noFill/>
                </a:ln>
                <a:solidFill>
                  <a:srgbClr val="DA9231"/>
                </a:solidFill>
                <a:effectLst/>
                <a:uLnTx/>
                <a:uFillTx/>
                <a:latin typeface="Montserrat Classic"/>
                <a:ea typeface="+mn-ea"/>
                <a:cs typeface="+mn-cs"/>
              </a:rPr>
              <a:t>www.PGCEDC.com/pathways</a:t>
            </a: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1884</Words>
  <Application>Microsoft Office PowerPoint</Application>
  <PresentationFormat>Custom</PresentationFormat>
  <Paragraphs>285</Paragraphs>
  <Slides>36</Slides>
  <Notes>2</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36</vt:i4>
      </vt:variant>
    </vt:vector>
  </HeadingPairs>
  <TitlesOfParts>
    <vt:vector size="60" baseType="lpstr">
      <vt:lpstr>Abadi</vt:lpstr>
      <vt:lpstr>Montserrat Classic Italics</vt:lpstr>
      <vt:lpstr>Montserrat Bold</vt:lpstr>
      <vt:lpstr>Times New Roman</vt:lpstr>
      <vt:lpstr>Montserrat Semi-Bold Bold</vt:lpstr>
      <vt:lpstr>Arimo</vt:lpstr>
      <vt:lpstr>Tw Cen MT</vt:lpstr>
      <vt:lpstr>Tw Cen MT Condensed</vt:lpstr>
      <vt:lpstr>Wingdings</vt:lpstr>
      <vt:lpstr>Lato Bold</vt:lpstr>
      <vt:lpstr>Arial Black</vt:lpstr>
      <vt:lpstr>Gill Sans SemiBold</vt:lpstr>
      <vt:lpstr>DIN 1451 Std</vt:lpstr>
      <vt:lpstr>Wingdings 3</vt:lpstr>
      <vt:lpstr>Arial</vt:lpstr>
      <vt:lpstr>Norwester Bold</vt:lpstr>
      <vt:lpstr>Montserrat Light Italics</vt:lpstr>
      <vt:lpstr>Montserrat Classic</vt:lpstr>
      <vt:lpstr>Calibri</vt:lpstr>
      <vt:lpstr>Montserrat Classic Bold</vt:lpstr>
      <vt:lpstr>Montserrat Light</vt:lpstr>
      <vt:lpstr>Office Theme</vt:lpstr>
      <vt:lpstr>1_Office Theme</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DPIE Business Development Section (BDS)   January 12, 2022   </vt:lpstr>
      <vt:lpstr>    About BDS</vt:lpstr>
      <vt:lpstr>About BDS</vt:lpstr>
      <vt:lpstr>Zoning Review</vt:lpstr>
      <vt:lpstr>Zoning Approval </vt:lpstr>
      <vt:lpstr>Building Permits Defined</vt:lpstr>
      <vt:lpstr>Use and Occupancy (U&amp;O) Requirements </vt:lpstr>
      <vt:lpstr>U&amp;O Inspections </vt:lpstr>
      <vt:lpstr>U&amp;O Checklist</vt:lpstr>
      <vt:lpstr>U&amp;O Checklist, continued</vt:lpstr>
      <vt:lpstr>U&amp;O Checklist, continued</vt:lpstr>
      <vt:lpstr>     Top 10 Hints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 Site Selection Presentation</dc:title>
  <dc:creator>Tillman, Jordyn</dc:creator>
  <cp:lastModifiedBy>Tillman, Jordyn</cp:lastModifiedBy>
  <cp:revision>5</cp:revision>
  <dcterms:created xsi:type="dcterms:W3CDTF">2006-08-16T00:00:00Z</dcterms:created>
  <dcterms:modified xsi:type="dcterms:W3CDTF">2022-01-13T21:23:25Z</dcterms:modified>
  <dc:identifier>DAEsn4bz3Tk</dc:identifier>
</cp:coreProperties>
</file>