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5"/>
  </p:notesMasterIdLst>
  <p:sldIdLst>
    <p:sldId id="256" r:id="rId3"/>
    <p:sldId id="257" r:id="rId4"/>
    <p:sldId id="258" r:id="rId5"/>
    <p:sldId id="259" r:id="rId6"/>
    <p:sldId id="260" r:id="rId7"/>
    <p:sldId id="261" r:id="rId8"/>
    <p:sldId id="262" r:id="rId9"/>
    <p:sldId id="263" r:id="rId10"/>
    <p:sldId id="264" r:id="rId11"/>
    <p:sldId id="469" r:id="rId12"/>
    <p:sldId id="470" r:id="rId13"/>
    <p:sldId id="471" r:id="rId14"/>
    <p:sldId id="472" r:id="rId15"/>
    <p:sldId id="473" r:id="rId16"/>
    <p:sldId id="434" r:id="rId17"/>
    <p:sldId id="265" r:id="rId18"/>
    <p:sldId id="266" r:id="rId19"/>
    <p:sldId id="477" r:id="rId20"/>
    <p:sldId id="310" r:id="rId21"/>
    <p:sldId id="478" r:id="rId22"/>
    <p:sldId id="295" r:id="rId23"/>
    <p:sldId id="302" r:id="rId24"/>
    <p:sldId id="479" r:id="rId25"/>
    <p:sldId id="297" r:id="rId26"/>
    <p:sldId id="299" r:id="rId27"/>
    <p:sldId id="300" r:id="rId28"/>
    <p:sldId id="303" r:id="rId29"/>
    <p:sldId id="301" r:id="rId30"/>
    <p:sldId id="304" r:id="rId31"/>
    <p:sldId id="292" r:id="rId32"/>
    <p:sldId id="305" r:id="rId33"/>
    <p:sldId id="306" r:id="rId34"/>
    <p:sldId id="307" r:id="rId35"/>
    <p:sldId id="308" r:id="rId36"/>
    <p:sldId id="480" r:id="rId37"/>
    <p:sldId id="275" r:id="rId38"/>
    <p:sldId id="281" r:id="rId39"/>
    <p:sldId id="282" r:id="rId40"/>
    <p:sldId id="283" r:id="rId41"/>
    <p:sldId id="274" r:id="rId42"/>
    <p:sldId id="481" r:id="rId43"/>
    <p:sldId id="482" r:id="rId44"/>
  </p:sldIdLst>
  <p:sldSz cx="18288000" cy="10287000"/>
  <p:notesSz cx="6858000" cy="9144000"/>
  <p:embeddedFontLst>
    <p:embeddedFont>
      <p:font typeface="Arial Black" panose="020B0A04020102020204" pitchFamily="34" charset="0"/>
      <p:bold r:id="rId46"/>
    </p:embeddedFont>
    <p:embeddedFont>
      <p:font typeface="Arimo" panose="020B0604020202020204" charset="0"/>
      <p:regular r:id="rId47"/>
    </p:embeddedFont>
    <p:embeddedFont>
      <p:font typeface="Calibri" panose="020F0502020204030204" pitchFamily="34" charset="0"/>
      <p:regular r:id="rId48"/>
      <p:bold r:id="rId49"/>
      <p:italic r:id="rId50"/>
      <p:boldItalic r:id="rId51"/>
    </p:embeddedFont>
    <p:embeddedFont>
      <p:font typeface="DIN 1451 Std" panose="020B0604020202020204" charset="0"/>
      <p:regular r:id="rId52"/>
    </p:embeddedFont>
    <p:embeddedFont>
      <p:font typeface="Gill Sans MT" panose="020B0502020104020203" pitchFamily="34" charset="0"/>
      <p:regular r:id="rId53"/>
      <p:bold r:id="rId54"/>
      <p:italic r:id="rId55"/>
      <p:boldItalic r:id="rId56"/>
    </p:embeddedFont>
    <p:embeddedFont>
      <p:font typeface="Helvetica" panose="020B0604020202020204" pitchFamily="34" charset="0"/>
      <p:regular r:id="rId57"/>
      <p:bold r:id="rId58"/>
      <p:italic r:id="rId59"/>
      <p:boldItalic r:id="rId60"/>
    </p:embeddedFont>
    <p:embeddedFont>
      <p:font typeface="Lato Bold" panose="020B0604020202020204" charset="0"/>
      <p:regular r:id="rId61"/>
    </p:embeddedFont>
    <p:embeddedFont>
      <p:font typeface="Montserrat Classic" panose="020B0604020202020204" charset="0"/>
      <p:regular r:id="rId62"/>
    </p:embeddedFont>
    <p:embeddedFont>
      <p:font typeface="Montserrat Classic Bold" panose="020B0604020202020204" charset="0"/>
      <p:regular r:id="rId63"/>
    </p:embeddedFont>
    <p:embeddedFont>
      <p:font typeface="Montserrat Light" panose="020B0604020202020204" charset="0"/>
      <p:regular r:id="rId64"/>
    </p:embeddedFont>
    <p:embeddedFont>
      <p:font typeface="Montserrat Light Italics" panose="020B0604020202020204"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8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5.fntdata"/><Relationship Id="rId55"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EA939E-36EA-4200-843C-E4E9C5950111}" type="datetimeFigureOut">
              <a:rPr lang="en-US" smtClean="0"/>
              <a:t>4/14/2021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8BC4A3-A7DB-4C46-AAE4-144EA7EBBDDE}" type="slidenum">
              <a:rPr lang="en-US" smtClean="0"/>
              <a:t>‹#›</a:t>
            </a:fld>
            <a:endParaRPr lang="en-US" dirty="0"/>
          </a:p>
        </p:txBody>
      </p:sp>
    </p:spTree>
    <p:extLst>
      <p:ext uri="{BB962C8B-B14F-4D97-AF65-F5344CB8AC3E}">
        <p14:creationId xmlns:p14="http://schemas.microsoft.com/office/powerpoint/2010/main" val="9742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F21F1E0-EFAF-4633-A629-3B9A135287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9FF92527-0FA1-4DD3-828D-49B995731E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5364" name="Slide Number Placeholder 3">
            <a:extLst>
              <a:ext uri="{FF2B5EF4-FFF2-40B4-BE49-F238E27FC236}">
                <a16:creationId xmlns:a16="http://schemas.microsoft.com/office/drawing/2014/main" id="{E19C6874-AB57-4A7B-A70A-A028406C48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E3788A-995B-4623-99D3-72AB8D01676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53C66C12-C873-40D4-8431-46A3042DA0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Rectangle 3">
            <a:extLst>
              <a:ext uri="{FF2B5EF4-FFF2-40B4-BE49-F238E27FC236}">
                <a16:creationId xmlns:a16="http://schemas.microsoft.com/office/drawing/2014/main" id="{32CE2A7B-3D77-4714-944A-B49978DAB02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7412" name="Date Placeholder 3">
            <a:extLst>
              <a:ext uri="{FF2B5EF4-FFF2-40B4-BE49-F238E27FC236}">
                <a16:creationId xmlns:a16="http://schemas.microsoft.com/office/drawing/2014/main" id="{24427C5E-B92B-4D6B-A669-57DD2B47922B}"/>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698500" indent="-268288">
              <a:defRPr>
                <a:solidFill>
                  <a:schemeClr val="tx1"/>
                </a:solidFill>
                <a:latin typeface="Calibri" panose="020F0502020204030204" pitchFamily="34" charset="0"/>
              </a:defRPr>
            </a:lvl2pPr>
            <a:lvl3pPr marL="1076325" indent="-214313">
              <a:defRPr>
                <a:solidFill>
                  <a:schemeClr val="tx1"/>
                </a:solidFill>
                <a:latin typeface="Calibri" panose="020F0502020204030204" pitchFamily="34" charset="0"/>
              </a:defRPr>
            </a:lvl3pPr>
            <a:lvl4pPr marL="1506538" indent="-214313">
              <a:defRPr>
                <a:solidFill>
                  <a:schemeClr val="tx1"/>
                </a:solidFill>
                <a:latin typeface="Calibri" panose="020F0502020204030204" pitchFamily="34" charset="0"/>
              </a:defRPr>
            </a:lvl4pPr>
            <a:lvl5pPr marL="1936750" indent="-214313">
              <a:defRPr>
                <a:solidFill>
                  <a:schemeClr val="tx1"/>
                </a:solidFill>
                <a:latin typeface="Calibri" panose="020F0502020204030204" pitchFamily="34" charset="0"/>
              </a:defRPr>
            </a:lvl5pPr>
            <a:lvl6pPr marL="2393950" indent="-214313" eaLnBrk="0" fontAlgn="base" hangingPunct="0">
              <a:spcBef>
                <a:spcPct val="0"/>
              </a:spcBef>
              <a:spcAft>
                <a:spcPct val="0"/>
              </a:spcAft>
              <a:defRPr>
                <a:solidFill>
                  <a:schemeClr val="tx1"/>
                </a:solidFill>
                <a:latin typeface="Calibri" panose="020F0502020204030204" pitchFamily="34" charset="0"/>
              </a:defRPr>
            </a:lvl6pPr>
            <a:lvl7pPr marL="2851150" indent="-214313" eaLnBrk="0" fontAlgn="base" hangingPunct="0">
              <a:spcBef>
                <a:spcPct val="0"/>
              </a:spcBef>
              <a:spcAft>
                <a:spcPct val="0"/>
              </a:spcAft>
              <a:defRPr>
                <a:solidFill>
                  <a:schemeClr val="tx1"/>
                </a:solidFill>
                <a:latin typeface="Calibri" panose="020F0502020204030204" pitchFamily="34" charset="0"/>
              </a:defRPr>
            </a:lvl7pPr>
            <a:lvl8pPr marL="3308350" indent="-214313" eaLnBrk="0" fontAlgn="base" hangingPunct="0">
              <a:spcBef>
                <a:spcPct val="0"/>
              </a:spcBef>
              <a:spcAft>
                <a:spcPct val="0"/>
              </a:spcAft>
              <a:defRPr>
                <a:solidFill>
                  <a:schemeClr val="tx1"/>
                </a:solidFill>
                <a:latin typeface="Calibri" panose="020F0502020204030204" pitchFamily="34" charset="0"/>
              </a:defRPr>
            </a:lvl8pPr>
            <a:lvl9pPr marL="3765550" indent="-2143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724E81-86C9-4587-9B05-D3D95FBF33E3}"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4/14/2021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413" name="Footer Placeholder 4">
            <a:extLst>
              <a:ext uri="{FF2B5EF4-FFF2-40B4-BE49-F238E27FC236}">
                <a16:creationId xmlns:a16="http://schemas.microsoft.com/office/drawing/2014/main" id="{7C792717-0403-4E69-90D0-C5987B63060C}"/>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698500" indent="-268288">
              <a:defRPr>
                <a:solidFill>
                  <a:schemeClr val="tx1"/>
                </a:solidFill>
                <a:latin typeface="Calibri" panose="020F0502020204030204" pitchFamily="34" charset="0"/>
              </a:defRPr>
            </a:lvl2pPr>
            <a:lvl3pPr marL="1076325" indent="-214313">
              <a:defRPr>
                <a:solidFill>
                  <a:schemeClr val="tx1"/>
                </a:solidFill>
                <a:latin typeface="Calibri" panose="020F0502020204030204" pitchFamily="34" charset="0"/>
              </a:defRPr>
            </a:lvl3pPr>
            <a:lvl4pPr marL="1506538" indent="-214313">
              <a:defRPr>
                <a:solidFill>
                  <a:schemeClr val="tx1"/>
                </a:solidFill>
                <a:latin typeface="Calibri" panose="020F0502020204030204" pitchFamily="34" charset="0"/>
              </a:defRPr>
            </a:lvl4pPr>
            <a:lvl5pPr marL="1936750" indent="-214313">
              <a:defRPr>
                <a:solidFill>
                  <a:schemeClr val="tx1"/>
                </a:solidFill>
                <a:latin typeface="Calibri" panose="020F0502020204030204" pitchFamily="34" charset="0"/>
              </a:defRPr>
            </a:lvl5pPr>
            <a:lvl6pPr marL="2393950" indent="-214313" eaLnBrk="0" fontAlgn="base" hangingPunct="0">
              <a:spcBef>
                <a:spcPct val="0"/>
              </a:spcBef>
              <a:spcAft>
                <a:spcPct val="0"/>
              </a:spcAft>
              <a:defRPr>
                <a:solidFill>
                  <a:schemeClr val="tx1"/>
                </a:solidFill>
                <a:latin typeface="Calibri" panose="020F0502020204030204" pitchFamily="34" charset="0"/>
              </a:defRPr>
            </a:lvl6pPr>
            <a:lvl7pPr marL="2851150" indent="-214313" eaLnBrk="0" fontAlgn="base" hangingPunct="0">
              <a:spcBef>
                <a:spcPct val="0"/>
              </a:spcBef>
              <a:spcAft>
                <a:spcPct val="0"/>
              </a:spcAft>
              <a:defRPr>
                <a:solidFill>
                  <a:schemeClr val="tx1"/>
                </a:solidFill>
                <a:latin typeface="Calibri" panose="020F0502020204030204" pitchFamily="34" charset="0"/>
              </a:defRPr>
            </a:lvl7pPr>
            <a:lvl8pPr marL="3308350" indent="-214313" eaLnBrk="0" fontAlgn="base" hangingPunct="0">
              <a:spcBef>
                <a:spcPct val="0"/>
              </a:spcBef>
              <a:spcAft>
                <a:spcPct val="0"/>
              </a:spcAft>
              <a:defRPr>
                <a:solidFill>
                  <a:schemeClr val="tx1"/>
                </a:solidFill>
                <a:latin typeface="Calibri" panose="020F0502020204030204" pitchFamily="34" charset="0"/>
              </a:defRPr>
            </a:lvl8pPr>
            <a:lvl9pPr marL="3765550" indent="-2143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714-550-7369 www.score114.org</a:t>
            </a:r>
          </a:p>
        </p:txBody>
      </p:sp>
      <p:sp>
        <p:nvSpPr>
          <p:cNvPr id="17414" name="Header Placeholder 5">
            <a:extLst>
              <a:ext uri="{FF2B5EF4-FFF2-40B4-BE49-F238E27FC236}">
                <a16:creationId xmlns:a16="http://schemas.microsoft.com/office/drawing/2014/main" id="{BCC72157-7F23-4065-97C7-5DD1333956C4}"/>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698500" indent="-268288">
              <a:defRPr>
                <a:solidFill>
                  <a:schemeClr val="tx1"/>
                </a:solidFill>
                <a:latin typeface="Calibri" panose="020F0502020204030204" pitchFamily="34" charset="0"/>
              </a:defRPr>
            </a:lvl2pPr>
            <a:lvl3pPr marL="1076325" indent="-214313">
              <a:defRPr>
                <a:solidFill>
                  <a:schemeClr val="tx1"/>
                </a:solidFill>
                <a:latin typeface="Calibri" panose="020F0502020204030204" pitchFamily="34" charset="0"/>
              </a:defRPr>
            </a:lvl3pPr>
            <a:lvl4pPr marL="1506538" indent="-214313">
              <a:defRPr>
                <a:solidFill>
                  <a:schemeClr val="tx1"/>
                </a:solidFill>
                <a:latin typeface="Calibri" panose="020F0502020204030204" pitchFamily="34" charset="0"/>
              </a:defRPr>
            </a:lvl4pPr>
            <a:lvl5pPr marL="1936750" indent="-214313">
              <a:defRPr>
                <a:solidFill>
                  <a:schemeClr val="tx1"/>
                </a:solidFill>
                <a:latin typeface="Calibri" panose="020F0502020204030204" pitchFamily="34" charset="0"/>
              </a:defRPr>
            </a:lvl5pPr>
            <a:lvl6pPr marL="2393950" indent="-214313" eaLnBrk="0" fontAlgn="base" hangingPunct="0">
              <a:spcBef>
                <a:spcPct val="0"/>
              </a:spcBef>
              <a:spcAft>
                <a:spcPct val="0"/>
              </a:spcAft>
              <a:defRPr>
                <a:solidFill>
                  <a:schemeClr val="tx1"/>
                </a:solidFill>
                <a:latin typeface="Calibri" panose="020F0502020204030204" pitchFamily="34" charset="0"/>
              </a:defRPr>
            </a:lvl6pPr>
            <a:lvl7pPr marL="2851150" indent="-214313" eaLnBrk="0" fontAlgn="base" hangingPunct="0">
              <a:spcBef>
                <a:spcPct val="0"/>
              </a:spcBef>
              <a:spcAft>
                <a:spcPct val="0"/>
              </a:spcAft>
              <a:defRPr>
                <a:solidFill>
                  <a:schemeClr val="tx1"/>
                </a:solidFill>
                <a:latin typeface="Calibri" panose="020F0502020204030204" pitchFamily="34" charset="0"/>
              </a:defRPr>
            </a:lvl7pPr>
            <a:lvl8pPr marL="3308350" indent="-214313" eaLnBrk="0" fontAlgn="base" hangingPunct="0">
              <a:spcBef>
                <a:spcPct val="0"/>
              </a:spcBef>
              <a:spcAft>
                <a:spcPct val="0"/>
              </a:spcAft>
              <a:defRPr>
                <a:solidFill>
                  <a:schemeClr val="tx1"/>
                </a:solidFill>
                <a:latin typeface="Calibri" panose="020F0502020204030204" pitchFamily="34" charset="0"/>
              </a:defRPr>
            </a:lvl8pPr>
            <a:lvl9pPr marL="3765550" indent="-214313"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SCORE Orange County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C21CF8F-F339-446C-834B-4BCEE5177E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a:extLst>
              <a:ext uri="{FF2B5EF4-FFF2-40B4-BE49-F238E27FC236}">
                <a16:creationId xmlns:a16="http://schemas.microsoft.com/office/drawing/2014/main" id="{E0955911-5242-41BB-9477-2AF61A2E9F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3556" name="Date Placeholder 3">
            <a:extLst>
              <a:ext uri="{FF2B5EF4-FFF2-40B4-BE49-F238E27FC236}">
                <a16:creationId xmlns:a16="http://schemas.microsoft.com/office/drawing/2014/main" id="{D0C9A2C2-ED17-47B4-898D-230AE111FA94}"/>
              </a:ext>
            </a:extLst>
          </p:cNvPr>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03263" indent="-269875">
              <a:defRPr>
                <a:solidFill>
                  <a:schemeClr val="tx1"/>
                </a:solidFill>
                <a:latin typeface="Calibri" panose="020F0502020204030204" pitchFamily="34" charset="0"/>
              </a:defRPr>
            </a:lvl2pPr>
            <a:lvl3pPr marL="1082675" indent="-215900">
              <a:defRPr>
                <a:solidFill>
                  <a:schemeClr val="tx1"/>
                </a:solidFill>
                <a:latin typeface="Calibri" panose="020F0502020204030204" pitchFamily="34" charset="0"/>
              </a:defRPr>
            </a:lvl3pPr>
            <a:lvl4pPr marL="1516063" indent="-215900">
              <a:defRPr>
                <a:solidFill>
                  <a:schemeClr val="tx1"/>
                </a:solidFill>
                <a:latin typeface="Calibri" panose="020F0502020204030204" pitchFamily="34" charset="0"/>
              </a:defRPr>
            </a:lvl4pPr>
            <a:lvl5pPr marL="1949450" indent="-215900">
              <a:defRPr>
                <a:solidFill>
                  <a:schemeClr val="tx1"/>
                </a:solidFill>
                <a:latin typeface="Calibri" panose="020F0502020204030204" pitchFamily="34" charset="0"/>
              </a:defRPr>
            </a:lvl5pPr>
            <a:lvl6pPr marL="2406650" indent="-215900" eaLnBrk="0" fontAlgn="base" hangingPunct="0">
              <a:spcBef>
                <a:spcPct val="0"/>
              </a:spcBef>
              <a:spcAft>
                <a:spcPct val="0"/>
              </a:spcAft>
              <a:defRPr>
                <a:solidFill>
                  <a:schemeClr val="tx1"/>
                </a:solidFill>
                <a:latin typeface="Calibri" panose="020F0502020204030204" pitchFamily="34" charset="0"/>
              </a:defRPr>
            </a:lvl6pPr>
            <a:lvl7pPr marL="2863850" indent="-215900" eaLnBrk="0" fontAlgn="base" hangingPunct="0">
              <a:spcBef>
                <a:spcPct val="0"/>
              </a:spcBef>
              <a:spcAft>
                <a:spcPct val="0"/>
              </a:spcAft>
              <a:defRPr>
                <a:solidFill>
                  <a:schemeClr val="tx1"/>
                </a:solidFill>
                <a:latin typeface="Calibri" panose="020F0502020204030204" pitchFamily="34" charset="0"/>
              </a:defRPr>
            </a:lvl7pPr>
            <a:lvl8pPr marL="3321050" indent="-215900" eaLnBrk="0" fontAlgn="base" hangingPunct="0">
              <a:spcBef>
                <a:spcPct val="0"/>
              </a:spcBef>
              <a:spcAft>
                <a:spcPct val="0"/>
              </a:spcAft>
              <a:defRPr>
                <a:solidFill>
                  <a:schemeClr val="tx1"/>
                </a:solidFill>
                <a:latin typeface="Calibri" panose="020F0502020204030204" pitchFamily="34" charset="0"/>
              </a:defRPr>
            </a:lvl8pPr>
            <a:lvl9pPr marL="3778250" indent="-2159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BB3945-E625-4363-8535-BE1E51AB952B}" type="datetime1">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4/14/2021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3557" name="Footer Placeholder 4">
            <a:extLst>
              <a:ext uri="{FF2B5EF4-FFF2-40B4-BE49-F238E27FC236}">
                <a16:creationId xmlns:a16="http://schemas.microsoft.com/office/drawing/2014/main" id="{CF7C5A63-6519-40AE-B7AE-03DC0D08ED07}"/>
              </a:ext>
            </a:extLst>
          </p:cNvPr>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03263" indent="-269875">
              <a:defRPr>
                <a:solidFill>
                  <a:schemeClr val="tx1"/>
                </a:solidFill>
                <a:latin typeface="Calibri" panose="020F0502020204030204" pitchFamily="34" charset="0"/>
              </a:defRPr>
            </a:lvl2pPr>
            <a:lvl3pPr marL="1082675" indent="-215900">
              <a:defRPr>
                <a:solidFill>
                  <a:schemeClr val="tx1"/>
                </a:solidFill>
                <a:latin typeface="Calibri" panose="020F0502020204030204" pitchFamily="34" charset="0"/>
              </a:defRPr>
            </a:lvl3pPr>
            <a:lvl4pPr marL="1516063" indent="-215900">
              <a:defRPr>
                <a:solidFill>
                  <a:schemeClr val="tx1"/>
                </a:solidFill>
                <a:latin typeface="Calibri" panose="020F0502020204030204" pitchFamily="34" charset="0"/>
              </a:defRPr>
            </a:lvl4pPr>
            <a:lvl5pPr marL="1949450" indent="-215900">
              <a:defRPr>
                <a:solidFill>
                  <a:schemeClr val="tx1"/>
                </a:solidFill>
                <a:latin typeface="Calibri" panose="020F0502020204030204" pitchFamily="34" charset="0"/>
              </a:defRPr>
            </a:lvl5pPr>
            <a:lvl6pPr marL="2406650" indent="-215900" eaLnBrk="0" fontAlgn="base" hangingPunct="0">
              <a:spcBef>
                <a:spcPct val="0"/>
              </a:spcBef>
              <a:spcAft>
                <a:spcPct val="0"/>
              </a:spcAft>
              <a:defRPr>
                <a:solidFill>
                  <a:schemeClr val="tx1"/>
                </a:solidFill>
                <a:latin typeface="Calibri" panose="020F0502020204030204" pitchFamily="34" charset="0"/>
              </a:defRPr>
            </a:lvl6pPr>
            <a:lvl7pPr marL="2863850" indent="-215900" eaLnBrk="0" fontAlgn="base" hangingPunct="0">
              <a:spcBef>
                <a:spcPct val="0"/>
              </a:spcBef>
              <a:spcAft>
                <a:spcPct val="0"/>
              </a:spcAft>
              <a:defRPr>
                <a:solidFill>
                  <a:schemeClr val="tx1"/>
                </a:solidFill>
                <a:latin typeface="Calibri" panose="020F0502020204030204" pitchFamily="34" charset="0"/>
              </a:defRPr>
            </a:lvl7pPr>
            <a:lvl8pPr marL="3321050" indent="-215900" eaLnBrk="0" fontAlgn="base" hangingPunct="0">
              <a:spcBef>
                <a:spcPct val="0"/>
              </a:spcBef>
              <a:spcAft>
                <a:spcPct val="0"/>
              </a:spcAft>
              <a:defRPr>
                <a:solidFill>
                  <a:schemeClr val="tx1"/>
                </a:solidFill>
                <a:latin typeface="Calibri" panose="020F0502020204030204" pitchFamily="34" charset="0"/>
              </a:defRPr>
            </a:lvl8pPr>
            <a:lvl9pPr marL="3778250" indent="-2159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714-550-7369 www.score114.org</a:t>
            </a:r>
          </a:p>
        </p:txBody>
      </p:sp>
      <p:sp>
        <p:nvSpPr>
          <p:cNvPr id="23558" name="Header Placeholder 5">
            <a:extLst>
              <a:ext uri="{FF2B5EF4-FFF2-40B4-BE49-F238E27FC236}">
                <a16:creationId xmlns:a16="http://schemas.microsoft.com/office/drawing/2014/main" id="{B8DF6767-DE3A-4F93-A4F8-A0966C6168E7}"/>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03263" indent="-269875">
              <a:defRPr>
                <a:solidFill>
                  <a:schemeClr val="tx1"/>
                </a:solidFill>
                <a:latin typeface="Calibri" panose="020F0502020204030204" pitchFamily="34" charset="0"/>
              </a:defRPr>
            </a:lvl2pPr>
            <a:lvl3pPr marL="1082675" indent="-215900">
              <a:defRPr>
                <a:solidFill>
                  <a:schemeClr val="tx1"/>
                </a:solidFill>
                <a:latin typeface="Calibri" panose="020F0502020204030204" pitchFamily="34" charset="0"/>
              </a:defRPr>
            </a:lvl3pPr>
            <a:lvl4pPr marL="1516063" indent="-215900">
              <a:defRPr>
                <a:solidFill>
                  <a:schemeClr val="tx1"/>
                </a:solidFill>
                <a:latin typeface="Calibri" panose="020F0502020204030204" pitchFamily="34" charset="0"/>
              </a:defRPr>
            </a:lvl4pPr>
            <a:lvl5pPr marL="1949450" indent="-215900">
              <a:defRPr>
                <a:solidFill>
                  <a:schemeClr val="tx1"/>
                </a:solidFill>
                <a:latin typeface="Calibri" panose="020F0502020204030204" pitchFamily="34" charset="0"/>
              </a:defRPr>
            </a:lvl5pPr>
            <a:lvl6pPr marL="2406650" indent="-215900" eaLnBrk="0" fontAlgn="base" hangingPunct="0">
              <a:spcBef>
                <a:spcPct val="0"/>
              </a:spcBef>
              <a:spcAft>
                <a:spcPct val="0"/>
              </a:spcAft>
              <a:defRPr>
                <a:solidFill>
                  <a:schemeClr val="tx1"/>
                </a:solidFill>
                <a:latin typeface="Calibri" panose="020F0502020204030204" pitchFamily="34" charset="0"/>
              </a:defRPr>
            </a:lvl6pPr>
            <a:lvl7pPr marL="2863850" indent="-215900" eaLnBrk="0" fontAlgn="base" hangingPunct="0">
              <a:spcBef>
                <a:spcPct val="0"/>
              </a:spcBef>
              <a:spcAft>
                <a:spcPct val="0"/>
              </a:spcAft>
              <a:defRPr>
                <a:solidFill>
                  <a:schemeClr val="tx1"/>
                </a:solidFill>
                <a:latin typeface="Calibri" panose="020F0502020204030204" pitchFamily="34" charset="0"/>
              </a:defRPr>
            </a:lvl7pPr>
            <a:lvl8pPr marL="3321050" indent="-215900" eaLnBrk="0" fontAlgn="base" hangingPunct="0">
              <a:spcBef>
                <a:spcPct val="0"/>
              </a:spcBef>
              <a:spcAft>
                <a:spcPct val="0"/>
              </a:spcAft>
              <a:defRPr>
                <a:solidFill>
                  <a:schemeClr val="tx1"/>
                </a:solidFill>
                <a:latin typeface="Calibri" panose="020F0502020204030204" pitchFamily="34" charset="0"/>
              </a:defRPr>
            </a:lvl8pPr>
            <a:lvl9pPr marL="3778250" indent="-2159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SCORE Orange County</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Score-Jpeg.jpg">
            <a:extLst>
              <a:ext uri="{FF2B5EF4-FFF2-40B4-BE49-F238E27FC236}">
                <a16:creationId xmlns:a16="http://schemas.microsoft.com/office/drawing/2014/main" id="{409CB818-377D-4438-ACB5-13793EE8AEB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37127" y="2171700"/>
            <a:ext cx="841375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371600" y="4643869"/>
            <a:ext cx="15544800" cy="2051600"/>
          </a:xfrm>
        </p:spPr>
        <p:txBody>
          <a:bodyPr/>
          <a:lstStyle>
            <a:lvl1pPr>
              <a:defRPr baseline="0"/>
            </a:lvl1pPr>
          </a:lstStyle>
          <a:p>
            <a:r>
              <a:rPr lang="en-US" dirty="0"/>
              <a:t>Click to edit Master title style</a:t>
            </a:r>
          </a:p>
        </p:txBody>
      </p:sp>
      <p:sp>
        <p:nvSpPr>
          <p:cNvPr id="3" name="Subtitle 2"/>
          <p:cNvSpPr>
            <a:spLocks noGrp="1"/>
          </p:cNvSpPr>
          <p:nvPr>
            <p:ph type="subTitle" idx="1"/>
          </p:nvPr>
        </p:nvSpPr>
        <p:spPr>
          <a:xfrm>
            <a:off x="2743200" y="6138685"/>
            <a:ext cx="12801600" cy="1351298"/>
          </a:xfrm>
        </p:spPr>
        <p:txBody>
          <a:bodyPr/>
          <a:lstStyle>
            <a:lvl1pPr marL="0" indent="0" algn="ctr">
              <a:buNone/>
              <a:defRPr>
                <a:solidFill>
                  <a:schemeClr val="tx2"/>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52585705"/>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76DADB5-256D-4BDA-9456-ADFBC3F0AE58}"/>
              </a:ext>
            </a:extLst>
          </p:cNvPr>
          <p:cNvSpPr txBox="1">
            <a:spLocks/>
          </p:cNvSpPr>
          <p:nvPr userDrawn="1"/>
        </p:nvSpPr>
        <p:spPr>
          <a:xfrm>
            <a:off x="1371600" y="5479258"/>
            <a:ext cx="15544800" cy="2052638"/>
          </a:xfrm>
          <a:prstGeom prst="rect">
            <a:avLst/>
          </a:prstGeom>
        </p:spPr>
        <p:txBody>
          <a:bodyPr anchor="ctr">
            <a:norm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a:defRPr/>
            </a:pPr>
            <a:r>
              <a:rPr lang="en-US" sz="6600" dirty="0">
                <a:solidFill>
                  <a:srgbClr val="1A68A6"/>
                </a:solidFill>
                <a:latin typeface="Gill Sans" charset="0"/>
                <a:cs typeface="Gill Sans" charset="0"/>
              </a:rPr>
              <a:t>Click to edit Master title style</a:t>
            </a:r>
          </a:p>
        </p:txBody>
      </p:sp>
      <p:sp>
        <p:nvSpPr>
          <p:cNvPr id="4" name="Title 1">
            <a:extLst>
              <a:ext uri="{FF2B5EF4-FFF2-40B4-BE49-F238E27FC236}">
                <a16:creationId xmlns:a16="http://schemas.microsoft.com/office/drawing/2014/main" id="{194EF19E-1745-4E54-A12B-B9C7FF741F7F}"/>
              </a:ext>
            </a:extLst>
          </p:cNvPr>
          <p:cNvSpPr txBox="1">
            <a:spLocks/>
          </p:cNvSpPr>
          <p:nvPr userDrawn="1"/>
        </p:nvSpPr>
        <p:spPr>
          <a:xfrm>
            <a:off x="4298950" y="2283620"/>
            <a:ext cx="9690100" cy="2052638"/>
          </a:xfrm>
          <a:prstGeom prst="rect">
            <a:avLst/>
          </a:prstGeom>
        </p:spPr>
        <p:txBody>
          <a:bodyPr anchor="ctr">
            <a:norm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a:defRPr/>
            </a:pPr>
            <a:r>
              <a:rPr lang="en-US" sz="6600" dirty="0">
                <a:solidFill>
                  <a:srgbClr val="1A68A6"/>
                </a:solidFill>
                <a:latin typeface="Gill Sans" charset="0"/>
                <a:cs typeface="Gill Sans" charset="0"/>
              </a:rPr>
              <a:t>Add Photo Here</a:t>
            </a:r>
          </a:p>
        </p:txBody>
      </p:sp>
      <p:sp>
        <p:nvSpPr>
          <p:cNvPr id="7" name="Subtitle 2"/>
          <p:cNvSpPr>
            <a:spLocks noGrp="1"/>
          </p:cNvSpPr>
          <p:nvPr>
            <p:ph type="subTitle" idx="1"/>
          </p:nvPr>
        </p:nvSpPr>
        <p:spPr>
          <a:xfrm>
            <a:off x="2743200" y="7052882"/>
            <a:ext cx="12801600" cy="821559"/>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42464843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568298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2"/>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086181024"/>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77200" cy="6196211"/>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1"/>
            <a:ext cx="8077200" cy="6196211"/>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528593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592917"/>
          </a:xfrm>
        </p:spPr>
        <p:txBody>
          <a:bodyPr/>
          <a:lstStyle>
            <a:lvl1pPr>
              <a:buClr>
                <a:schemeClr val="accent4"/>
              </a:buClr>
              <a:defRPr sz="3600">
                <a:solidFill>
                  <a:schemeClr val="accent4"/>
                </a:solidFill>
              </a:defRPr>
            </a:lvl1pPr>
            <a:lvl2pPr>
              <a:buClr>
                <a:schemeClr val="accent4"/>
              </a:buClr>
              <a:defRPr sz="3000">
                <a:solidFill>
                  <a:schemeClr val="accent4"/>
                </a:solidFill>
              </a:defRPr>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310678"/>
          </a:xfrm>
        </p:spPr>
        <p:txBody>
          <a:bodyPr/>
          <a:lstStyle>
            <a:lvl1pPr>
              <a:buClr>
                <a:schemeClr val="accent4"/>
              </a:buClr>
              <a:defRPr sz="3600">
                <a:solidFill>
                  <a:schemeClr val="accent4"/>
                </a:solidFill>
              </a:defRPr>
            </a:lvl1pPr>
            <a:lvl2pPr>
              <a:defRPr sz="3000">
                <a:solidFill>
                  <a:schemeClr val="accent4"/>
                </a:solidFill>
              </a:defRPr>
            </a:lvl2pPr>
            <a:lvl3pPr>
              <a:defRPr sz="2700">
                <a:solidFill>
                  <a:schemeClr val="accent4"/>
                </a:solidFill>
              </a:defRPr>
            </a:lvl3pPr>
            <a:lvl4pPr>
              <a:defRPr sz="2400">
                <a:solidFill>
                  <a:schemeClr val="accent4"/>
                </a:solidFill>
              </a:defRPr>
            </a:lvl4pPr>
            <a:lvl5pPr>
              <a:defRPr sz="2400">
                <a:solidFill>
                  <a:schemeClr val="accent4"/>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1249340"/>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5727772"/>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78225192"/>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914400" y="242327"/>
            <a:ext cx="16459200" cy="1388718"/>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429339980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3301C0F4-210D-4E16-8C49-24CF97658023}"/>
              </a:ext>
            </a:extLst>
          </p:cNvPr>
          <p:cNvSpPr txBox="1">
            <a:spLocks/>
          </p:cNvSpPr>
          <p:nvPr userDrawn="1"/>
        </p:nvSpPr>
        <p:spPr>
          <a:xfrm>
            <a:off x="914400" y="242888"/>
            <a:ext cx="16459200" cy="1388270"/>
          </a:xfrm>
          <a:prstGeom prst="rect">
            <a:avLst/>
          </a:prstGeom>
        </p:spPr>
        <p:txBody>
          <a:bodyPr anchor="ctr">
            <a:normAutofit/>
          </a:bodyPr>
          <a:lstStyle/>
          <a:p>
            <a:pPr algn="ctr" defTabSz="685800">
              <a:defRPr/>
            </a:pPr>
            <a:r>
              <a:rPr lang="en-US" sz="6600" spc="-150" dirty="0">
                <a:solidFill>
                  <a:srgbClr val="1A68A6"/>
                </a:solidFill>
                <a:latin typeface="Gill Sans"/>
                <a:ea typeface="ＭＳ Ｐゴシック" pitchFamily="-110" charset="-128"/>
                <a:cs typeface="Gill Sans"/>
              </a:rPr>
              <a:t>Click to edit Master title style</a:t>
            </a:r>
          </a:p>
        </p:txBody>
      </p:sp>
      <p:sp>
        <p:nvSpPr>
          <p:cNvPr id="2" name="Title 1"/>
          <p:cNvSpPr>
            <a:spLocks noGrp="1"/>
          </p:cNvSpPr>
          <p:nvPr>
            <p:ph type="title"/>
          </p:nvPr>
        </p:nvSpPr>
        <p:spPr>
          <a:xfrm>
            <a:off x="914401" y="2152651"/>
            <a:ext cx="6016626" cy="1365005"/>
          </a:xfrm>
        </p:spPr>
        <p:txBody>
          <a:bodyPr anchor="b"/>
          <a:lstStyle>
            <a:lvl1pPr algn="l">
              <a:defRPr sz="3000" b="1"/>
            </a:lvl1pPr>
          </a:lstStyle>
          <a:p>
            <a:r>
              <a:rPr lang="en-US"/>
              <a:t>Click to edit Master title style</a:t>
            </a:r>
            <a:endParaRPr lang="en-US" dirty="0"/>
          </a:p>
        </p:txBody>
      </p:sp>
      <p:sp>
        <p:nvSpPr>
          <p:cNvPr id="3" name="Content Placeholder 2"/>
          <p:cNvSpPr>
            <a:spLocks noGrp="1"/>
          </p:cNvSpPr>
          <p:nvPr>
            <p:ph idx="1"/>
          </p:nvPr>
        </p:nvSpPr>
        <p:spPr>
          <a:xfrm>
            <a:off x="7150100" y="2152650"/>
            <a:ext cx="10223500" cy="6432101"/>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14401" y="3797074"/>
            <a:ext cx="6016626" cy="52227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dirty="0"/>
              <a:t>Click to edit Master text styles</a:t>
            </a:r>
          </a:p>
        </p:txBody>
      </p:sp>
    </p:spTree>
    <p:extLst>
      <p:ext uri="{BB962C8B-B14F-4D97-AF65-F5344CB8AC3E}">
        <p14:creationId xmlns:p14="http://schemas.microsoft.com/office/powerpoint/2010/main" val="4292644318"/>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dirty="0"/>
              <a:t>Click to edit Master title style</a:t>
            </a:r>
          </a:p>
        </p:txBody>
      </p:sp>
      <p:sp>
        <p:nvSpPr>
          <p:cNvPr id="3" name="Picture Placeholder 2"/>
          <p:cNvSpPr>
            <a:spLocks noGrp="1"/>
          </p:cNvSpPr>
          <p:nvPr>
            <p:ph type="pic" idx="1"/>
          </p:nvPr>
        </p:nvSpPr>
        <p:spPr>
          <a:xfrm>
            <a:off x="3584576" y="2589350"/>
            <a:ext cx="10972800" cy="959805"/>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dirty="0"/>
          </a:p>
        </p:txBody>
      </p:sp>
      <p:sp>
        <p:nvSpPr>
          <p:cNvPr id="4" name="Text Placeholder 3"/>
          <p:cNvSpPr>
            <a:spLocks noGrp="1"/>
          </p:cNvSpPr>
          <p:nvPr>
            <p:ph type="body" sz="half" idx="2"/>
          </p:nvPr>
        </p:nvSpPr>
        <p:spPr>
          <a:xfrm>
            <a:off x="3584576" y="8051007"/>
            <a:ext cx="10972800" cy="733662"/>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dirty="0"/>
              <a:t>Click to edit Master text styles</a:t>
            </a:r>
          </a:p>
        </p:txBody>
      </p:sp>
    </p:spTree>
    <p:extLst>
      <p:ext uri="{BB962C8B-B14F-4D97-AF65-F5344CB8AC3E}">
        <p14:creationId xmlns:p14="http://schemas.microsoft.com/office/powerpoint/2010/main" val="2952278671"/>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A65107-14B9-4D4D-BFBD-938B8AD137C6}"/>
              </a:ext>
            </a:extLst>
          </p:cNvPr>
          <p:cNvSpPr txBox="1">
            <a:spLocks noChangeArrowheads="1"/>
          </p:cNvSpPr>
          <p:nvPr userDrawn="1"/>
        </p:nvSpPr>
        <p:spPr bwMode="auto">
          <a:xfrm>
            <a:off x="5943600" y="4217195"/>
            <a:ext cx="7292976" cy="92333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defRPr/>
            </a:pPr>
            <a:r>
              <a:rPr lang="en-US" sz="2700" dirty="0">
                <a:solidFill>
                  <a:srgbClr val="FF6600"/>
                </a:solidFill>
                <a:latin typeface="Helvetica" charset="0"/>
                <a:cs typeface="Helvetica" charset="0"/>
              </a:rPr>
              <a:t>TIP: This page is left blank. Use it for full page photos, etc.</a:t>
            </a:r>
          </a:p>
        </p:txBody>
      </p:sp>
    </p:spTree>
    <p:extLst>
      <p:ext uri="{BB962C8B-B14F-4D97-AF65-F5344CB8AC3E}">
        <p14:creationId xmlns:p14="http://schemas.microsoft.com/office/powerpoint/2010/main" val="3773058472"/>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0CC7CC-EF1D-438E-BBDA-B79B5D863439}"/>
              </a:ext>
            </a:extLst>
          </p:cNvPr>
          <p:cNvSpPr txBox="1">
            <a:spLocks noChangeArrowheads="1"/>
          </p:cNvSpPr>
          <p:nvPr userDrawn="1"/>
        </p:nvSpPr>
        <p:spPr bwMode="auto">
          <a:xfrm>
            <a:off x="5943600" y="4217195"/>
            <a:ext cx="7292976" cy="923330"/>
          </a:xfrm>
          <a:prstGeom prst="rect">
            <a:avLst/>
          </a:prstGeom>
          <a:no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hangingPunct="1">
              <a:defRPr/>
            </a:pPr>
            <a:r>
              <a:rPr lang="en-US" sz="2700" dirty="0">
                <a:solidFill>
                  <a:srgbClr val="FF6600"/>
                </a:solidFill>
                <a:latin typeface="Helvetica" charset="0"/>
                <a:cs typeface="Helvetica" charset="0"/>
              </a:rPr>
              <a:t>TIP: This page provides space for a header. Use it for full page photos, etc.</a:t>
            </a:r>
          </a:p>
        </p:txBody>
      </p:sp>
    </p:spTree>
    <p:extLst>
      <p:ext uri="{BB962C8B-B14F-4D97-AF65-F5344CB8AC3E}">
        <p14:creationId xmlns:p14="http://schemas.microsoft.com/office/powerpoint/2010/main" val="2788964406"/>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90C95183-62CA-41D4-AC22-6E7BB5264900}"/>
              </a:ext>
            </a:extLst>
          </p:cNvPr>
          <p:cNvGrpSpPr>
            <a:grpSpLocks/>
          </p:cNvGrpSpPr>
          <p:nvPr userDrawn="1"/>
        </p:nvGrpSpPr>
        <p:grpSpPr bwMode="auto">
          <a:xfrm>
            <a:off x="3505200" y="2628900"/>
            <a:ext cx="9448800" cy="5719763"/>
            <a:chOff x="19140488" y="13674"/>
            <a:chExt cx="7443798" cy="6145827"/>
          </a:xfrm>
        </p:grpSpPr>
        <p:sp>
          <p:nvSpPr>
            <p:cNvPr id="6" name="Rectangle 17">
              <a:extLst>
                <a:ext uri="{FF2B5EF4-FFF2-40B4-BE49-F238E27FC236}">
                  <a16:creationId xmlns:a16="http://schemas.microsoft.com/office/drawing/2014/main" id="{52382120-DAE8-4166-B5FA-D4421FE04106}"/>
                </a:ext>
              </a:extLst>
            </p:cNvPr>
            <p:cNvSpPr>
              <a:spLocks noChangeArrowheads="1"/>
            </p:cNvSpPr>
            <p:nvPr/>
          </p:nvSpPr>
          <p:spPr bwMode="gray">
            <a:xfrm>
              <a:off x="19140488" y="4189357"/>
              <a:ext cx="2301174" cy="1970144"/>
            </a:xfrm>
            <a:prstGeom prst="rect">
              <a:avLst/>
            </a:prstGeom>
            <a:solidFill>
              <a:srgbClr val="9A1702"/>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700" dirty="0"/>
            </a:p>
          </p:txBody>
        </p:sp>
        <p:sp>
          <p:nvSpPr>
            <p:cNvPr id="7" name="Rectangle 7">
              <a:extLst>
                <a:ext uri="{FF2B5EF4-FFF2-40B4-BE49-F238E27FC236}">
                  <a16:creationId xmlns:a16="http://schemas.microsoft.com/office/drawing/2014/main" id="{DB527436-CBD0-4414-B43C-F9FA25FEBA2D}"/>
                </a:ext>
              </a:extLst>
            </p:cNvPr>
            <p:cNvSpPr>
              <a:spLocks noChangeArrowheads="1"/>
            </p:cNvSpPr>
            <p:nvPr/>
          </p:nvSpPr>
          <p:spPr bwMode="gray">
            <a:xfrm>
              <a:off x="25663816" y="4033281"/>
              <a:ext cx="920470" cy="2126220"/>
            </a:xfrm>
            <a:prstGeom prst="rect">
              <a:avLst/>
            </a:prstGeom>
            <a:solidFill>
              <a:srgbClr val="F3BE26"/>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700" dirty="0"/>
            </a:p>
          </p:txBody>
        </p:sp>
        <p:sp>
          <p:nvSpPr>
            <p:cNvPr id="8" name="Rectangle 8">
              <a:extLst>
                <a:ext uri="{FF2B5EF4-FFF2-40B4-BE49-F238E27FC236}">
                  <a16:creationId xmlns:a16="http://schemas.microsoft.com/office/drawing/2014/main" id="{83153712-16F3-45B3-8CAA-09AB5F5C8F26}"/>
                </a:ext>
              </a:extLst>
            </p:cNvPr>
            <p:cNvSpPr>
              <a:spLocks noChangeArrowheads="1"/>
            </p:cNvSpPr>
            <p:nvPr/>
          </p:nvSpPr>
          <p:spPr bwMode="gray">
            <a:xfrm>
              <a:off x="25048502" y="2899808"/>
              <a:ext cx="735375" cy="1289549"/>
            </a:xfrm>
            <a:prstGeom prst="rect">
              <a:avLst/>
            </a:prstGeom>
            <a:solidFill>
              <a:srgbClr val="F3BC87"/>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700" dirty="0"/>
            </a:p>
          </p:txBody>
        </p:sp>
        <p:sp>
          <p:nvSpPr>
            <p:cNvPr id="9" name="Rectangle 9">
              <a:extLst>
                <a:ext uri="{FF2B5EF4-FFF2-40B4-BE49-F238E27FC236}">
                  <a16:creationId xmlns:a16="http://schemas.microsoft.com/office/drawing/2014/main" id="{DEDC1162-7045-4055-8118-C96373AD4201}"/>
                </a:ext>
              </a:extLst>
            </p:cNvPr>
            <p:cNvSpPr>
              <a:spLocks noChangeArrowheads="1"/>
            </p:cNvSpPr>
            <p:nvPr/>
          </p:nvSpPr>
          <p:spPr bwMode="gray">
            <a:xfrm>
              <a:off x="25048502" y="4033281"/>
              <a:ext cx="735375" cy="2126220"/>
            </a:xfrm>
            <a:prstGeom prst="rect">
              <a:avLst/>
            </a:prstGeom>
            <a:solidFill>
              <a:srgbClr val="E88C1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700" dirty="0"/>
            </a:p>
          </p:txBody>
        </p:sp>
        <p:sp>
          <p:nvSpPr>
            <p:cNvPr id="10" name="Rectangle 11">
              <a:extLst>
                <a:ext uri="{FF2B5EF4-FFF2-40B4-BE49-F238E27FC236}">
                  <a16:creationId xmlns:a16="http://schemas.microsoft.com/office/drawing/2014/main" id="{65C26196-DC69-4A4E-BEA1-248D9E9CD9B8}"/>
                </a:ext>
              </a:extLst>
            </p:cNvPr>
            <p:cNvSpPr>
              <a:spLocks noChangeArrowheads="1"/>
            </p:cNvSpPr>
            <p:nvPr/>
          </p:nvSpPr>
          <p:spPr bwMode="gray">
            <a:xfrm>
              <a:off x="24665808" y="707063"/>
              <a:ext cx="477743" cy="2264386"/>
            </a:xfrm>
            <a:prstGeom prst="rect">
              <a:avLst/>
            </a:prstGeom>
            <a:solidFill>
              <a:srgbClr val="E669A2"/>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700" dirty="0"/>
            </a:p>
          </p:txBody>
        </p:sp>
        <p:sp>
          <p:nvSpPr>
            <p:cNvPr id="11" name="Rectangle 12">
              <a:extLst>
                <a:ext uri="{FF2B5EF4-FFF2-40B4-BE49-F238E27FC236}">
                  <a16:creationId xmlns:a16="http://schemas.microsoft.com/office/drawing/2014/main" id="{85DAB640-AEA7-47BA-8A4C-FA74FEB65530}"/>
                </a:ext>
              </a:extLst>
            </p:cNvPr>
            <p:cNvSpPr>
              <a:spLocks noChangeArrowheads="1"/>
            </p:cNvSpPr>
            <p:nvPr/>
          </p:nvSpPr>
          <p:spPr bwMode="gray">
            <a:xfrm>
              <a:off x="24665808" y="2899808"/>
              <a:ext cx="477743" cy="1289549"/>
            </a:xfrm>
            <a:prstGeom prst="rect">
              <a:avLst/>
            </a:prstGeom>
            <a:solidFill>
              <a:srgbClr val="DB4D56"/>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700" dirty="0"/>
            </a:p>
          </p:txBody>
        </p:sp>
        <p:sp>
          <p:nvSpPr>
            <p:cNvPr id="12" name="Rectangle 13">
              <a:extLst>
                <a:ext uri="{FF2B5EF4-FFF2-40B4-BE49-F238E27FC236}">
                  <a16:creationId xmlns:a16="http://schemas.microsoft.com/office/drawing/2014/main" id="{00624627-B316-412E-AB52-1A2AA6D8823A}"/>
                </a:ext>
              </a:extLst>
            </p:cNvPr>
            <p:cNvSpPr>
              <a:spLocks noChangeArrowheads="1"/>
            </p:cNvSpPr>
            <p:nvPr/>
          </p:nvSpPr>
          <p:spPr bwMode="gray">
            <a:xfrm>
              <a:off x="24665808" y="4033281"/>
              <a:ext cx="477743" cy="2126220"/>
            </a:xfrm>
            <a:prstGeom prst="rect">
              <a:avLst/>
            </a:prstGeom>
            <a:solidFill>
              <a:srgbClr val="D13A0D"/>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700" dirty="0"/>
            </a:p>
          </p:txBody>
        </p:sp>
        <p:sp>
          <p:nvSpPr>
            <p:cNvPr id="13" name="Rectangle 14">
              <a:extLst>
                <a:ext uri="{FF2B5EF4-FFF2-40B4-BE49-F238E27FC236}">
                  <a16:creationId xmlns:a16="http://schemas.microsoft.com/office/drawing/2014/main" id="{B4638B3B-79DF-4263-A391-3CF317187F66}"/>
                </a:ext>
              </a:extLst>
            </p:cNvPr>
            <p:cNvSpPr>
              <a:spLocks noChangeArrowheads="1"/>
            </p:cNvSpPr>
            <p:nvPr/>
          </p:nvSpPr>
          <p:spPr bwMode="gray">
            <a:xfrm>
              <a:off x="19140488" y="668683"/>
              <a:ext cx="5662889" cy="2302766"/>
            </a:xfrm>
            <a:prstGeom prst="rect">
              <a:avLst/>
            </a:prstGeom>
            <a:solidFill>
              <a:srgbClr val="D74021"/>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700" dirty="0"/>
            </a:p>
          </p:txBody>
        </p:sp>
        <p:sp>
          <p:nvSpPr>
            <p:cNvPr id="14" name="Rectangle 15">
              <a:extLst>
                <a:ext uri="{FF2B5EF4-FFF2-40B4-BE49-F238E27FC236}">
                  <a16:creationId xmlns:a16="http://schemas.microsoft.com/office/drawing/2014/main" id="{01959B94-8784-4BA7-87FA-5A6B45002575}"/>
                </a:ext>
              </a:extLst>
            </p:cNvPr>
            <p:cNvSpPr>
              <a:spLocks noChangeArrowheads="1"/>
            </p:cNvSpPr>
            <p:nvPr/>
          </p:nvSpPr>
          <p:spPr bwMode="gray">
            <a:xfrm>
              <a:off x="19140488" y="2899808"/>
              <a:ext cx="5662889" cy="1289549"/>
            </a:xfrm>
            <a:prstGeom prst="rect">
              <a:avLst/>
            </a:prstGeom>
            <a:solidFill>
              <a:srgbClr val="CD2F12"/>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700" dirty="0"/>
            </a:p>
          </p:txBody>
        </p:sp>
        <p:sp>
          <p:nvSpPr>
            <p:cNvPr id="16" name="Freeform 16">
              <a:extLst>
                <a:ext uri="{FF2B5EF4-FFF2-40B4-BE49-F238E27FC236}">
                  <a16:creationId xmlns:a16="http://schemas.microsoft.com/office/drawing/2014/main" id="{2F2D6449-059F-46F4-958F-9B1C04AB0684}"/>
                </a:ext>
              </a:extLst>
            </p:cNvPr>
            <p:cNvSpPr>
              <a:spLocks/>
            </p:cNvSpPr>
            <p:nvPr/>
          </p:nvSpPr>
          <p:spPr bwMode="gray">
            <a:xfrm>
              <a:off x="19140488" y="4032250"/>
              <a:ext cx="5662612" cy="2127250"/>
            </a:xfrm>
            <a:custGeom>
              <a:avLst/>
              <a:gdLst>
                <a:gd name="T0" fmla="*/ 0 w 3567"/>
                <a:gd name="T1" fmla="*/ 0 h 1340"/>
                <a:gd name="T2" fmla="*/ 2147483646 w 3567"/>
                <a:gd name="T3" fmla="*/ 0 h 1340"/>
                <a:gd name="T4" fmla="*/ 2147483646 w 3567"/>
                <a:gd name="T5" fmla="*/ 2147483646 h 1340"/>
                <a:gd name="T6" fmla="*/ 2147483646 w 3567"/>
                <a:gd name="T7" fmla="*/ 2147483646 h 1340"/>
                <a:gd name="T8" fmla="*/ 2147483646 w 3567"/>
                <a:gd name="T9" fmla="*/ 2147483646 h 1340"/>
                <a:gd name="T10" fmla="*/ 0 w 3567"/>
                <a:gd name="T11" fmla="*/ 2147483646 h 1340"/>
                <a:gd name="T12" fmla="*/ 0 w 3567"/>
                <a:gd name="T13" fmla="*/ 0 h 134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67" h="1340">
                  <a:moveTo>
                    <a:pt x="0" y="0"/>
                  </a:moveTo>
                  <a:lnTo>
                    <a:pt x="3567" y="0"/>
                  </a:lnTo>
                  <a:lnTo>
                    <a:pt x="3567" y="1340"/>
                  </a:lnTo>
                  <a:lnTo>
                    <a:pt x="1372" y="1340"/>
                  </a:lnTo>
                  <a:lnTo>
                    <a:pt x="1372" y="181"/>
                  </a:lnTo>
                  <a:lnTo>
                    <a:pt x="0" y="181"/>
                  </a:lnTo>
                  <a:lnTo>
                    <a:pt x="0" y="0"/>
                  </a:lnTo>
                  <a:close/>
                </a:path>
              </a:pathLst>
            </a:custGeom>
            <a:solidFill>
              <a:srgbClr val="C42303"/>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sz="2700" dirty="0"/>
            </a:p>
          </p:txBody>
        </p:sp>
        <p:sp>
          <p:nvSpPr>
            <p:cNvPr id="17" name="Rectangle 10">
              <a:extLst>
                <a:ext uri="{FF2B5EF4-FFF2-40B4-BE49-F238E27FC236}">
                  <a16:creationId xmlns:a16="http://schemas.microsoft.com/office/drawing/2014/main" id="{93B27B49-6AB0-4F96-AF85-5E89946956AD}"/>
                </a:ext>
              </a:extLst>
            </p:cNvPr>
            <p:cNvSpPr>
              <a:spLocks noChangeArrowheads="1"/>
            </p:cNvSpPr>
            <p:nvPr/>
          </p:nvSpPr>
          <p:spPr bwMode="gray">
            <a:xfrm>
              <a:off x="19140488" y="13674"/>
              <a:ext cx="5662889" cy="693389"/>
            </a:xfrm>
            <a:prstGeom prst="rect">
              <a:avLst/>
            </a:prstGeom>
            <a:solidFill>
              <a:srgbClr val="EE9C34"/>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700" dirty="0"/>
            </a:p>
          </p:txBody>
        </p:sp>
      </p:grpSp>
      <p:grpSp>
        <p:nvGrpSpPr>
          <p:cNvPr id="19" name="Group 32">
            <a:extLst>
              <a:ext uri="{FF2B5EF4-FFF2-40B4-BE49-F238E27FC236}">
                <a16:creationId xmlns:a16="http://schemas.microsoft.com/office/drawing/2014/main" id="{58EED918-1A66-4B91-BC50-0B8375296527}"/>
              </a:ext>
            </a:extLst>
          </p:cNvPr>
          <p:cNvGrpSpPr>
            <a:grpSpLocks/>
          </p:cNvGrpSpPr>
          <p:nvPr userDrawn="1"/>
        </p:nvGrpSpPr>
        <p:grpSpPr bwMode="auto">
          <a:xfrm>
            <a:off x="2371727" y="8353425"/>
            <a:ext cx="1327150" cy="581025"/>
            <a:chOff x="518032" y="978681"/>
            <a:chExt cx="4572000" cy="2667393"/>
          </a:xfrm>
        </p:grpSpPr>
        <p:sp>
          <p:nvSpPr>
            <p:cNvPr id="20" name="Rectangle 37">
              <a:extLst>
                <a:ext uri="{FF2B5EF4-FFF2-40B4-BE49-F238E27FC236}">
                  <a16:creationId xmlns:a16="http://schemas.microsoft.com/office/drawing/2014/main" id="{DC6A3EF4-EACB-43B1-9599-4FEF0728FFED}"/>
                </a:ext>
              </a:extLst>
            </p:cNvPr>
            <p:cNvSpPr>
              <a:spLocks noChangeArrowheads="1"/>
            </p:cNvSpPr>
            <p:nvPr userDrawn="1"/>
          </p:nvSpPr>
          <p:spPr bwMode="black">
            <a:xfrm>
              <a:off x="3296233" y="978681"/>
              <a:ext cx="1137531" cy="262367"/>
            </a:xfrm>
            <a:prstGeom prst="rect">
              <a:avLst/>
            </a:prstGeom>
            <a:solidFill>
              <a:srgbClr val="A10000"/>
            </a:solid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endParaRPr lang="en-GB" altLang="en-US" sz="2700" dirty="0"/>
            </a:p>
          </p:txBody>
        </p:sp>
        <p:sp>
          <p:nvSpPr>
            <p:cNvPr id="21" name="Freeform 7">
              <a:extLst>
                <a:ext uri="{FF2B5EF4-FFF2-40B4-BE49-F238E27FC236}">
                  <a16:creationId xmlns:a16="http://schemas.microsoft.com/office/drawing/2014/main" id="{DB9B52DD-D472-472C-97C6-9C9ABF404C69}"/>
                </a:ext>
              </a:extLst>
            </p:cNvPr>
            <p:cNvSpPr>
              <a:spLocks noEditPoints="1"/>
            </p:cNvSpPr>
            <p:nvPr userDrawn="1"/>
          </p:nvSpPr>
          <p:spPr bwMode="black">
            <a:xfrm>
              <a:off x="518032" y="1922794"/>
              <a:ext cx="4572000" cy="1723280"/>
            </a:xfrm>
            <a:custGeom>
              <a:avLst/>
              <a:gdLst>
                <a:gd name="T0" fmla="*/ 2147483646 w 4127"/>
                <a:gd name="T1" fmla="*/ 2147483646 h 1544"/>
                <a:gd name="T2" fmla="*/ 2147483646 w 4127"/>
                <a:gd name="T3" fmla="*/ 2147483646 h 1544"/>
                <a:gd name="T4" fmla="*/ 2147483646 w 4127"/>
                <a:gd name="T5" fmla="*/ 2147483646 h 1544"/>
                <a:gd name="T6" fmla="*/ 2147483646 w 4127"/>
                <a:gd name="T7" fmla="*/ 2147483646 h 1544"/>
                <a:gd name="T8" fmla="*/ 2147483646 w 4127"/>
                <a:gd name="T9" fmla="*/ 2147483646 h 1544"/>
                <a:gd name="T10" fmla="*/ 2147483646 w 4127"/>
                <a:gd name="T11" fmla="*/ 2147483646 h 1544"/>
                <a:gd name="T12" fmla="*/ 2147483646 w 4127"/>
                <a:gd name="T13" fmla="*/ 2147483646 h 1544"/>
                <a:gd name="T14" fmla="*/ 2147483646 w 4127"/>
                <a:gd name="T15" fmla="*/ 2147483646 h 1544"/>
                <a:gd name="T16" fmla="*/ 2147483646 w 4127"/>
                <a:gd name="T17" fmla="*/ 2147483646 h 1544"/>
                <a:gd name="T18" fmla="*/ 2147483646 w 4127"/>
                <a:gd name="T19" fmla="*/ 2147483646 h 1544"/>
                <a:gd name="T20" fmla="*/ 2147483646 w 4127"/>
                <a:gd name="T21" fmla="*/ 2147483646 h 1544"/>
                <a:gd name="T22" fmla="*/ 2147483646 w 4127"/>
                <a:gd name="T23" fmla="*/ 2147483646 h 1544"/>
                <a:gd name="T24" fmla="*/ 2147483646 w 4127"/>
                <a:gd name="T25" fmla="*/ 2147483646 h 1544"/>
                <a:gd name="T26" fmla="*/ 2147483646 w 4127"/>
                <a:gd name="T27" fmla="*/ 2147483646 h 1544"/>
                <a:gd name="T28" fmla="*/ 2147483646 w 4127"/>
                <a:gd name="T29" fmla="*/ 2147483646 h 1544"/>
                <a:gd name="T30" fmla="*/ 2147483646 w 4127"/>
                <a:gd name="T31" fmla="*/ 2147483646 h 1544"/>
                <a:gd name="T32" fmla="*/ 2147483646 w 4127"/>
                <a:gd name="T33" fmla="*/ 2147483646 h 1544"/>
                <a:gd name="T34" fmla="*/ 2147483646 w 4127"/>
                <a:gd name="T35" fmla="*/ 2147483646 h 1544"/>
                <a:gd name="T36" fmla="*/ 2147483646 w 4127"/>
                <a:gd name="T37" fmla="*/ 2147483646 h 1544"/>
                <a:gd name="T38" fmla="*/ 2147483646 w 4127"/>
                <a:gd name="T39" fmla="*/ 2147483646 h 1544"/>
                <a:gd name="T40" fmla="*/ 2147483646 w 4127"/>
                <a:gd name="T41" fmla="*/ 2147483646 h 1544"/>
                <a:gd name="T42" fmla="*/ 2147483646 w 4127"/>
                <a:gd name="T43" fmla="*/ 2147483646 h 1544"/>
                <a:gd name="T44" fmla="*/ 2147483646 w 4127"/>
                <a:gd name="T45" fmla="*/ 2147483646 h 1544"/>
                <a:gd name="T46" fmla="*/ 2147483646 w 4127"/>
                <a:gd name="T47" fmla="*/ 2147483646 h 1544"/>
                <a:gd name="T48" fmla="*/ 2147483646 w 4127"/>
                <a:gd name="T49" fmla="*/ 2147483646 h 1544"/>
                <a:gd name="T50" fmla="*/ 2147483646 w 4127"/>
                <a:gd name="T51" fmla="*/ 2147483646 h 1544"/>
                <a:gd name="T52" fmla="*/ 2147483646 w 4127"/>
                <a:gd name="T53" fmla="*/ 2147483646 h 1544"/>
                <a:gd name="T54" fmla="*/ 2147483646 w 4127"/>
                <a:gd name="T55" fmla="*/ 2147483646 h 1544"/>
                <a:gd name="T56" fmla="*/ 2147483646 w 4127"/>
                <a:gd name="T57" fmla="*/ 2147483646 h 1544"/>
                <a:gd name="T58" fmla="*/ 2147483646 w 4127"/>
                <a:gd name="T59" fmla="*/ 2147483646 h 1544"/>
                <a:gd name="T60" fmla="*/ 2147483646 w 4127"/>
                <a:gd name="T61" fmla="*/ 2147483646 h 1544"/>
                <a:gd name="T62" fmla="*/ 2147483646 w 4127"/>
                <a:gd name="T63" fmla="*/ 2147483646 h 1544"/>
                <a:gd name="T64" fmla="*/ 2147483646 w 4127"/>
                <a:gd name="T65" fmla="*/ 2147483646 h 1544"/>
                <a:gd name="T66" fmla="*/ 2147483646 w 4127"/>
                <a:gd name="T67" fmla="*/ 2147483646 h 1544"/>
                <a:gd name="T68" fmla="*/ 2147483646 w 4127"/>
                <a:gd name="T69" fmla="*/ 2147483646 h 1544"/>
                <a:gd name="T70" fmla="*/ 2147483646 w 4127"/>
                <a:gd name="T71" fmla="*/ 2147483646 h 1544"/>
                <a:gd name="T72" fmla="*/ 2147483646 w 4127"/>
                <a:gd name="T73" fmla="*/ 2147483646 h 1544"/>
                <a:gd name="T74" fmla="*/ 2147483646 w 4127"/>
                <a:gd name="T75" fmla="*/ 2147483646 h 1544"/>
                <a:gd name="T76" fmla="*/ 2147483646 w 4127"/>
                <a:gd name="T77" fmla="*/ 2147483646 h 1544"/>
                <a:gd name="T78" fmla="*/ 2147483646 w 4127"/>
                <a:gd name="T79" fmla="*/ 2147483646 h 1544"/>
                <a:gd name="T80" fmla="*/ 2147483646 w 4127"/>
                <a:gd name="T81" fmla="*/ 2147483646 h 1544"/>
                <a:gd name="T82" fmla="*/ 2147483646 w 4127"/>
                <a:gd name="T83" fmla="*/ 2147483646 h 1544"/>
                <a:gd name="T84" fmla="*/ 2147483646 w 4127"/>
                <a:gd name="T85" fmla="*/ 2147483646 h 1544"/>
                <a:gd name="T86" fmla="*/ 2147483646 w 4127"/>
                <a:gd name="T87" fmla="*/ 2147483646 h 1544"/>
                <a:gd name="T88" fmla="*/ 2147483646 w 4127"/>
                <a:gd name="T89" fmla="*/ 2147483646 h 1544"/>
                <a:gd name="T90" fmla="*/ 2147483646 w 4127"/>
                <a:gd name="T91" fmla="*/ 2147483646 h 1544"/>
                <a:gd name="T92" fmla="*/ 2147483646 w 4127"/>
                <a:gd name="T93" fmla="*/ 2147483646 h 1544"/>
                <a:gd name="T94" fmla="*/ 2147483646 w 4127"/>
                <a:gd name="T95" fmla="*/ 2147483646 h 1544"/>
                <a:gd name="T96" fmla="*/ 2147483646 w 4127"/>
                <a:gd name="T97" fmla="*/ 0 h 1544"/>
                <a:gd name="T98" fmla="*/ 2147483646 w 4127"/>
                <a:gd name="T99" fmla="*/ 2147483646 h 1544"/>
                <a:gd name="T100" fmla="*/ 2147483646 w 4127"/>
                <a:gd name="T101" fmla="*/ 2147483646 h 1544"/>
                <a:gd name="T102" fmla="*/ 2147483646 w 4127"/>
                <a:gd name="T103" fmla="*/ 2147483646 h 1544"/>
                <a:gd name="T104" fmla="*/ 2147483646 w 4127"/>
                <a:gd name="T105" fmla="*/ 2147483646 h 1544"/>
                <a:gd name="T106" fmla="*/ 2147483646 w 4127"/>
                <a:gd name="T107" fmla="*/ 2147483646 h 1544"/>
                <a:gd name="T108" fmla="*/ 2147483646 w 4127"/>
                <a:gd name="T109" fmla="*/ 2147483646 h 1544"/>
                <a:gd name="T110" fmla="*/ 2147483646 w 4127"/>
                <a:gd name="T111" fmla="*/ 2147483646 h 1544"/>
                <a:gd name="T112" fmla="*/ 2147483646 w 4127"/>
                <a:gd name="T113" fmla="*/ 2147483646 h 1544"/>
                <a:gd name="T114" fmla="*/ 2147483646 w 4127"/>
                <a:gd name="T115" fmla="*/ 2147483646 h 1544"/>
                <a:gd name="T116" fmla="*/ 2147483646 w 4127"/>
                <a:gd name="T117" fmla="*/ 2147483646 h 15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127" h="1544">
                  <a:moveTo>
                    <a:pt x="640" y="229"/>
                  </a:moveTo>
                  <a:lnTo>
                    <a:pt x="622" y="229"/>
                  </a:lnTo>
                  <a:lnTo>
                    <a:pt x="603" y="230"/>
                  </a:lnTo>
                  <a:lnTo>
                    <a:pt x="581" y="233"/>
                  </a:lnTo>
                  <a:lnTo>
                    <a:pt x="553" y="235"/>
                  </a:lnTo>
                  <a:lnTo>
                    <a:pt x="521" y="241"/>
                  </a:lnTo>
                  <a:lnTo>
                    <a:pt x="521" y="947"/>
                  </a:lnTo>
                  <a:lnTo>
                    <a:pt x="538" y="949"/>
                  </a:lnTo>
                  <a:lnTo>
                    <a:pt x="553" y="949"/>
                  </a:lnTo>
                  <a:lnTo>
                    <a:pt x="566" y="949"/>
                  </a:lnTo>
                  <a:lnTo>
                    <a:pt x="578" y="949"/>
                  </a:lnTo>
                  <a:lnTo>
                    <a:pt x="630" y="946"/>
                  </a:lnTo>
                  <a:lnTo>
                    <a:pt x="677" y="937"/>
                  </a:lnTo>
                  <a:lnTo>
                    <a:pt x="720" y="924"/>
                  </a:lnTo>
                  <a:lnTo>
                    <a:pt x="758" y="905"/>
                  </a:lnTo>
                  <a:lnTo>
                    <a:pt x="793" y="880"/>
                  </a:lnTo>
                  <a:lnTo>
                    <a:pt x="824" y="850"/>
                  </a:lnTo>
                  <a:lnTo>
                    <a:pt x="849" y="815"/>
                  </a:lnTo>
                  <a:lnTo>
                    <a:pt x="870" y="775"/>
                  </a:lnTo>
                  <a:lnTo>
                    <a:pt x="886" y="728"/>
                  </a:lnTo>
                  <a:lnTo>
                    <a:pt x="897" y="678"/>
                  </a:lnTo>
                  <a:lnTo>
                    <a:pt x="905" y="622"/>
                  </a:lnTo>
                  <a:lnTo>
                    <a:pt x="907" y="561"/>
                  </a:lnTo>
                  <a:lnTo>
                    <a:pt x="905" y="505"/>
                  </a:lnTo>
                  <a:lnTo>
                    <a:pt x="897" y="452"/>
                  </a:lnTo>
                  <a:lnTo>
                    <a:pt x="886" y="407"/>
                  </a:lnTo>
                  <a:lnTo>
                    <a:pt x="870" y="366"/>
                  </a:lnTo>
                  <a:lnTo>
                    <a:pt x="850" y="329"/>
                  </a:lnTo>
                  <a:lnTo>
                    <a:pt x="826" y="299"/>
                  </a:lnTo>
                  <a:lnTo>
                    <a:pt x="797" y="274"/>
                  </a:lnTo>
                  <a:lnTo>
                    <a:pt x="763" y="254"/>
                  </a:lnTo>
                  <a:lnTo>
                    <a:pt x="727" y="241"/>
                  </a:lnTo>
                  <a:lnTo>
                    <a:pt x="686" y="232"/>
                  </a:lnTo>
                  <a:lnTo>
                    <a:pt x="640" y="229"/>
                  </a:lnTo>
                  <a:close/>
                  <a:moveTo>
                    <a:pt x="413" y="3"/>
                  </a:moveTo>
                  <a:lnTo>
                    <a:pt x="521" y="3"/>
                  </a:lnTo>
                  <a:lnTo>
                    <a:pt x="521" y="143"/>
                  </a:lnTo>
                  <a:lnTo>
                    <a:pt x="566" y="117"/>
                  </a:lnTo>
                  <a:lnTo>
                    <a:pt x="607" y="93"/>
                  </a:lnTo>
                  <a:lnTo>
                    <a:pt x="643" y="74"/>
                  </a:lnTo>
                  <a:lnTo>
                    <a:pt x="677" y="57"/>
                  </a:lnTo>
                  <a:lnTo>
                    <a:pt x="707" y="44"/>
                  </a:lnTo>
                  <a:lnTo>
                    <a:pt x="735" y="33"/>
                  </a:lnTo>
                  <a:lnTo>
                    <a:pt x="761" y="24"/>
                  </a:lnTo>
                  <a:lnTo>
                    <a:pt x="785" y="18"/>
                  </a:lnTo>
                  <a:lnTo>
                    <a:pt x="809" y="13"/>
                  </a:lnTo>
                  <a:lnTo>
                    <a:pt x="831" y="10"/>
                  </a:lnTo>
                  <a:lnTo>
                    <a:pt x="855" y="9"/>
                  </a:lnTo>
                  <a:lnTo>
                    <a:pt x="879" y="8"/>
                  </a:lnTo>
                  <a:lnTo>
                    <a:pt x="931" y="12"/>
                  </a:lnTo>
                  <a:lnTo>
                    <a:pt x="980" y="23"/>
                  </a:lnTo>
                  <a:lnTo>
                    <a:pt x="1026" y="40"/>
                  </a:lnTo>
                  <a:lnTo>
                    <a:pt x="1070" y="64"/>
                  </a:lnTo>
                  <a:lnTo>
                    <a:pt x="1110" y="94"/>
                  </a:lnTo>
                  <a:lnTo>
                    <a:pt x="1148" y="130"/>
                  </a:lnTo>
                  <a:lnTo>
                    <a:pt x="1180" y="172"/>
                  </a:lnTo>
                  <a:lnTo>
                    <a:pt x="1209" y="218"/>
                  </a:lnTo>
                  <a:lnTo>
                    <a:pt x="1233" y="268"/>
                  </a:lnTo>
                  <a:lnTo>
                    <a:pt x="1252" y="324"/>
                  </a:lnTo>
                  <a:lnTo>
                    <a:pt x="1265" y="383"/>
                  </a:lnTo>
                  <a:lnTo>
                    <a:pt x="1274" y="446"/>
                  </a:lnTo>
                  <a:lnTo>
                    <a:pt x="1278" y="512"/>
                  </a:lnTo>
                  <a:lnTo>
                    <a:pt x="1274" y="578"/>
                  </a:lnTo>
                  <a:lnTo>
                    <a:pt x="1265" y="641"/>
                  </a:lnTo>
                  <a:lnTo>
                    <a:pt x="1252" y="701"/>
                  </a:lnTo>
                  <a:lnTo>
                    <a:pt x="1232" y="756"/>
                  </a:lnTo>
                  <a:lnTo>
                    <a:pt x="1205" y="809"/>
                  </a:lnTo>
                  <a:lnTo>
                    <a:pt x="1175" y="857"/>
                  </a:lnTo>
                  <a:lnTo>
                    <a:pt x="1140" y="901"/>
                  </a:lnTo>
                  <a:lnTo>
                    <a:pt x="1099" y="941"/>
                  </a:lnTo>
                  <a:lnTo>
                    <a:pt x="1054" y="976"/>
                  </a:lnTo>
                  <a:lnTo>
                    <a:pt x="1005" y="1006"/>
                  </a:lnTo>
                  <a:lnTo>
                    <a:pt x="951" y="1031"/>
                  </a:lnTo>
                  <a:lnTo>
                    <a:pt x="894" y="1051"/>
                  </a:lnTo>
                  <a:lnTo>
                    <a:pt x="831" y="1065"/>
                  </a:lnTo>
                  <a:lnTo>
                    <a:pt x="766" y="1074"/>
                  </a:lnTo>
                  <a:lnTo>
                    <a:pt x="696" y="1078"/>
                  </a:lnTo>
                  <a:lnTo>
                    <a:pt x="670" y="1078"/>
                  </a:lnTo>
                  <a:lnTo>
                    <a:pt x="637" y="1076"/>
                  </a:lnTo>
                  <a:lnTo>
                    <a:pt x="601" y="1074"/>
                  </a:lnTo>
                  <a:lnTo>
                    <a:pt x="561" y="1071"/>
                  </a:lnTo>
                  <a:lnTo>
                    <a:pt x="521" y="1068"/>
                  </a:lnTo>
                  <a:lnTo>
                    <a:pt x="521" y="1408"/>
                  </a:lnTo>
                  <a:lnTo>
                    <a:pt x="692" y="1447"/>
                  </a:lnTo>
                  <a:lnTo>
                    <a:pt x="692" y="1544"/>
                  </a:lnTo>
                  <a:lnTo>
                    <a:pt x="18" y="1544"/>
                  </a:lnTo>
                  <a:lnTo>
                    <a:pt x="18" y="1447"/>
                  </a:lnTo>
                  <a:lnTo>
                    <a:pt x="171" y="1408"/>
                  </a:lnTo>
                  <a:lnTo>
                    <a:pt x="171" y="229"/>
                  </a:lnTo>
                  <a:lnTo>
                    <a:pt x="0" y="229"/>
                  </a:lnTo>
                  <a:lnTo>
                    <a:pt x="0" y="128"/>
                  </a:lnTo>
                  <a:lnTo>
                    <a:pt x="413" y="3"/>
                  </a:lnTo>
                  <a:close/>
                  <a:moveTo>
                    <a:pt x="3711" y="0"/>
                  </a:moveTo>
                  <a:lnTo>
                    <a:pt x="3770" y="3"/>
                  </a:lnTo>
                  <a:lnTo>
                    <a:pt x="3825" y="9"/>
                  </a:lnTo>
                  <a:lnTo>
                    <a:pt x="3876" y="20"/>
                  </a:lnTo>
                  <a:lnTo>
                    <a:pt x="3923" y="34"/>
                  </a:lnTo>
                  <a:lnTo>
                    <a:pt x="3965" y="53"/>
                  </a:lnTo>
                  <a:lnTo>
                    <a:pt x="4004" y="75"/>
                  </a:lnTo>
                  <a:lnTo>
                    <a:pt x="4036" y="100"/>
                  </a:lnTo>
                  <a:lnTo>
                    <a:pt x="4064" y="129"/>
                  </a:lnTo>
                  <a:lnTo>
                    <a:pt x="4086" y="160"/>
                  </a:lnTo>
                  <a:lnTo>
                    <a:pt x="4103" y="194"/>
                  </a:lnTo>
                  <a:lnTo>
                    <a:pt x="4113" y="232"/>
                  </a:lnTo>
                  <a:lnTo>
                    <a:pt x="4117" y="271"/>
                  </a:lnTo>
                  <a:lnTo>
                    <a:pt x="4114" y="304"/>
                  </a:lnTo>
                  <a:lnTo>
                    <a:pt x="4105" y="334"/>
                  </a:lnTo>
                  <a:lnTo>
                    <a:pt x="4091" y="362"/>
                  </a:lnTo>
                  <a:lnTo>
                    <a:pt x="4074" y="387"/>
                  </a:lnTo>
                  <a:lnTo>
                    <a:pt x="4051" y="407"/>
                  </a:lnTo>
                  <a:lnTo>
                    <a:pt x="4025" y="423"/>
                  </a:lnTo>
                  <a:lnTo>
                    <a:pt x="3995" y="436"/>
                  </a:lnTo>
                  <a:lnTo>
                    <a:pt x="3961" y="443"/>
                  </a:lnTo>
                  <a:lnTo>
                    <a:pt x="3925" y="446"/>
                  </a:lnTo>
                  <a:lnTo>
                    <a:pt x="3891" y="444"/>
                  </a:lnTo>
                  <a:lnTo>
                    <a:pt x="3859" y="438"/>
                  </a:lnTo>
                  <a:lnTo>
                    <a:pt x="3826" y="428"/>
                  </a:lnTo>
                  <a:lnTo>
                    <a:pt x="3792" y="413"/>
                  </a:lnTo>
                  <a:lnTo>
                    <a:pt x="3757" y="394"/>
                  </a:lnTo>
                  <a:lnTo>
                    <a:pt x="3757" y="114"/>
                  </a:lnTo>
                  <a:lnTo>
                    <a:pt x="3711" y="125"/>
                  </a:lnTo>
                  <a:lnTo>
                    <a:pt x="3668" y="140"/>
                  </a:lnTo>
                  <a:lnTo>
                    <a:pt x="3631" y="162"/>
                  </a:lnTo>
                  <a:lnTo>
                    <a:pt x="3597" y="187"/>
                  </a:lnTo>
                  <a:lnTo>
                    <a:pt x="3568" y="218"/>
                  </a:lnTo>
                  <a:lnTo>
                    <a:pt x="3543" y="253"/>
                  </a:lnTo>
                  <a:lnTo>
                    <a:pt x="3523" y="294"/>
                  </a:lnTo>
                  <a:lnTo>
                    <a:pt x="3508" y="339"/>
                  </a:lnTo>
                  <a:lnTo>
                    <a:pt x="3497" y="391"/>
                  </a:lnTo>
                  <a:lnTo>
                    <a:pt x="3489" y="447"/>
                  </a:lnTo>
                  <a:lnTo>
                    <a:pt x="3487" y="507"/>
                  </a:lnTo>
                  <a:lnTo>
                    <a:pt x="3489" y="565"/>
                  </a:lnTo>
                  <a:lnTo>
                    <a:pt x="3497" y="617"/>
                  </a:lnTo>
                  <a:lnTo>
                    <a:pt x="3509" y="667"/>
                  </a:lnTo>
                  <a:lnTo>
                    <a:pt x="3526" y="712"/>
                  </a:lnTo>
                  <a:lnTo>
                    <a:pt x="3547" y="753"/>
                  </a:lnTo>
                  <a:lnTo>
                    <a:pt x="3571" y="790"/>
                  </a:lnTo>
                  <a:lnTo>
                    <a:pt x="3600" y="821"/>
                  </a:lnTo>
                  <a:lnTo>
                    <a:pt x="3632" y="847"/>
                  </a:lnTo>
                  <a:lnTo>
                    <a:pt x="3668" y="869"/>
                  </a:lnTo>
                  <a:lnTo>
                    <a:pt x="3707" y="885"/>
                  </a:lnTo>
                  <a:lnTo>
                    <a:pt x="3750" y="894"/>
                  </a:lnTo>
                  <a:lnTo>
                    <a:pt x="3795" y="897"/>
                  </a:lnTo>
                  <a:lnTo>
                    <a:pt x="3821" y="896"/>
                  </a:lnTo>
                  <a:lnTo>
                    <a:pt x="3847" y="894"/>
                  </a:lnTo>
                  <a:lnTo>
                    <a:pt x="3874" y="889"/>
                  </a:lnTo>
                  <a:lnTo>
                    <a:pt x="3901" y="881"/>
                  </a:lnTo>
                  <a:lnTo>
                    <a:pt x="3931" y="872"/>
                  </a:lnTo>
                  <a:lnTo>
                    <a:pt x="3964" y="861"/>
                  </a:lnTo>
                  <a:lnTo>
                    <a:pt x="3999" y="846"/>
                  </a:lnTo>
                  <a:lnTo>
                    <a:pt x="4036" y="830"/>
                  </a:lnTo>
                  <a:lnTo>
                    <a:pt x="4079" y="810"/>
                  </a:lnTo>
                  <a:lnTo>
                    <a:pt x="4127" y="787"/>
                  </a:lnTo>
                  <a:lnTo>
                    <a:pt x="4127" y="976"/>
                  </a:lnTo>
                  <a:lnTo>
                    <a:pt x="4069" y="1001"/>
                  </a:lnTo>
                  <a:lnTo>
                    <a:pt x="4016" y="1024"/>
                  </a:lnTo>
                  <a:lnTo>
                    <a:pt x="3966" y="1041"/>
                  </a:lnTo>
                  <a:lnTo>
                    <a:pt x="3919" y="1058"/>
                  </a:lnTo>
                  <a:lnTo>
                    <a:pt x="3874" y="1070"/>
                  </a:lnTo>
                  <a:lnTo>
                    <a:pt x="3830" y="1080"/>
                  </a:lnTo>
                  <a:lnTo>
                    <a:pt x="3786" y="1086"/>
                  </a:lnTo>
                  <a:lnTo>
                    <a:pt x="3742" y="1091"/>
                  </a:lnTo>
                  <a:lnTo>
                    <a:pt x="3697" y="1094"/>
                  </a:lnTo>
                  <a:lnTo>
                    <a:pt x="3651" y="1095"/>
                  </a:lnTo>
                  <a:lnTo>
                    <a:pt x="3588" y="1093"/>
                  </a:lnTo>
                  <a:lnTo>
                    <a:pt x="3530" y="1086"/>
                  </a:lnTo>
                  <a:lnTo>
                    <a:pt x="3476" y="1075"/>
                  </a:lnTo>
                  <a:lnTo>
                    <a:pt x="3426" y="1060"/>
                  </a:lnTo>
                  <a:lnTo>
                    <a:pt x="3378" y="1039"/>
                  </a:lnTo>
                  <a:lnTo>
                    <a:pt x="3334" y="1014"/>
                  </a:lnTo>
                  <a:lnTo>
                    <a:pt x="3294" y="984"/>
                  </a:lnTo>
                  <a:lnTo>
                    <a:pt x="3255" y="947"/>
                  </a:lnTo>
                  <a:lnTo>
                    <a:pt x="3219" y="907"/>
                  </a:lnTo>
                  <a:lnTo>
                    <a:pt x="3188" y="865"/>
                  </a:lnTo>
                  <a:lnTo>
                    <a:pt x="3162" y="820"/>
                  </a:lnTo>
                  <a:lnTo>
                    <a:pt x="3140" y="772"/>
                  </a:lnTo>
                  <a:lnTo>
                    <a:pt x="3124" y="722"/>
                  </a:lnTo>
                  <a:lnTo>
                    <a:pt x="3111" y="670"/>
                  </a:lnTo>
                  <a:lnTo>
                    <a:pt x="3104" y="616"/>
                  </a:lnTo>
                  <a:lnTo>
                    <a:pt x="3101" y="561"/>
                  </a:lnTo>
                  <a:lnTo>
                    <a:pt x="3105" y="494"/>
                  </a:lnTo>
                  <a:lnTo>
                    <a:pt x="3115" y="433"/>
                  </a:lnTo>
                  <a:lnTo>
                    <a:pt x="3130" y="373"/>
                  </a:lnTo>
                  <a:lnTo>
                    <a:pt x="3153" y="318"/>
                  </a:lnTo>
                  <a:lnTo>
                    <a:pt x="3179" y="267"/>
                  </a:lnTo>
                  <a:lnTo>
                    <a:pt x="3213" y="219"/>
                  </a:lnTo>
                  <a:lnTo>
                    <a:pt x="3250" y="175"/>
                  </a:lnTo>
                  <a:lnTo>
                    <a:pt x="3293" y="135"/>
                  </a:lnTo>
                  <a:lnTo>
                    <a:pt x="3341" y="102"/>
                  </a:lnTo>
                  <a:lnTo>
                    <a:pt x="3392" y="72"/>
                  </a:lnTo>
                  <a:lnTo>
                    <a:pt x="3448" y="47"/>
                  </a:lnTo>
                  <a:lnTo>
                    <a:pt x="3508" y="27"/>
                  </a:lnTo>
                  <a:lnTo>
                    <a:pt x="3573" y="12"/>
                  </a:lnTo>
                  <a:lnTo>
                    <a:pt x="3640" y="3"/>
                  </a:lnTo>
                  <a:lnTo>
                    <a:pt x="3711" y="0"/>
                  </a:lnTo>
                  <a:close/>
                  <a:moveTo>
                    <a:pt x="2910" y="0"/>
                  </a:moveTo>
                  <a:lnTo>
                    <a:pt x="2948" y="4"/>
                  </a:lnTo>
                  <a:lnTo>
                    <a:pt x="2983" y="14"/>
                  </a:lnTo>
                  <a:lnTo>
                    <a:pt x="3014" y="30"/>
                  </a:lnTo>
                  <a:lnTo>
                    <a:pt x="3040" y="52"/>
                  </a:lnTo>
                  <a:lnTo>
                    <a:pt x="3063" y="78"/>
                  </a:lnTo>
                  <a:lnTo>
                    <a:pt x="3079" y="109"/>
                  </a:lnTo>
                  <a:lnTo>
                    <a:pt x="3089" y="142"/>
                  </a:lnTo>
                  <a:lnTo>
                    <a:pt x="3093" y="178"/>
                  </a:lnTo>
                  <a:lnTo>
                    <a:pt x="3091" y="203"/>
                  </a:lnTo>
                  <a:lnTo>
                    <a:pt x="3088" y="227"/>
                  </a:lnTo>
                  <a:lnTo>
                    <a:pt x="3081" y="252"/>
                  </a:lnTo>
                  <a:lnTo>
                    <a:pt x="3071" y="277"/>
                  </a:lnTo>
                  <a:lnTo>
                    <a:pt x="3060" y="303"/>
                  </a:lnTo>
                  <a:lnTo>
                    <a:pt x="3044" y="331"/>
                  </a:lnTo>
                  <a:lnTo>
                    <a:pt x="3025" y="361"/>
                  </a:lnTo>
                  <a:lnTo>
                    <a:pt x="3004" y="393"/>
                  </a:lnTo>
                  <a:lnTo>
                    <a:pt x="2978" y="429"/>
                  </a:lnTo>
                  <a:lnTo>
                    <a:pt x="2948" y="468"/>
                  </a:lnTo>
                  <a:lnTo>
                    <a:pt x="2914" y="512"/>
                  </a:lnTo>
                  <a:lnTo>
                    <a:pt x="2876" y="561"/>
                  </a:lnTo>
                  <a:lnTo>
                    <a:pt x="2472" y="1078"/>
                  </a:lnTo>
                  <a:lnTo>
                    <a:pt x="2182" y="1078"/>
                  </a:lnTo>
                  <a:lnTo>
                    <a:pt x="2182" y="424"/>
                  </a:lnTo>
                  <a:lnTo>
                    <a:pt x="1784" y="1078"/>
                  </a:lnTo>
                  <a:lnTo>
                    <a:pt x="1518" y="1078"/>
                  </a:lnTo>
                  <a:lnTo>
                    <a:pt x="1518" y="234"/>
                  </a:lnTo>
                  <a:lnTo>
                    <a:pt x="1313" y="214"/>
                  </a:lnTo>
                  <a:lnTo>
                    <a:pt x="1313" y="118"/>
                  </a:lnTo>
                  <a:lnTo>
                    <a:pt x="1690" y="25"/>
                  </a:lnTo>
                  <a:lnTo>
                    <a:pt x="1832" y="25"/>
                  </a:lnTo>
                  <a:lnTo>
                    <a:pt x="1832" y="713"/>
                  </a:lnTo>
                  <a:lnTo>
                    <a:pt x="2247" y="25"/>
                  </a:lnTo>
                  <a:lnTo>
                    <a:pt x="2497" y="25"/>
                  </a:lnTo>
                  <a:lnTo>
                    <a:pt x="2497" y="822"/>
                  </a:lnTo>
                  <a:lnTo>
                    <a:pt x="2759" y="473"/>
                  </a:lnTo>
                  <a:lnTo>
                    <a:pt x="2759" y="62"/>
                  </a:lnTo>
                  <a:lnTo>
                    <a:pt x="2779" y="44"/>
                  </a:lnTo>
                  <a:lnTo>
                    <a:pt x="2806" y="27"/>
                  </a:lnTo>
                  <a:lnTo>
                    <a:pt x="2837" y="13"/>
                  </a:lnTo>
                  <a:lnTo>
                    <a:pt x="2872" y="4"/>
                  </a:lnTo>
                  <a:lnTo>
                    <a:pt x="2910" y="0"/>
                  </a:lnTo>
                  <a:close/>
                </a:path>
              </a:pathLst>
            </a:custGeom>
            <a:solidFill>
              <a:srgbClr val="0000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sz="2700" dirty="0"/>
            </a:p>
          </p:txBody>
        </p:sp>
      </p:grpSp>
      <p:sp>
        <p:nvSpPr>
          <p:cNvPr id="15" name="Title 1"/>
          <p:cNvSpPr>
            <a:spLocks noGrp="1"/>
          </p:cNvSpPr>
          <p:nvPr>
            <p:ph type="ctrTitle"/>
          </p:nvPr>
        </p:nvSpPr>
        <p:spPr bwMode="white">
          <a:xfrm>
            <a:off x="3790951" y="3314700"/>
            <a:ext cx="6572250" cy="1371600"/>
          </a:xfrm>
        </p:spPr>
        <p:txBody>
          <a:bodyPr anchor="t" anchorCtr="0">
            <a:noAutofit/>
          </a:bodyPr>
          <a:lstStyle>
            <a:lvl1pPr>
              <a:lnSpc>
                <a:spcPct val="90000"/>
              </a:lnSpc>
              <a:defRPr sz="3600" b="1" i="0" baseline="0">
                <a:solidFill>
                  <a:schemeClr val="bg1"/>
                </a:solidFill>
              </a:defRPr>
            </a:lvl1pPr>
          </a:lstStyle>
          <a:p>
            <a:r>
              <a:rPr lang="en-US" noProof="0"/>
              <a:t>Click to edit Master title style</a:t>
            </a:r>
            <a:endParaRPr lang="en-GB" noProof="0" dirty="0"/>
          </a:p>
        </p:txBody>
      </p:sp>
      <p:sp>
        <p:nvSpPr>
          <p:cNvPr id="18" name="Subtitle 2"/>
          <p:cNvSpPr>
            <a:spLocks noGrp="1"/>
          </p:cNvSpPr>
          <p:nvPr>
            <p:ph type="subTitle" idx="1"/>
          </p:nvPr>
        </p:nvSpPr>
        <p:spPr bwMode="white">
          <a:xfrm>
            <a:off x="9930207" y="972565"/>
            <a:ext cx="4544938" cy="1371602"/>
          </a:xfrm>
        </p:spPr>
        <p:txBody>
          <a:bodyPr>
            <a:noAutofit/>
          </a:bodyPr>
          <a:lstStyle>
            <a:lvl1pPr marL="0" indent="0" algn="r">
              <a:lnSpc>
                <a:spcPct val="90000"/>
              </a:lnSpc>
              <a:spcAft>
                <a:spcPts val="0"/>
              </a:spcAft>
              <a:buNone/>
              <a:defRPr sz="3600" baseline="0">
                <a:solidFill>
                  <a:schemeClr val="tx1"/>
                </a:solidFill>
                <a:latin typeface="+mj-lt"/>
              </a:defRPr>
            </a:lvl1pPr>
            <a:lvl2pPr marL="0" indent="0" algn="l">
              <a:buNone/>
              <a:defRPr sz="2700">
                <a:solidFill>
                  <a:schemeClr val="bg1"/>
                </a:solidFill>
                <a:latin typeface="+mj-lt"/>
              </a:defRPr>
            </a:lvl2pPr>
            <a:lvl3pPr marL="685800" indent="0" algn="l">
              <a:buNone/>
              <a:defRPr sz="2700">
                <a:solidFill>
                  <a:schemeClr val="bg1"/>
                </a:solidFill>
                <a:latin typeface="+mj-lt"/>
              </a:defRPr>
            </a:lvl3pPr>
            <a:lvl4pPr marL="1371600" indent="0" algn="l">
              <a:buNone/>
              <a:defRPr sz="2700">
                <a:solidFill>
                  <a:schemeClr val="bg1"/>
                </a:solidFill>
                <a:latin typeface="+mj-lt"/>
              </a:defRPr>
            </a:lvl4pPr>
            <a:lvl5pPr marL="2057400" indent="0" algn="l">
              <a:buNone/>
              <a:defRPr sz="2700">
                <a:solidFill>
                  <a:schemeClr val="bg1"/>
                </a:solidFill>
                <a:latin typeface="+mj-lt"/>
              </a:defRPr>
            </a:lvl5pPr>
            <a:lvl6pPr marL="2743200" indent="0" algn="l">
              <a:buNone/>
              <a:defRPr sz="2700">
                <a:solidFill>
                  <a:schemeClr val="bg1"/>
                </a:solidFill>
                <a:latin typeface="+mj-lt"/>
              </a:defRPr>
            </a:lvl6pPr>
            <a:lvl7pPr marL="3429000" indent="0" algn="l">
              <a:buNone/>
              <a:defRPr sz="2700">
                <a:solidFill>
                  <a:schemeClr val="bg1"/>
                </a:solidFill>
                <a:latin typeface="+mj-lt"/>
              </a:defRPr>
            </a:lvl7pPr>
            <a:lvl8pPr marL="4114800" indent="0" algn="l">
              <a:buNone/>
              <a:defRPr sz="2700">
                <a:solidFill>
                  <a:schemeClr val="bg1"/>
                </a:solidFill>
                <a:latin typeface="+mj-lt"/>
              </a:defRPr>
            </a:lvl8pPr>
            <a:lvl9pPr marL="4800600" indent="0" algn="l">
              <a:buNone/>
              <a:defRPr sz="2700">
                <a:solidFill>
                  <a:schemeClr val="bg1"/>
                </a:solidFill>
                <a:latin typeface="+mj-lt"/>
              </a:defRPr>
            </a:lvl9pPr>
          </a:lstStyle>
          <a:p>
            <a:r>
              <a:rPr lang="en-US" noProof="0"/>
              <a:t>Click to edit Master subtitle style</a:t>
            </a:r>
            <a:endParaRPr lang="en-GB" noProof="0" dirty="0"/>
          </a:p>
        </p:txBody>
      </p:sp>
      <p:sp>
        <p:nvSpPr>
          <p:cNvPr id="22" name="Text Placeholder 31"/>
          <p:cNvSpPr>
            <a:spLocks noGrp="1"/>
          </p:cNvSpPr>
          <p:nvPr>
            <p:ph type="body" sz="quarter" idx="11"/>
          </p:nvPr>
        </p:nvSpPr>
        <p:spPr bwMode="white">
          <a:xfrm>
            <a:off x="16154400" y="9486900"/>
            <a:ext cx="1428748" cy="219456"/>
          </a:xfrm>
        </p:spPr>
        <p:txBody>
          <a:bodyPr wrap="none"/>
          <a:lstStyle>
            <a:lvl1pPr algn="r">
              <a:defRPr sz="1650">
                <a:solidFill>
                  <a:schemeClr val="tx1"/>
                </a:solidFill>
                <a:latin typeface="Arial" pitchFamily="34" charset="0"/>
                <a:cs typeface="Arial" pitchFamily="34" charset="0"/>
              </a:defRPr>
            </a:lvl1pPr>
            <a:lvl2pPr>
              <a:defRPr sz="1500">
                <a:solidFill>
                  <a:schemeClr val="bg1"/>
                </a:solidFill>
                <a:latin typeface="Arial" pitchFamily="34" charset="0"/>
                <a:cs typeface="Arial" pitchFamily="34" charset="0"/>
              </a:defRPr>
            </a:lvl2pPr>
            <a:lvl3pPr>
              <a:defRPr sz="1500">
                <a:solidFill>
                  <a:schemeClr val="bg1"/>
                </a:solidFill>
                <a:latin typeface="Arial" pitchFamily="34" charset="0"/>
                <a:cs typeface="Arial" pitchFamily="34" charset="0"/>
              </a:defRPr>
            </a:lvl3pPr>
            <a:lvl4pPr>
              <a:defRPr sz="1500">
                <a:solidFill>
                  <a:schemeClr val="bg1"/>
                </a:solidFill>
                <a:latin typeface="Arial" pitchFamily="34" charset="0"/>
                <a:cs typeface="Arial" pitchFamily="34" charset="0"/>
              </a:defRPr>
            </a:lvl4pPr>
            <a:lvl5pPr>
              <a:defRPr sz="1500">
                <a:solidFill>
                  <a:schemeClr val="bg1"/>
                </a:solidFill>
                <a:latin typeface="Arial" pitchFamily="34" charset="0"/>
                <a:cs typeface="Arial" pitchFamily="34" charset="0"/>
              </a:defRPr>
            </a:lvl5pPr>
          </a:lstStyle>
          <a:p>
            <a:pPr lvl="0"/>
            <a:r>
              <a:rPr lang="en-US" noProof="0"/>
              <a:t>Click to edit Master text styles</a:t>
            </a:r>
          </a:p>
        </p:txBody>
      </p:sp>
    </p:spTree>
    <p:extLst>
      <p:ext uri="{BB962C8B-B14F-4D97-AF65-F5344CB8AC3E}">
        <p14:creationId xmlns:p14="http://schemas.microsoft.com/office/powerpoint/2010/main" val="2582101133"/>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Empty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466243"/>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divider_new">
    <p:spTree>
      <p:nvGrpSpPr>
        <p:cNvPr id="1" name=""/>
        <p:cNvGrpSpPr/>
        <p:nvPr/>
      </p:nvGrpSpPr>
      <p:grpSpPr>
        <a:xfrm>
          <a:off x="0" y="0"/>
          <a:ext cx="0" cy="0"/>
          <a:chOff x="0" y="0"/>
          <a:chExt cx="0" cy="0"/>
        </a:xfrm>
      </p:grpSpPr>
      <p:sp>
        <p:nvSpPr>
          <p:cNvPr id="2" name="Title 1"/>
          <p:cNvSpPr>
            <a:spLocks noGrp="1"/>
          </p:cNvSpPr>
          <p:nvPr>
            <p:ph type="title"/>
          </p:nvPr>
        </p:nvSpPr>
        <p:spPr>
          <a:xfrm>
            <a:off x="2383208" y="1028700"/>
            <a:ext cx="13987092" cy="1371600"/>
          </a:xfrm>
        </p:spPr>
        <p:txBody>
          <a:bodyPr/>
          <a:lstStyle>
            <a:lvl1pPr>
              <a:defRPr sz="4200" i="1">
                <a:solidFill>
                  <a:schemeClr val="accent6"/>
                </a:solidFill>
              </a:defRPr>
            </a:lvl1pPr>
          </a:lstStyle>
          <a:p>
            <a:r>
              <a:rPr lang="en-US" noProof="0" dirty="0"/>
              <a:t>Click to edit Master title style</a:t>
            </a:r>
            <a:endParaRPr lang="en-GB" noProof="0" dirty="0"/>
          </a:p>
        </p:txBody>
      </p:sp>
      <p:sp>
        <p:nvSpPr>
          <p:cNvPr id="3" name="Slide Number Placeholder 5">
            <a:extLst>
              <a:ext uri="{FF2B5EF4-FFF2-40B4-BE49-F238E27FC236}">
                <a16:creationId xmlns:a16="http://schemas.microsoft.com/office/drawing/2014/main" id="{8717A1BC-64F5-4083-BE06-352863D44F2E}"/>
              </a:ext>
            </a:extLst>
          </p:cNvPr>
          <p:cNvSpPr>
            <a:spLocks noGrp="1"/>
          </p:cNvSpPr>
          <p:nvPr>
            <p:ph type="sldNum" sz="quarter" idx="10"/>
          </p:nvPr>
        </p:nvSpPr>
        <p:spPr>
          <a:xfrm>
            <a:off x="12861927" y="9715500"/>
            <a:ext cx="3054350" cy="228600"/>
          </a:xfrm>
          <a:prstGeom prst="rect">
            <a:avLst/>
          </a:prstGeom>
        </p:spPr>
        <p:txBody>
          <a:bodyPr lIns="0" tIns="0" rIns="0" bIns="0" anchor="t" anchorCtr="0">
            <a:noAutofit/>
          </a:bodyPr>
          <a:lstStyle>
            <a:lvl1pPr algn="r" eaLnBrk="1" fontAlgn="auto" hangingPunct="1">
              <a:spcBef>
                <a:spcPts val="0"/>
              </a:spcBef>
              <a:spcAft>
                <a:spcPts val="0"/>
              </a:spcAft>
              <a:defRPr sz="1500">
                <a:solidFill>
                  <a:schemeClr val="tx1"/>
                </a:solidFill>
                <a:latin typeface="+mj-lt"/>
                <a:cs typeface="Arial" pitchFamily="34" charset="0"/>
              </a:defRPr>
            </a:lvl1pPr>
          </a:lstStyle>
          <a:p>
            <a:pPr>
              <a:defRPr/>
            </a:pPr>
            <a:r>
              <a:rPr lang="en-GB" dirty="0"/>
              <a:t>1</a:t>
            </a:r>
          </a:p>
        </p:txBody>
      </p:sp>
    </p:spTree>
    <p:extLst>
      <p:ext uri="{BB962C8B-B14F-4D97-AF65-F5344CB8AC3E}">
        <p14:creationId xmlns:p14="http://schemas.microsoft.com/office/powerpoint/2010/main" val="1355056842"/>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ction divider-2">
    <p:spTree>
      <p:nvGrpSpPr>
        <p:cNvPr id="1" name=""/>
        <p:cNvGrpSpPr/>
        <p:nvPr/>
      </p:nvGrpSpPr>
      <p:grpSpPr>
        <a:xfrm>
          <a:off x="0" y="0"/>
          <a:ext cx="0" cy="0"/>
          <a:chOff x="0" y="0"/>
          <a:chExt cx="0" cy="0"/>
        </a:xfrm>
      </p:grpSpPr>
      <p:sp>
        <p:nvSpPr>
          <p:cNvPr id="2" name="Title 1"/>
          <p:cNvSpPr>
            <a:spLocks noGrp="1"/>
          </p:cNvSpPr>
          <p:nvPr>
            <p:ph type="title"/>
          </p:nvPr>
        </p:nvSpPr>
        <p:spPr>
          <a:xfrm>
            <a:off x="2383208" y="1028700"/>
            <a:ext cx="13987092" cy="1371600"/>
          </a:xfrm>
        </p:spPr>
        <p:txBody>
          <a:bodyPr/>
          <a:lstStyle>
            <a:lvl1pPr>
              <a:defRPr sz="4200" b="1" i="1">
                <a:solidFill>
                  <a:schemeClr val="accent6"/>
                </a:solidFill>
              </a:defRPr>
            </a:lvl1pPr>
          </a:lstStyle>
          <a:p>
            <a:r>
              <a:rPr lang="en-US" noProof="0" dirty="0"/>
              <a:t>Click to edit Master title style</a:t>
            </a:r>
            <a:endParaRPr lang="en-GB" noProof="0" dirty="0"/>
          </a:p>
        </p:txBody>
      </p:sp>
      <p:sp>
        <p:nvSpPr>
          <p:cNvPr id="3" name="Date Placeholder 2">
            <a:extLst>
              <a:ext uri="{FF2B5EF4-FFF2-40B4-BE49-F238E27FC236}">
                <a16:creationId xmlns:a16="http://schemas.microsoft.com/office/drawing/2014/main" id="{13BD9C3F-F12A-4532-84E1-ABE8F1659B9E}"/>
              </a:ext>
            </a:extLst>
          </p:cNvPr>
          <p:cNvSpPr>
            <a:spLocks noGrp="1"/>
          </p:cNvSpPr>
          <p:nvPr>
            <p:ph type="dt" sz="half" idx="10"/>
          </p:nvPr>
        </p:nvSpPr>
        <p:spPr>
          <a:xfrm>
            <a:off x="14173200" y="9486900"/>
            <a:ext cx="3048000" cy="228600"/>
          </a:xfrm>
          <a:prstGeom prst="rect">
            <a:avLst/>
          </a:prstGeom>
        </p:spPr>
        <p:txBody>
          <a:bodyPr/>
          <a:lstStyle>
            <a:lvl1pPr eaLnBrk="1" fontAlgn="auto" hangingPunct="1">
              <a:spcBef>
                <a:spcPts val="0"/>
              </a:spcBef>
              <a:spcAft>
                <a:spcPts val="0"/>
              </a:spcAft>
              <a:defRPr>
                <a:latin typeface="+mn-lt"/>
              </a:defRPr>
            </a:lvl1pPr>
          </a:lstStyle>
          <a:p>
            <a:pPr>
              <a:defRPr/>
            </a:pPr>
            <a:endParaRPr lang="en-GB" dirty="0"/>
          </a:p>
        </p:txBody>
      </p:sp>
      <p:sp>
        <p:nvSpPr>
          <p:cNvPr id="4" name="Footer Placeholder 3">
            <a:extLst>
              <a:ext uri="{FF2B5EF4-FFF2-40B4-BE49-F238E27FC236}">
                <a16:creationId xmlns:a16="http://schemas.microsoft.com/office/drawing/2014/main" id="{BDE50FE1-C263-440B-AFC4-738F51B9B056}"/>
              </a:ext>
            </a:extLst>
          </p:cNvPr>
          <p:cNvSpPr>
            <a:spLocks noGrp="1"/>
          </p:cNvSpPr>
          <p:nvPr>
            <p:ph type="ftr" sz="quarter" idx="11"/>
          </p:nvPr>
        </p:nvSpPr>
        <p:spPr>
          <a:xfrm>
            <a:off x="1060451" y="9486901"/>
            <a:ext cx="10521950" cy="226220"/>
          </a:xfrm>
          <a:prstGeom prst="rect">
            <a:avLst/>
          </a:prstGeom>
        </p:spPr>
        <p:txBody>
          <a:bodyPr/>
          <a:lstStyle>
            <a:lvl1pPr eaLnBrk="1" fontAlgn="auto" hangingPunct="1">
              <a:spcBef>
                <a:spcPts val="0"/>
              </a:spcBef>
              <a:spcAft>
                <a:spcPts val="0"/>
              </a:spcAft>
              <a:defRPr>
                <a:latin typeface="+mn-lt"/>
              </a:defRPr>
            </a:lvl1pPr>
          </a:lstStyle>
          <a:p>
            <a:pPr>
              <a:defRPr/>
            </a:pPr>
            <a:endParaRPr lang="en-GB" dirty="0"/>
          </a:p>
        </p:txBody>
      </p:sp>
    </p:spTree>
    <p:extLst>
      <p:ext uri="{BB962C8B-B14F-4D97-AF65-F5344CB8AC3E}">
        <p14:creationId xmlns:p14="http://schemas.microsoft.com/office/powerpoint/2010/main" val="3280072219"/>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9072871"/>
      </p:ext>
    </p:extLst>
  </p:cSld>
  <p:clrMapOvr>
    <a:overrideClrMapping bg1="lt1" tx1="dk1" bg2="lt2" tx2="dk2" accent1="accent1" accent2="accent2" accent3="accent3" accent4="accent4" accent5="accent5" accent6="accent6" hlink="hlink" folHlink="folHlink"/>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411958"/>
            <a:ext cx="16459200" cy="8777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BD60C2D-26F7-442B-AB86-4C5097091653}"/>
              </a:ext>
            </a:extLst>
          </p:cNvPr>
          <p:cNvSpPr>
            <a:spLocks noGrp="1" noChangeArrowheads="1"/>
          </p:cNvSpPr>
          <p:nvPr>
            <p:ph type="dt" sz="half" idx="10"/>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ltLang="en-US" dirty="0"/>
          </a:p>
        </p:txBody>
      </p:sp>
      <p:sp>
        <p:nvSpPr>
          <p:cNvPr id="4" name="Rectangle 5">
            <a:extLst>
              <a:ext uri="{FF2B5EF4-FFF2-40B4-BE49-F238E27FC236}">
                <a16:creationId xmlns:a16="http://schemas.microsoft.com/office/drawing/2014/main" id="{0FE75B60-0262-437D-B836-8EE212B08963}"/>
              </a:ext>
            </a:extLst>
          </p:cNvPr>
          <p:cNvSpPr>
            <a:spLocks noGrp="1" noChangeArrowheads="1"/>
          </p:cNvSpPr>
          <p:nvPr>
            <p:ph type="ftr" sz="quarter" idx="11"/>
          </p:nvPr>
        </p:nvSpPr>
        <p:spPr>
          <a:xfrm>
            <a:off x="0" y="0"/>
            <a:ext cx="0" cy="0"/>
          </a:xfrm>
        </p:spPr>
        <p:txBody>
          <a:bodyPr/>
          <a:lstStyle>
            <a:lvl1pPr eaLnBrk="1" fontAlgn="auto" hangingPunct="1">
              <a:spcBef>
                <a:spcPts val="0"/>
              </a:spcBef>
              <a:spcAft>
                <a:spcPts val="0"/>
              </a:spcAft>
              <a:defRPr>
                <a:latin typeface="+mn-lt"/>
              </a:defRPr>
            </a:lvl1pPr>
          </a:lstStyle>
          <a:p>
            <a:pPr>
              <a:defRPr/>
            </a:pPr>
            <a:endParaRPr lang="en-US" altLang="en-US" dirty="0"/>
          </a:p>
        </p:txBody>
      </p:sp>
      <p:sp>
        <p:nvSpPr>
          <p:cNvPr id="5" name="Rectangle 6">
            <a:extLst>
              <a:ext uri="{FF2B5EF4-FFF2-40B4-BE49-F238E27FC236}">
                <a16:creationId xmlns:a16="http://schemas.microsoft.com/office/drawing/2014/main" id="{7234D046-C2DA-495A-82E1-643D1045BAB7}"/>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eaLnBrk="1" hangingPunct="1">
              <a:defRPr/>
            </a:lvl1pPr>
          </a:lstStyle>
          <a:p>
            <a:pPr>
              <a:defRPr/>
            </a:pPr>
            <a:fld id="{AF7FAD23-D880-4A76-81C5-2AC57026B21A}" type="slidenum">
              <a:rPr lang="en-US" altLang="en-US"/>
              <a:pPr>
                <a:defRPr/>
              </a:pPr>
              <a:t>‹#›</a:t>
            </a:fld>
            <a:endParaRPr lang="en-US" altLang="en-US" dirty="0"/>
          </a:p>
        </p:txBody>
      </p:sp>
    </p:spTree>
    <p:extLst>
      <p:ext uri="{BB962C8B-B14F-4D97-AF65-F5344CB8AC3E}">
        <p14:creationId xmlns:p14="http://schemas.microsoft.com/office/powerpoint/2010/main" val="2555552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1.jpe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4/14/2021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21"/>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A60620-6158-4A97-8B40-B968DD3A8843}"/>
              </a:ext>
            </a:extLst>
          </p:cNvPr>
          <p:cNvSpPr>
            <a:spLocks noGrp="1"/>
          </p:cNvSpPr>
          <p:nvPr>
            <p:ph type="title"/>
          </p:nvPr>
        </p:nvSpPr>
        <p:spPr>
          <a:xfrm>
            <a:off x="914400" y="242888"/>
            <a:ext cx="16459200" cy="138827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218FEB2-7DE7-454D-9741-5AA6F779E744}"/>
              </a:ext>
            </a:extLst>
          </p:cNvPr>
          <p:cNvSpPr>
            <a:spLocks noGrp="1"/>
          </p:cNvSpPr>
          <p:nvPr>
            <p:ph type="body" idx="1"/>
          </p:nvPr>
        </p:nvSpPr>
        <p:spPr>
          <a:xfrm>
            <a:off x="914400" y="2400300"/>
            <a:ext cx="16459200" cy="62198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8229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spd="med">
    <p:fade/>
  </p:transition>
  <p:hf hdr="0" ftr="0" dt="0"/>
  <p:txStyles>
    <p:titleStyle>
      <a:lvl1pPr algn="ctr" defTabSz="685800" rtl="0" eaLnBrk="0" fontAlgn="base" hangingPunct="0">
        <a:spcBef>
          <a:spcPct val="0"/>
        </a:spcBef>
        <a:spcAft>
          <a:spcPct val="0"/>
        </a:spcAft>
        <a:defRPr sz="6600" kern="1200" spc="-150">
          <a:solidFill>
            <a:schemeClr val="tx1"/>
          </a:solidFill>
          <a:latin typeface="Gill Sans"/>
          <a:ea typeface="MS PGothic" panose="020B0600070205080204" pitchFamily="34" charset="-128"/>
          <a:cs typeface="Gill Sans"/>
        </a:defRPr>
      </a:lvl1pPr>
      <a:lvl2pPr algn="ctr" defTabSz="685800" rtl="0" eaLnBrk="0" fontAlgn="base" hangingPunct="0">
        <a:spcBef>
          <a:spcPct val="0"/>
        </a:spcBef>
        <a:spcAft>
          <a:spcPct val="0"/>
        </a:spcAft>
        <a:defRPr sz="6600">
          <a:solidFill>
            <a:schemeClr val="tx1"/>
          </a:solidFill>
          <a:latin typeface="Gill Sans" pitchFamily="-110" charset="0"/>
          <a:ea typeface="MS PGothic" panose="020B0600070205080204" pitchFamily="34" charset="-128"/>
          <a:cs typeface="Gill Sans"/>
        </a:defRPr>
      </a:lvl2pPr>
      <a:lvl3pPr algn="ctr" defTabSz="685800" rtl="0" eaLnBrk="0" fontAlgn="base" hangingPunct="0">
        <a:spcBef>
          <a:spcPct val="0"/>
        </a:spcBef>
        <a:spcAft>
          <a:spcPct val="0"/>
        </a:spcAft>
        <a:defRPr sz="6600">
          <a:solidFill>
            <a:schemeClr val="tx1"/>
          </a:solidFill>
          <a:latin typeface="Gill Sans" pitchFamily="-110" charset="0"/>
          <a:ea typeface="MS PGothic" panose="020B0600070205080204" pitchFamily="34" charset="-128"/>
          <a:cs typeface="Gill Sans"/>
        </a:defRPr>
      </a:lvl3pPr>
      <a:lvl4pPr algn="ctr" defTabSz="685800" rtl="0" eaLnBrk="0" fontAlgn="base" hangingPunct="0">
        <a:spcBef>
          <a:spcPct val="0"/>
        </a:spcBef>
        <a:spcAft>
          <a:spcPct val="0"/>
        </a:spcAft>
        <a:defRPr sz="6600">
          <a:solidFill>
            <a:schemeClr val="tx1"/>
          </a:solidFill>
          <a:latin typeface="Gill Sans" pitchFamily="-110" charset="0"/>
          <a:ea typeface="MS PGothic" panose="020B0600070205080204" pitchFamily="34" charset="-128"/>
          <a:cs typeface="Gill Sans"/>
        </a:defRPr>
      </a:lvl4pPr>
      <a:lvl5pPr algn="ctr" defTabSz="685800" rtl="0" eaLnBrk="0" fontAlgn="base" hangingPunct="0">
        <a:spcBef>
          <a:spcPct val="0"/>
        </a:spcBef>
        <a:spcAft>
          <a:spcPct val="0"/>
        </a:spcAft>
        <a:defRPr sz="6600">
          <a:solidFill>
            <a:schemeClr val="tx1"/>
          </a:solidFill>
          <a:latin typeface="Gill Sans" pitchFamily="-110" charset="0"/>
          <a:ea typeface="MS PGothic" panose="020B0600070205080204" pitchFamily="34" charset="-128"/>
          <a:cs typeface="Gill Sans"/>
        </a:defRPr>
      </a:lvl5pPr>
      <a:lvl6pPr marL="685800" algn="ctr" defTabSz="685800" rtl="0" fontAlgn="base">
        <a:spcBef>
          <a:spcPct val="0"/>
        </a:spcBef>
        <a:spcAft>
          <a:spcPct val="0"/>
        </a:spcAft>
        <a:defRPr sz="6600">
          <a:solidFill>
            <a:schemeClr val="tx1"/>
          </a:solidFill>
          <a:latin typeface="Gill Sans" pitchFamily="-110" charset="0"/>
          <a:ea typeface="ＭＳ Ｐゴシック" pitchFamily="-110" charset="-128"/>
        </a:defRPr>
      </a:lvl6pPr>
      <a:lvl7pPr marL="1371600" algn="ctr" defTabSz="685800" rtl="0" fontAlgn="base">
        <a:spcBef>
          <a:spcPct val="0"/>
        </a:spcBef>
        <a:spcAft>
          <a:spcPct val="0"/>
        </a:spcAft>
        <a:defRPr sz="6600">
          <a:solidFill>
            <a:schemeClr val="tx1"/>
          </a:solidFill>
          <a:latin typeface="Gill Sans" pitchFamily="-110" charset="0"/>
          <a:ea typeface="ＭＳ Ｐゴシック" pitchFamily="-110" charset="-128"/>
        </a:defRPr>
      </a:lvl7pPr>
      <a:lvl8pPr marL="2057400" algn="ctr" defTabSz="685800" rtl="0" fontAlgn="base">
        <a:spcBef>
          <a:spcPct val="0"/>
        </a:spcBef>
        <a:spcAft>
          <a:spcPct val="0"/>
        </a:spcAft>
        <a:defRPr sz="6600">
          <a:solidFill>
            <a:schemeClr val="tx1"/>
          </a:solidFill>
          <a:latin typeface="Gill Sans" pitchFamily="-110" charset="0"/>
          <a:ea typeface="ＭＳ Ｐゴシック" pitchFamily="-110" charset="-128"/>
        </a:defRPr>
      </a:lvl8pPr>
      <a:lvl9pPr marL="2743200" algn="ctr" defTabSz="685800" rtl="0" fontAlgn="base">
        <a:spcBef>
          <a:spcPct val="0"/>
        </a:spcBef>
        <a:spcAft>
          <a:spcPct val="0"/>
        </a:spcAft>
        <a:defRPr sz="6600">
          <a:solidFill>
            <a:schemeClr val="tx1"/>
          </a:solidFill>
          <a:latin typeface="Gill Sans" pitchFamily="-110" charset="0"/>
          <a:ea typeface="ＭＳ Ｐゴシック" pitchFamily="-110" charset="-128"/>
        </a:defRPr>
      </a:lvl9pPr>
    </p:titleStyle>
    <p:bodyStyle>
      <a:lvl1pPr marL="514350" indent="-514350" algn="l" defTabSz="685800" rtl="0" eaLnBrk="0" fontAlgn="base" hangingPunct="0">
        <a:spcBef>
          <a:spcPct val="20000"/>
        </a:spcBef>
        <a:spcAft>
          <a:spcPct val="0"/>
        </a:spcAft>
        <a:buFont typeface="Arial" panose="020B0604020202020204" pitchFamily="34" charset="0"/>
        <a:buChar char="•"/>
        <a:defRPr sz="4800" kern="1200" spc="-75">
          <a:solidFill>
            <a:schemeClr val="tx2"/>
          </a:solidFill>
          <a:latin typeface="Gill Sans"/>
          <a:ea typeface="MS PGothic" panose="020B0600070205080204" pitchFamily="34" charset="-128"/>
          <a:cs typeface="Gill Sans"/>
        </a:defRPr>
      </a:lvl1pPr>
      <a:lvl2pPr marL="1114425" indent="-428625" algn="l" defTabSz="685800" rtl="0" eaLnBrk="0" fontAlgn="base" hangingPunct="0">
        <a:spcBef>
          <a:spcPct val="20000"/>
        </a:spcBef>
        <a:spcAft>
          <a:spcPct val="0"/>
        </a:spcAft>
        <a:buClr>
          <a:srgbClr val="2A2517"/>
        </a:buClr>
        <a:buFont typeface="Arial" panose="020B0604020202020204" pitchFamily="34" charset="0"/>
        <a:buChar char="–"/>
        <a:defRPr sz="4200" kern="1200" spc="-75">
          <a:solidFill>
            <a:srgbClr val="2A2517"/>
          </a:solidFill>
          <a:latin typeface="Gill Sans"/>
          <a:ea typeface="MS PGothic" panose="020B0600070205080204" pitchFamily="34" charset="-128"/>
          <a:cs typeface="Gill Sans"/>
        </a:defRPr>
      </a:lvl2pPr>
      <a:lvl3pPr marL="1714500" indent="-342900" algn="l" defTabSz="685800" rtl="0" eaLnBrk="0" fontAlgn="base" hangingPunct="0">
        <a:spcBef>
          <a:spcPct val="20000"/>
        </a:spcBef>
        <a:spcAft>
          <a:spcPct val="0"/>
        </a:spcAft>
        <a:buClr>
          <a:srgbClr val="2A2517"/>
        </a:buClr>
        <a:buFont typeface="Arial" panose="020B0604020202020204" pitchFamily="34" charset="0"/>
        <a:buChar char="•"/>
        <a:defRPr sz="3600" kern="1200" spc="-75">
          <a:solidFill>
            <a:srgbClr val="2A2517"/>
          </a:solidFill>
          <a:latin typeface="Gill Sans"/>
          <a:ea typeface="MS PGothic" panose="020B0600070205080204" pitchFamily="34" charset="-128"/>
          <a:cs typeface="Gill Sans"/>
        </a:defRPr>
      </a:lvl3pPr>
      <a:lvl4pPr marL="2400300" indent="-342900" algn="l" defTabSz="685800" rtl="0" eaLnBrk="0" fontAlgn="base" hangingPunct="0">
        <a:spcBef>
          <a:spcPct val="20000"/>
        </a:spcBef>
        <a:spcAft>
          <a:spcPct val="0"/>
        </a:spcAft>
        <a:buClr>
          <a:srgbClr val="2A2517"/>
        </a:buClr>
        <a:buFont typeface="Arial" panose="020B0604020202020204" pitchFamily="34" charset="0"/>
        <a:buChar char="–"/>
        <a:defRPr sz="3000" kern="1200" spc="-75">
          <a:solidFill>
            <a:srgbClr val="2A2517"/>
          </a:solidFill>
          <a:latin typeface="Gill Sans"/>
          <a:ea typeface="MS PGothic" panose="020B0600070205080204" pitchFamily="34" charset="-128"/>
          <a:cs typeface="Gill Sans"/>
        </a:defRPr>
      </a:lvl4pPr>
      <a:lvl5pPr marL="3086100" indent="-342900" algn="l" defTabSz="685800" rtl="0" eaLnBrk="0" fontAlgn="base" hangingPunct="0">
        <a:spcBef>
          <a:spcPct val="20000"/>
        </a:spcBef>
        <a:spcAft>
          <a:spcPct val="0"/>
        </a:spcAft>
        <a:buClr>
          <a:srgbClr val="2A2517"/>
        </a:buClr>
        <a:buFont typeface="Arial" panose="020B0604020202020204" pitchFamily="34" charset="0"/>
        <a:buChar char="»"/>
        <a:defRPr sz="3000" kern="1200" spc="-75">
          <a:solidFill>
            <a:srgbClr val="2A2517"/>
          </a:solidFill>
          <a:latin typeface="Gill Sans"/>
          <a:ea typeface="MS PGothic" panose="020B0600070205080204" pitchFamily="34" charset="-128"/>
          <a:cs typeface="Gill Sans"/>
        </a:defRPr>
      </a:lvl5pPr>
      <a:lvl6pPr marL="3771900" indent="-342900" algn="l" defTabSz="685800" rtl="0" eaLnBrk="1" latinLnBrk="0" hangingPunct="1">
        <a:spcBef>
          <a:spcPct val="20000"/>
        </a:spcBef>
        <a:buFont typeface="Arial"/>
        <a:buChar char="•"/>
        <a:defRPr sz="3000" kern="1200">
          <a:solidFill>
            <a:schemeClr val="tx1"/>
          </a:solidFill>
          <a:latin typeface="+mn-lt"/>
          <a:ea typeface="+mn-ea"/>
          <a:cs typeface="+mn-cs"/>
        </a:defRPr>
      </a:lvl6pPr>
      <a:lvl7pPr marL="4457700" indent="-342900" algn="l" defTabSz="685800" rtl="0" eaLnBrk="1" latinLnBrk="0" hangingPunct="1">
        <a:spcBef>
          <a:spcPct val="20000"/>
        </a:spcBef>
        <a:buFont typeface="Arial"/>
        <a:buChar char="•"/>
        <a:defRPr sz="3000" kern="1200">
          <a:solidFill>
            <a:schemeClr val="tx1"/>
          </a:solidFill>
          <a:latin typeface="+mn-lt"/>
          <a:ea typeface="+mn-ea"/>
          <a:cs typeface="+mn-cs"/>
        </a:defRPr>
      </a:lvl7pPr>
      <a:lvl8pPr marL="5143500" indent="-342900" algn="l" defTabSz="685800" rtl="0" eaLnBrk="1" latinLnBrk="0" hangingPunct="1">
        <a:spcBef>
          <a:spcPct val="20000"/>
        </a:spcBef>
        <a:buFont typeface="Arial"/>
        <a:buChar char="•"/>
        <a:defRPr sz="3000" kern="1200">
          <a:solidFill>
            <a:schemeClr val="tx1"/>
          </a:solidFill>
          <a:latin typeface="+mn-lt"/>
          <a:ea typeface="+mn-ea"/>
          <a:cs typeface="+mn-cs"/>
        </a:defRPr>
      </a:lvl8pPr>
      <a:lvl9pPr marL="5829300" indent="-342900" algn="l" defTabSz="685800" rtl="0" eaLnBrk="1" latinLnBrk="0" hangingPunct="1">
        <a:spcBef>
          <a:spcPct val="20000"/>
        </a:spcBef>
        <a:buFont typeface="Arial"/>
        <a:buChar char="•"/>
        <a:defRPr sz="3000" kern="1200">
          <a:solidFill>
            <a:schemeClr val="tx1"/>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9.xml"/><Relationship Id="rId5" Type="http://schemas.openxmlformats.org/officeDocument/2006/relationships/image" Target="../media/image38.jpe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9.xml"/><Relationship Id="rId4" Type="http://schemas.openxmlformats.org/officeDocument/2006/relationships/image" Target="../media/image41.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9.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50.emf"/><Relationship Id="rId2" Type="http://schemas.openxmlformats.org/officeDocument/2006/relationships/image" Target="../media/image45.emf"/><Relationship Id="rId1" Type="http://schemas.openxmlformats.org/officeDocument/2006/relationships/slideLayout" Target="../slideLayouts/slideLayout29.xml"/><Relationship Id="rId6" Type="http://schemas.openxmlformats.org/officeDocument/2006/relationships/image" Target="../media/image49.emf"/><Relationship Id="rId5" Type="http://schemas.openxmlformats.org/officeDocument/2006/relationships/image" Target="../media/image48.emf"/><Relationship Id="rId4" Type="http://schemas.openxmlformats.org/officeDocument/2006/relationships/image" Target="../media/image47.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5.svg"/><Relationship Id="rId10" Type="http://schemas.openxmlformats.org/officeDocument/2006/relationships/image" Target="../media/image14.jpeg"/><Relationship Id="rId4" Type="http://schemas.openxmlformats.org/officeDocument/2006/relationships/image" Target="../media/image4.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7.jpeg"/><Relationship Id="rId16"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5.svg"/><Relationship Id="rId9" Type="http://schemas.openxmlformats.org/officeDocument/2006/relationships/image" Target="../media/image22.png"/><Relationship Id="rId14" Type="http://schemas.openxmlformats.org/officeDocument/2006/relationships/image" Target="../media/image2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l="10163" t="6133" b="18066"/>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143500" y="2496935"/>
            <a:ext cx="10287000" cy="5293129"/>
          </a:xfrm>
          <a:prstGeom prst="rect">
            <a:avLst/>
          </a:prstGeom>
        </p:spPr>
      </p:pic>
      <p:sp>
        <p:nvSpPr>
          <p:cNvPr id="3" name="TextBox 3"/>
          <p:cNvSpPr txBox="1"/>
          <p:nvPr/>
        </p:nvSpPr>
        <p:spPr>
          <a:xfrm>
            <a:off x="1449417" y="5143612"/>
            <a:ext cx="15809883" cy="2219165"/>
          </a:xfrm>
          <a:prstGeom prst="rect">
            <a:avLst/>
          </a:prstGeom>
        </p:spPr>
        <p:txBody>
          <a:bodyPr lIns="0" tIns="0" rIns="0" bIns="0" rtlCol="0" anchor="t">
            <a:spAutoFit/>
          </a:bodyPr>
          <a:lstStyle/>
          <a:p>
            <a:pPr algn="ctr">
              <a:lnSpc>
                <a:spcPts val="7813"/>
              </a:lnSpc>
            </a:pPr>
            <a:r>
              <a:rPr lang="en-US" sz="8779" spc="-237" dirty="0">
                <a:solidFill>
                  <a:srgbClr val="F8F8F2"/>
                </a:solidFill>
                <a:latin typeface="DIN 1451 Std"/>
              </a:rPr>
              <a:t>BUSINESS DEVELOPMENT IN THE </a:t>
            </a:r>
          </a:p>
          <a:p>
            <a:pPr algn="ctr">
              <a:lnSpc>
                <a:spcPts val="7813"/>
              </a:lnSpc>
            </a:pPr>
            <a:r>
              <a:rPr lang="en-US" sz="8779" spc="-237" dirty="0">
                <a:solidFill>
                  <a:srgbClr val="F8F8F2"/>
                </a:solidFill>
                <a:latin typeface="DIN 1451 Std"/>
              </a:rPr>
              <a:t>FEDERAL MARKETPLACE</a:t>
            </a:r>
          </a:p>
        </p:txBody>
      </p:sp>
      <p:sp>
        <p:nvSpPr>
          <p:cNvPr id="4" name="TextBox 4"/>
          <p:cNvSpPr txBox="1"/>
          <p:nvPr/>
        </p:nvSpPr>
        <p:spPr>
          <a:xfrm>
            <a:off x="5972952" y="7651689"/>
            <a:ext cx="6523848" cy="728405"/>
          </a:xfrm>
          <a:prstGeom prst="rect">
            <a:avLst/>
          </a:prstGeom>
        </p:spPr>
        <p:txBody>
          <a:bodyPr wrap="square" lIns="0" tIns="0" rIns="0" bIns="0" rtlCol="0" anchor="t">
            <a:spAutoFit/>
          </a:bodyPr>
          <a:lstStyle/>
          <a:p>
            <a:pPr algn="ctr">
              <a:lnSpc>
                <a:spcPts val="6350"/>
              </a:lnSpc>
            </a:pPr>
            <a:r>
              <a:rPr lang="en-US" sz="4536" dirty="0">
                <a:solidFill>
                  <a:srgbClr val="DA9231"/>
                </a:solidFill>
                <a:latin typeface="Montserrat Classic"/>
              </a:rPr>
              <a:t>Wednesday, April 14th</a:t>
            </a:r>
          </a:p>
        </p:txBody>
      </p:sp>
      <p:grpSp>
        <p:nvGrpSpPr>
          <p:cNvPr id="5" name="Group 5"/>
          <p:cNvGrpSpPr/>
          <p:nvPr/>
        </p:nvGrpSpPr>
        <p:grpSpPr>
          <a:xfrm>
            <a:off x="6729691" y="790372"/>
            <a:ext cx="4828617" cy="1495350"/>
            <a:chOff x="0" y="0"/>
            <a:chExt cx="6438157" cy="1993800"/>
          </a:xfrm>
        </p:grpSpPr>
        <p:sp>
          <p:nvSpPr>
            <p:cNvPr id="6" name="TextBox 6"/>
            <p:cNvSpPr txBox="1"/>
            <p:nvPr/>
          </p:nvSpPr>
          <p:spPr>
            <a:xfrm>
              <a:off x="86737" y="361950"/>
              <a:ext cx="6351419" cy="1201569"/>
            </a:xfrm>
            <a:prstGeom prst="rect">
              <a:avLst/>
            </a:prstGeom>
          </p:spPr>
          <p:txBody>
            <a:bodyPr lIns="0" tIns="0" rIns="0" bIns="0" rtlCol="0" anchor="t">
              <a:spAutoFit/>
            </a:bodyPr>
            <a:lstStyle/>
            <a:p>
              <a:pPr algn="l">
                <a:lnSpc>
                  <a:spcPts val="3853"/>
                </a:lnSpc>
                <a:spcBef>
                  <a:spcPct val="0"/>
                </a:spcBef>
              </a:pPr>
              <a:r>
                <a:rPr lang="en-US" sz="7706" dirty="0">
                  <a:solidFill>
                    <a:srgbClr val="DA9231"/>
                  </a:solidFill>
                  <a:latin typeface="DIN 1451 Std"/>
                </a:rPr>
                <a:t>PATHWAYS</a:t>
              </a:r>
            </a:p>
          </p:txBody>
        </p:sp>
        <p:sp>
          <p:nvSpPr>
            <p:cNvPr id="7" name="TextBox 7"/>
            <p:cNvSpPr txBox="1"/>
            <p:nvPr/>
          </p:nvSpPr>
          <p:spPr>
            <a:xfrm>
              <a:off x="2241505" y="1425932"/>
              <a:ext cx="4196652" cy="454964"/>
            </a:xfrm>
            <a:prstGeom prst="rect">
              <a:avLst/>
            </a:prstGeom>
          </p:spPr>
          <p:txBody>
            <a:bodyPr lIns="0" tIns="0" rIns="0" bIns="0" rtlCol="0" anchor="t">
              <a:spAutoFit/>
            </a:bodyPr>
            <a:lstStyle/>
            <a:p>
              <a:pPr>
                <a:lnSpc>
                  <a:spcPts val="1353"/>
                </a:lnSpc>
              </a:pPr>
              <a:r>
                <a:rPr lang="en-US" sz="1176" dirty="0">
                  <a:solidFill>
                    <a:srgbClr val="FFFFFF"/>
                  </a:solidFill>
                  <a:latin typeface="Lato Bold"/>
                </a:rPr>
                <a:t>POWERED BY PRINCE GEORGE'S COUNTY ECONOMIC DEVELOPMENT CORPORATION</a:t>
              </a:r>
            </a:p>
          </p:txBody>
        </p:sp>
        <p:pic>
          <p:nvPicPr>
            <p:cNvPr id="8" name="Picture 8"/>
            <p:cNvPicPr>
              <a:picLocks noChangeAspect="1"/>
            </p:cNvPicPr>
            <p:nvPr/>
          </p:nvPicPr>
          <p:blipFill>
            <a:blip r:embed="rId5"/>
            <a:srcRect r="26697"/>
            <a:stretch>
              <a:fillRect/>
            </a:stretch>
          </p:blipFill>
          <p:spPr>
            <a:xfrm>
              <a:off x="0" y="1313027"/>
              <a:ext cx="2146329" cy="680773"/>
            </a:xfrm>
            <a:prstGeom prst="rect">
              <a:avLst/>
            </a:prstGeom>
          </p:spPr>
        </p:pic>
      </p:grpSp>
      <p:cxnSp>
        <p:nvCxnSpPr>
          <p:cNvPr id="10" name="Straight Connector 9">
            <a:extLst>
              <a:ext uri="{FF2B5EF4-FFF2-40B4-BE49-F238E27FC236}">
                <a16:creationId xmlns:a16="http://schemas.microsoft.com/office/drawing/2014/main" id="{3BA92553-BC48-434D-BBE9-29F1EA5F2559}"/>
              </a:ext>
            </a:extLst>
          </p:cNvPr>
          <p:cNvCxnSpPr>
            <a:cxnSpLocks/>
          </p:cNvCxnSpPr>
          <p:nvPr/>
        </p:nvCxnSpPr>
        <p:spPr>
          <a:xfrm>
            <a:off x="6794744" y="1638300"/>
            <a:ext cx="476356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AutoShape 2">
            <a:extLst>
              <a:ext uri="{FF2B5EF4-FFF2-40B4-BE49-F238E27FC236}">
                <a16:creationId xmlns:a16="http://schemas.microsoft.com/office/drawing/2014/main" id="{67763088-B310-4A71-ACEF-7B11FD60013E}"/>
              </a:ext>
            </a:extLst>
          </p:cNvPr>
          <p:cNvSpPr>
            <a:spLocks noGrp="1" noChangeArrowheads="1"/>
          </p:cNvSpPr>
          <p:nvPr>
            <p:ph type="title"/>
          </p:nvPr>
        </p:nvSpPr>
        <p:spPr>
          <a:xfrm>
            <a:off x="2286000" y="440532"/>
            <a:ext cx="13716000" cy="1388268"/>
          </a:xfrm>
        </p:spPr>
        <p:txBody>
          <a:bodyPr>
            <a:normAutofit fontScale="90000"/>
          </a:bodyPr>
          <a:lstStyle/>
          <a:p>
            <a:pPr eaLnBrk="1" hangingPunct="1">
              <a:defRPr/>
            </a:pPr>
            <a:r>
              <a:rPr lang="en-US" sz="5400" b="1" spc="-225" dirty="0">
                <a:latin typeface="Arial Black" panose="020B0A04020102020204" pitchFamily="34" charset="0"/>
                <a:ea typeface="ＭＳ Ｐゴシック" pitchFamily="-110" charset="-128"/>
              </a:rPr>
              <a:t>We Help Small Businesses</a:t>
            </a:r>
            <a:br>
              <a:rPr lang="en-US" sz="4800" b="1" spc="-225" dirty="0">
                <a:latin typeface="Gill Sans MT" pitchFamily="34" charset="0"/>
                <a:ea typeface="ＭＳ Ｐゴシック" pitchFamily="-110" charset="-128"/>
              </a:rPr>
            </a:br>
            <a:endParaRPr lang="en-US" altLang="en-US" sz="4800" dirty="0">
              <a:latin typeface="Arial Black" panose="020B0A04020102020204" pitchFamily="34" charset="0"/>
              <a:ea typeface="ＭＳ Ｐゴシック" pitchFamily="-110" charset="-128"/>
            </a:endParaRPr>
          </a:p>
        </p:txBody>
      </p:sp>
      <p:sp>
        <p:nvSpPr>
          <p:cNvPr id="7171" name="Rectangle 3">
            <a:extLst>
              <a:ext uri="{FF2B5EF4-FFF2-40B4-BE49-F238E27FC236}">
                <a16:creationId xmlns:a16="http://schemas.microsoft.com/office/drawing/2014/main" id="{2401834D-B3E5-444E-B179-40EF1A1B7464}"/>
              </a:ext>
            </a:extLst>
          </p:cNvPr>
          <p:cNvSpPr>
            <a:spLocks noGrp="1" noChangeArrowheads="1"/>
          </p:cNvSpPr>
          <p:nvPr>
            <p:ph type="body" idx="1"/>
          </p:nvPr>
        </p:nvSpPr>
        <p:spPr>
          <a:xfrm>
            <a:off x="3090863" y="1943100"/>
            <a:ext cx="12339638" cy="6286500"/>
          </a:xfrm>
        </p:spPr>
        <p:txBody>
          <a:bodyPr/>
          <a:lstStyle/>
          <a:p>
            <a:pPr marL="0" indent="0" algn="ctr" fontAlgn="auto">
              <a:spcBef>
                <a:spcPts val="0"/>
              </a:spcBef>
              <a:spcAft>
                <a:spcPts val="0"/>
              </a:spcAft>
              <a:buNone/>
              <a:defRPr/>
            </a:pPr>
            <a:r>
              <a:rPr lang="en-US" sz="6000" dirty="0">
                <a:latin typeface="Gill Sans MT" pitchFamily="34" charset="0"/>
                <a:ea typeface="ＭＳ Ｐゴシック" pitchFamily="-110" charset="-128"/>
              </a:rPr>
              <a:t>SCORE is a non-profit resource partner of the </a:t>
            </a:r>
          </a:p>
          <a:p>
            <a:pPr marL="0" indent="0" algn="ctr" fontAlgn="auto">
              <a:spcBef>
                <a:spcPts val="0"/>
              </a:spcBef>
              <a:spcAft>
                <a:spcPts val="0"/>
              </a:spcAft>
              <a:buNone/>
              <a:defRPr/>
            </a:pPr>
            <a:r>
              <a:rPr lang="en-US" sz="6000" dirty="0">
                <a:latin typeface="Gill Sans MT" pitchFamily="34" charset="0"/>
                <a:ea typeface="ＭＳ Ｐゴシック" pitchFamily="-110" charset="-128"/>
              </a:rPr>
              <a:t>United States </a:t>
            </a:r>
          </a:p>
          <a:p>
            <a:pPr marL="0" indent="0" algn="ctr" fontAlgn="auto">
              <a:spcBef>
                <a:spcPts val="0"/>
              </a:spcBef>
              <a:spcAft>
                <a:spcPts val="0"/>
              </a:spcAft>
              <a:buNone/>
              <a:defRPr/>
            </a:pPr>
            <a:r>
              <a:rPr lang="en-US" sz="6000" dirty="0">
                <a:latin typeface="Gill Sans MT" pitchFamily="34" charset="0"/>
                <a:ea typeface="ＭＳ Ｐゴシック" pitchFamily="-110" charset="-128"/>
              </a:rPr>
              <a:t>Small Business Administration</a:t>
            </a:r>
            <a:endParaRPr lang="en-US" altLang="en-US" sz="6000" dirty="0">
              <a:ea typeface="ＭＳ Ｐゴシック" pitchFamily="-110" charset="-128"/>
            </a:endParaRPr>
          </a:p>
        </p:txBody>
      </p:sp>
      <p:grpSp>
        <p:nvGrpSpPr>
          <p:cNvPr id="16388" name="Group 2">
            <a:extLst>
              <a:ext uri="{FF2B5EF4-FFF2-40B4-BE49-F238E27FC236}">
                <a16:creationId xmlns:a16="http://schemas.microsoft.com/office/drawing/2014/main" id="{3E622F74-7A75-47F2-997D-A80BF9178A2E}"/>
              </a:ext>
            </a:extLst>
          </p:cNvPr>
          <p:cNvGrpSpPr>
            <a:grpSpLocks/>
          </p:cNvGrpSpPr>
          <p:nvPr/>
        </p:nvGrpSpPr>
        <p:grpSpPr bwMode="auto">
          <a:xfrm>
            <a:off x="7796213" y="7012782"/>
            <a:ext cx="2743200" cy="1445418"/>
            <a:chOff x="3352800" y="4122738"/>
            <a:chExt cx="2514600" cy="1287462"/>
          </a:xfrm>
        </p:grpSpPr>
        <p:pic>
          <p:nvPicPr>
            <p:cNvPr id="16389" name="Picture 2" descr="http://t3.gstatic.com/images?q=tbn:ANd9GcRaF1bX0tjCFFwjPQ7ZQl_n9TFHFCddSQPuCVNwEIeS2HXBHmw42Rq72L-y">
              <a:extLst>
                <a:ext uri="{FF2B5EF4-FFF2-40B4-BE49-F238E27FC236}">
                  <a16:creationId xmlns:a16="http://schemas.microsoft.com/office/drawing/2014/main" id="{6813A561-FA62-443E-86C0-7A2667134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7738" y="4122738"/>
              <a:ext cx="21526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572D2DF-DB2E-4179-8FAC-28299C788B26}"/>
                </a:ext>
              </a:extLst>
            </p:cNvPr>
            <p:cNvSpPr/>
            <p:nvPr/>
          </p:nvSpPr>
          <p:spPr>
            <a:xfrm>
              <a:off x="3352800" y="5104772"/>
              <a:ext cx="2514600" cy="305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dirty="0">
                <a:solidFill>
                  <a:prstClr val="white"/>
                </a:solidFill>
                <a:latin typeface="Calibri"/>
              </a:endParaRPr>
            </a:p>
          </p:txBody>
        </p:sp>
      </p:gr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BE998-C600-48A0-8760-6BA9224DBEAC}"/>
              </a:ext>
            </a:extLst>
          </p:cNvPr>
          <p:cNvSpPr>
            <a:spLocks noGrp="1"/>
          </p:cNvSpPr>
          <p:nvPr>
            <p:ph type="title"/>
          </p:nvPr>
        </p:nvSpPr>
        <p:spPr/>
        <p:txBody>
          <a:bodyPr/>
          <a:lstStyle/>
          <a:p>
            <a:pPr>
              <a:defRPr/>
            </a:pPr>
            <a:r>
              <a:rPr lang="en-US" sz="4800" dirty="0">
                <a:latin typeface="Arial Black" panose="020B0A04020102020204" pitchFamily="34" charset="0"/>
                <a:ea typeface="ＭＳ Ｐゴシック" pitchFamily="-110" charset="-128"/>
              </a:rPr>
              <a:t>SCORE:  An Overview</a:t>
            </a:r>
          </a:p>
        </p:txBody>
      </p:sp>
      <p:sp>
        <p:nvSpPr>
          <p:cNvPr id="3" name="Content Placeholder 2">
            <a:extLst>
              <a:ext uri="{FF2B5EF4-FFF2-40B4-BE49-F238E27FC236}">
                <a16:creationId xmlns:a16="http://schemas.microsoft.com/office/drawing/2014/main" id="{70606737-485A-4E44-84B2-7F950AE08B1B}"/>
              </a:ext>
            </a:extLst>
          </p:cNvPr>
          <p:cNvSpPr>
            <a:spLocks noGrp="1"/>
          </p:cNvSpPr>
          <p:nvPr>
            <p:ph idx="1"/>
          </p:nvPr>
        </p:nvSpPr>
        <p:spPr>
          <a:xfrm>
            <a:off x="2995613" y="2443163"/>
            <a:ext cx="12344400" cy="6858000"/>
          </a:xfrm>
        </p:spPr>
        <p:txBody>
          <a:bodyPr/>
          <a:lstStyle/>
          <a:p>
            <a:pPr marL="0" indent="0" eaLnBrk="1" hangingPunct="1">
              <a:buNone/>
              <a:defRPr/>
            </a:pPr>
            <a:r>
              <a:rPr lang="en-US" sz="4200" dirty="0">
                <a:ea typeface="ＭＳ Ｐゴシック" pitchFamily="-110" charset="-128"/>
              </a:rPr>
              <a:t>About SCORE:</a:t>
            </a:r>
          </a:p>
          <a:p>
            <a:pPr eaLnBrk="1" hangingPunct="1">
              <a:spcBef>
                <a:spcPts val="0"/>
              </a:spcBef>
              <a:defRPr/>
            </a:pPr>
            <a:r>
              <a:rPr lang="en-US" sz="4200" dirty="0">
                <a:solidFill>
                  <a:schemeClr val="accent5"/>
                </a:solidFill>
                <a:ea typeface="ＭＳ Ｐゴシック" pitchFamily="-110" charset="-128"/>
              </a:rPr>
              <a:t>SCORE was formed in 1964 as an SBA Resource Partner</a:t>
            </a:r>
          </a:p>
          <a:p>
            <a:pPr eaLnBrk="1" hangingPunct="1">
              <a:spcBef>
                <a:spcPts val="0"/>
              </a:spcBef>
              <a:defRPr/>
            </a:pPr>
            <a:r>
              <a:rPr lang="en-US" sz="4200" dirty="0">
                <a:solidFill>
                  <a:schemeClr val="accent5"/>
                </a:solidFill>
                <a:ea typeface="ＭＳ Ｐゴシック" pitchFamily="-110" charset="-128"/>
              </a:rPr>
              <a:t>Our mission:  Help aspiring and existing businesses succeed</a:t>
            </a:r>
          </a:p>
          <a:p>
            <a:pPr eaLnBrk="1" hangingPunct="1">
              <a:spcBef>
                <a:spcPts val="0"/>
              </a:spcBef>
              <a:defRPr/>
            </a:pPr>
            <a:r>
              <a:rPr lang="en-US" sz="4200" dirty="0">
                <a:solidFill>
                  <a:schemeClr val="accent5"/>
                </a:solidFill>
                <a:ea typeface="ＭＳ Ｐゴシック" pitchFamily="-110" charset="-128"/>
              </a:rPr>
              <a:t>For the past 50+ years we’ve helped over 11 million people in pursuit of their business goals</a:t>
            </a:r>
          </a:p>
          <a:p>
            <a:pPr lvl="1" eaLnBrk="1" hangingPunct="1">
              <a:spcBef>
                <a:spcPts val="0"/>
              </a:spcBef>
              <a:defRPr/>
            </a:pPr>
            <a:r>
              <a:rPr lang="en-US" sz="3600" dirty="0">
                <a:solidFill>
                  <a:schemeClr val="accent5"/>
                </a:solidFill>
                <a:ea typeface="ＭＳ Ｐゴシック" pitchFamily="-110" charset="-128"/>
              </a:rPr>
              <a:t>Free 1:1 mentoring (face-to-face, e-mail, phone, video)</a:t>
            </a:r>
          </a:p>
          <a:p>
            <a:pPr lvl="1" eaLnBrk="1" hangingPunct="1">
              <a:spcBef>
                <a:spcPts val="0"/>
              </a:spcBef>
              <a:defRPr/>
            </a:pPr>
            <a:r>
              <a:rPr lang="en-US" sz="3600" dirty="0">
                <a:solidFill>
                  <a:schemeClr val="accent5"/>
                </a:solidFill>
                <a:ea typeface="ＭＳ Ｐゴシック" pitchFamily="-110" charset="-128"/>
              </a:rPr>
              <a:t>Workshops</a:t>
            </a:r>
          </a:p>
          <a:p>
            <a:pPr lvl="1" eaLnBrk="1" hangingPunct="1">
              <a:spcBef>
                <a:spcPts val="0"/>
              </a:spcBef>
              <a:defRPr/>
            </a:pPr>
            <a:r>
              <a:rPr lang="en-US" sz="3600" dirty="0">
                <a:solidFill>
                  <a:schemeClr val="accent5"/>
                </a:solidFill>
                <a:ea typeface="ＭＳ Ｐゴシック" pitchFamily="-110" charset="-128"/>
              </a:rPr>
              <a:t>Business Advisory Services</a:t>
            </a:r>
          </a:p>
          <a:p>
            <a:pPr lvl="1" eaLnBrk="1" hangingPunct="1">
              <a:spcBef>
                <a:spcPts val="0"/>
              </a:spcBef>
              <a:defRPr/>
            </a:pPr>
            <a:r>
              <a:rPr lang="en-US" sz="3600" dirty="0">
                <a:solidFill>
                  <a:schemeClr val="accent5"/>
                </a:solidFill>
                <a:ea typeface="ＭＳ Ｐゴシック" pitchFamily="-110" charset="-128"/>
              </a:rPr>
              <a:t>Templates and Webinars at www.score.org</a:t>
            </a:r>
          </a:p>
          <a:p>
            <a:pPr eaLnBrk="1" hangingPunct="1">
              <a:spcBef>
                <a:spcPts val="0"/>
              </a:spcBef>
              <a:defRPr/>
            </a:pPr>
            <a:endParaRPr lang="en-US" sz="1500" dirty="0">
              <a:solidFill>
                <a:srgbClr val="7D9F3E"/>
              </a:solidFill>
              <a:ea typeface="ＭＳ Ｐゴシック" pitchFamily="-110" charset="-128"/>
            </a:endParaRPr>
          </a:p>
        </p:txBody>
      </p:sp>
      <p:sp>
        <p:nvSpPr>
          <p:cNvPr id="18436" name="TextBox 3">
            <a:extLst>
              <a:ext uri="{FF2B5EF4-FFF2-40B4-BE49-F238E27FC236}">
                <a16:creationId xmlns:a16="http://schemas.microsoft.com/office/drawing/2014/main" id="{E385C019-7BD6-41D5-B593-3B5279C47421}"/>
              </a:ext>
            </a:extLst>
          </p:cNvPr>
          <p:cNvSpPr txBox="1">
            <a:spLocks noChangeArrowheads="1"/>
          </p:cNvSpPr>
          <p:nvPr/>
        </p:nvSpPr>
        <p:spPr bwMode="auto">
          <a:xfrm>
            <a:off x="5715000" y="1747838"/>
            <a:ext cx="72009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eaLnBrk="0" fontAlgn="base" hangingPunct="0">
              <a:spcBef>
                <a:spcPct val="0"/>
              </a:spcBef>
              <a:spcAft>
                <a:spcPct val="0"/>
              </a:spcAft>
            </a:pPr>
            <a:r>
              <a:rPr lang="en-US" altLang="en-US" sz="3000" b="1" dirty="0">
                <a:solidFill>
                  <a:srgbClr val="767676"/>
                </a:solidFill>
                <a:latin typeface="Roboto"/>
              </a:rPr>
              <a:t>Service Corps of Retired Executives</a:t>
            </a:r>
            <a:endParaRPr lang="en-US" altLang="en-US" sz="3000" dirty="0">
              <a:solidFill>
                <a:srgbClr val="1A68A6"/>
              </a:solidFill>
            </a:endParaRP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B8EA036D-CACD-43A1-9B52-FC92DD8574DC}"/>
              </a:ext>
            </a:extLst>
          </p:cNvPr>
          <p:cNvSpPr txBox="1"/>
          <p:nvPr/>
        </p:nvSpPr>
        <p:spPr>
          <a:xfrm>
            <a:off x="2902745" y="1754983"/>
            <a:ext cx="11772900" cy="830997"/>
          </a:xfrm>
          <a:prstGeom prst="rect">
            <a:avLst/>
          </a:prstGeom>
          <a:noFill/>
        </p:spPr>
        <p:txBody>
          <a:bodyPr>
            <a:spAutoFit/>
          </a:bodyPr>
          <a:lstStyle/>
          <a:p>
            <a:pPr marL="685800" indent="-685800" defTabSz="1371600">
              <a:buClr>
                <a:srgbClr val="538833">
                  <a:lumMod val="75000"/>
                </a:srgbClr>
              </a:buClr>
              <a:buSzPct val="100000"/>
              <a:defRPr/>
            </a:pPr>
            <a:r>
              <a:rPr lang="en-US" sz="4800" b="1" spc="-225" dirty="0">
                <a:solidFill>
                  <a:srgbClr val="2E302F"/>
                </a:solidFill>
                <a:latin typeface="Gill Sans MT" pitchFamily="34" charset="0"/>
              </a:rPr>
              <a:t>Last year SCORE helped</a:t>
            </a:r>
          </a:p>
        </p:txBody>
      </p:sp>
      <p:sp>
        <p:nvSpPr>
          <p:cNvPr id="39" name="TextBox 38">
            <a:extLst>
              <a:ext uri="{FF2B5EF4-FFF2-40B4-BE49-F238E27FC236}">
                <a16:creationId xmlns:a16="http://schemas.microsoft.com/office/drawing/2014/main" id="{665DAD77-DDB2-4CBD-A3D7-D865A415EFA2}"/>
              </a:ext>
            </a:extLst>
          </p:cNvPr>
          <p:cNvSpPr txBox="1"/>
          <p:nvPr/>
        </p:nvSpPr>
        <p:spPr>
          <a:xfrm>
            <a:off x="2807495" y="309563"/>
            <a:ext cx="12575381" cy="830997"/>
          </a:xfrm>
          <a:prstGeom prst="rect">
            <a:avLst/>
          </a:prstGeom>
          <a:noFill/>
        </p:spPr>
        <p:txBody>
          <a:bodyPr>
            <a:spAutoFit/>
          </a:bodyPr>
          <a:lstStyle/>
          <a:p>
            <a:pPr algn="ctr" defTabSz="1371600">
              <a:defRPr/>
            </a:pPr>
            <a:r>
              <a:rPr lang="en-US" sz="4800" spc="-225" dirty="0">
                <a:solidFill>
                  <a:srgbClr val="1A68A6"/>
                </a:solidFill>
                <a:latin typeface="Arial Black" panose="020B0A04020102020204" pitchFamily="34" charset="0"/>
              </a:rPr>
              <a:t>Small Business…Huge Impact</a:t>
            </a:r>
          </a:p>
        </p:txBody>
      </p:sp>
      <p:grpSp>
        <p:nvGrpSpPr>
          <p:cNvPr id="17" name="Group 16">
            <a:extLst>
              <a:ext uri="{FF2B5EF4-FFF2-40B4-BE49-F238E27FC236}">
                <a16:creationId xmlns:a16="http://schemas.microsoft.com/office/drawing/2014/main" id="{4E652439-D54C-4129-9893-9A55814267BA}"/>
              </a:ext>
            </a:extLst>
          </p:cNvPr>
          <p:cNvGrpSpPr>
            <a:grpSpLocks/>
          </p:cNvGrpSpPr>
          <p:nvPr/>
        </p:nvGrpSpPr>
        <p:grpSpPr bwMode="auto">
          <a:xfrm>
            <a:off x="2857500" y="3200401"/>
            <a:ext cx="3564732" cy="4617364"/>
            <a:chOff x="411480" y="1762958"/>
            <a:chExt cx="2375775" cy="3077979"/>
          </a:xfrm>
        </p:grpSpPr>
        <p:pic>
          <p:nvPicPr>
            <p:cNvPr id="19469" name="Picture 10">
              <a:extLst>
                <a:ext uri="{FF2B5EF4-FFF2-40B4-BE49-F238E27FC236}">
                  <a16:creationId xmlns:a16="http://schemas.microsoft.com/office/drawing/2014/main" id="{BF08A568-BE2F-4EBD-8B35-489E35F7B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050" t="15344" r="5273"/>
            <a:stretch>
              <a:fillRect/>
            </a:stretch>
          </p:blipFill>
          <p:spPr bwMode="auto">
            <a:xfrm>
              <a:off x="411480" y="1762958"/>
              <a:ext cx="2375774" cy="1724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2968AFDA-4FF2-4C91-812B-43CA1E818569}"/>
                </a:ext>
              </a:extLst>
            </p:cNvPr>
            <p:cNvSpPr/>
            <p:nvPr/>
          </p:nvSpPr>
          <p:spPr>
            <a:xfrm>
              <a:off x="411480" y="3486836"/>
              <a:ext cx="2375775" cy="1354101"/>
            </a:xfrm>
            <a:prstGeom prst="rect">
              <a:avLst/>
            </a:prstGeom>
          </p:spPr>
          <p:txBody>
            <a:bodyPr>
              <a:spAutoFit/>
            </a:bodyPr>
            <a:lstStyle/>
            <a:p>
              <a:pPr algn="ctr" defTabSz="1371600">
                <a:buClr>
                  <a:srgbClr val="1F3964"/>
                </a:buClr>
                <a:buSzPct val="100000"/>
                <a:defRPr/>
              </a:pPr>
              <a:r>
                <a:rPr lang="en-US" sz="4200" b="1" dirty="0">
                  <a:solidFill>
                    <a:srgbClr val="2E302F"/>
                  </a:solidFill>
                  <a:latin typeface="Gill Sans MT" pitchFamily="34" charset="0"/>
                </a:rPr>
                <a:t>Create over 53,000 new businesses</a:t>
              </a:r>
            </a:p>
          </p:txBody>
        </p:sp>
      </p:grpSp>
      <p:grpSp>
        <p:nvGrpSpPr>
          <p:cNvPr id="16" name="Group 15">
            <a:extLst>
              <a:ext uri="{FF2B5EF4-FFF2-40B4-BE49-F238E27FC236}">
                <a16:creationId xmlns:a16="http://schemas.microsoft.com/office/drawing/2014/main" id="{EF00D018-BABD-48C6-9CD4-19A6D128FF05}"/>
              </a:ext>
            </a:extLst>
          </p:cNvPr>
          <p:cNvGrpSpPr>
            <a:grpSpLocks/>
          </p:cNvGrpSpPr>
          <p:nvPr/>
        </p:nvGrpSpPr>
        <p:grpSpPr bwMode="auto">
          <a:xfrm>
            <a:off x="7072313" y="3221833"/>
            <a:ext cx="3900488" cy="4617364"/>
            <a:chOff x="2897043" y="1763334"/>
            <a:chExt cx="2600835" cy="3077608"/>
          </a:xfrm>
        </p:grpSpPr>
        <p:pic>
          <p:nvPicPr>
            <p:cNvPr id="19467" name="Picture 8">
              <a:extLst>
                <a:ext uri="{FF2B5EF4-FFF2-40B4-BE49-F238E27FC236}">
                  <a16:creationId xmlns:a16="http://schemas.microsoft.com/office/drawing/2014/main" id="{57895E52-C311-49E8-86FD-D9DC316DA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8905" y="1763334"/>
              <a:ext cx="2588973" cy="172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ED6B04E-CB1F-4A9B-B929-0A2F9EFE0285}"/>
                </a:ext>
              </a:extLst>
            </p:cNvPr>
            <p:cNvSpPr/>
            <p:nvPr/>
          </p:nvSpPr>
          <p:spPr>
            <a:xfrm>
              <a:off x="2897043" y="3487004"/>
              <a:ext cx="2600835" cy="1353938"/>
            </a:xfrm>
            <a:prstGeom prst="rect">
              <a:avLst/>
            </a:prstGeom>
          </p:spPr>
          <p:txBody>
            <a:bodyPr>
              <a:spAutoFit/>
            </a:bodyPr>
            <a:lstStyle/>
            <a:p>
              <a:pPr algn="ctr" defTabSz="1371600">
                <a:buClr>
                  <a:srgbClr val="1F3964"/>
                </a:buClr>
                <a:buSzPct val="100000"/>
                <a:defRPr/>
              </a:pPr>
              <a:r>
                <a:rPr lang="en-US" sz="4200" b="1" dirty="0">
                  <a:solidFill>
                    <a:srgbClr val="2E302F"/>
                  </a:solidFill>
                  <a:latin typeface="Gill Sans MT" pitchFamily="34" charset="0"/>
                </a:rPr>
                <a:t>Create over </a:t>
              </a:r>
            </a:p>
            <a:p>
              <a:pPr algn="ctr" defTabSz="1371600">
                <a:buClr>
                  <a:srgbClr val="1F3964"/>
                </a:buClr>
                <a:buSzPct val="100000"/>
                <a:defRPr/>
              </a:pPr>
              <a:r>
                <a:rPr lang="en-US" sz="4200" b="1" dirty="0">
                  <a:solidFill>
                    <a:srgbClr val="2E302F"/>
                  </a:solidFill>
                  <a:latin typeface="Gill Sans MT" pitchFamily="34" charset="0"/>
                </a:rPr>
                <a:t>65,000 new jobs</a:t>
              </a:r>
            </a:p>
          </p:txBody>
        </p:sp>
      </p:grpSp>
      <p:grpSp>
        <p:nvGrpSpPr>
          <p:cNvPr id="15" name="Group 14">
            <a:extLst>
              <a:ext uri="{FF2B5EF4-FFF2-40B4-BE49-F238E27FC236}">
                <a16:creationId xmlns:a16="http://schemas.microsoft.com/office/drawing/2014/main" id="{5C12D8F9-774D-4710-A2A0-33A32F2BABD0}"/>
              </a:ext>
            </a:extLst>
          </p:cNvPr>
          <p:cNvGrpSpPr>
            <a:grpSpLocks/>
          </p:cNvGrpSpPr>
          <p:nvPr/>
        </p:nvGrpSpPr>
        <p:grpSpPr bwMode="auto">
          <a:xfrm>
            <a:off x="11541920" y="3200400"/>
            <a:ext cx="4226718" cy="4657844"/>
            <a:chOff x="5589267" y="1762957"/>
            <a:chExt cx="2817899" cy="3104653"/>
          </a:xfrm>
        </p:grpSpPr>
        <p:sp>
          <p:nvSpPr>
            <p:cNvPr id="8" name="Rectangle 7">
              <a:extLst>
                <a:ext uri="{FF2B5EF4-FFF2-40B4-BE49-F238E27FC236}">
                  <a16:creationId xmlns:a16="http://schemas.microsoft.com/office/drawing/2014/main" id="{21C31620-DBAA-4430-B304-4197D989C678}"/>
                </a:ext>
              </a:extLst>
            </p:cNvPr>
            <p:cNvSpPr/>
            <p:nvPr/>
          </p:nvSpPr>
          <p:spPr>
            <a:xfrm>
              <a:off x="5589267" y="3513645"/>
              <a:ext cx="2817899" cy="1353965"/>
            </a:xfrm>
            <a:prstGeom prst="rect">
              <a:avLst/>
            </a:prstGeom>
          </p:spPr>
          <p:txBody>
            <a:bodyPr lIns="0" rIns="0">
              <a:spAutoFit/>
            </a:bodyPr>
            <a:lstStyle/>
            <a:p>
              <a:pPr algn="ctr" defTabSz="1371600">
                <a:buClr>
                  <a:srgbClr val="1F3964"/>
                </a:buClr>
                <a:buSzPct val="100000"/>
                <a:defRPr/>
              </a:pPr>
              <a:r>
                <a:rPr lang="en-US" sz="4200" b="1" dirty="0">
                  <a:solidFill>
                    <a:srgbClr val="2E302F"/>
                  </a:solidFill>
                  <a:latin typeface="Gill Sans MT" pitchFamily="34" charset="0"/>
                </a:rPr>
                <a:t>Over 38,000 businesses increase revenue</a:t>
              </a:r>
            </a:p>
          </p:txBody>
        </p:sp>
        <p:grpSp>
          <p:nvGrpSpPr>
            <p:cNvPr id="19464" name="Group 13">
              <a:extLst>
                <a:ext uri="{FF2B5EF4-FFF2-40B4-BE49-F238E27FC236}">
                  <a16:creationId xmlns:a16="http://schemas.microsoft.com/office/drawing/2014/main" id="{5860D62E-7C9E-417C-8785-8D44CAC27FD9}"/>
                </a:ext>
              </a:extLst>
            </p:cNvPr>
            <p:cNvGrpSpPr>
              <a:grpSpLocks/>
            </p:cNvGrpSpPr>
            <p:nvPr/>
          </p:nvGrpSpPr>
          <p:grpSpPr bwMode="auto">
            <a:xfrm>
              <a:off x="5589267" y="1762957"/>
              <a:ext cx="2744491" cy="1724653"/>
              <a:chOff x="5589269" y="1762957"/>
              <a:chExt cx="2566268" cy="1724653"/>
            </a:xfrm>
          </p:grpSpPr>
          <p:pic>
            <p:nvPicPr>
              <p:cNvPr id="19465" name="Picture 11">
                <a:extLst>
                  <a:ext uri="{FF2B5EF4-FFF2-40B4-BE49-F238E27FC236}">
                    <a16:creationId xmlns:a16="http://schemas.microsoft.com/office/drawing/2014/main" id="{A9528D15-9E92-4CCA-BADF-2D2D8708B7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464" t="19995" r="2119"/>
              <a:stretch>
                <a:fillRect/>
              </a:stretch>
            </p:blipFill>
            <p:spPr bwMode="auto">
              <a:xfrm flipH="1">
                <a:off x="5589269" y="1762957"/>
                <a:ext cx="2502841" cy="1724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12">
                <a:extLst>
                  <a:ext uri="{FF2B5EF4-FFF2-40B4-BE49-F238E27FC236}">
                    <a16:creationId xmlns:a16="http://schemas.microsoft.com/office/drawing/2014/main" id="{CBEB1BE1-5164-4507-B0E1-3B29FDB1AC3F}"/>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02655">
                <a:off x="6386183" y="2286792"/>
                <a:ext cx="1769354" cy="114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EA754726-7E11-43CB-BF74-1293EC588A95}"/>
              </a:ext>
            </a:extLst>
          </p:cNvPr>
          <p:cNvSpPr txBox="1"/>
          <p:nvPr/>
        </p:nvSpPr>
        <p:spPr>
          <a:xfrm>
            <a:off x="2857500" y="1754983"/>
            <a:ext cx="11772900" cy="830997"/>
          </a:xfrm>
          <a:prstGeom prst="rect">
            <a:avLst/>
          </a:prstGeom>
          <a:noFill/>
        </p:spPr>
        <p:txBody>
          <a:bodyPr>
            <a:spAutoFit/>
          </a:bodyPr>
          <a:lstStyle/>
          <a:p>
            <a:pPr defTabSz="1371600">
              <a:buClr>
                <a:srgbClr val="538833">
                  <a:lumMod val="75000"/>
                </a:srgbClr>
              </a:buClr>
              <a:buSzPct val="100000"/>
              <a:defRPr/>
            </a:pPr>
            <a:r>
              <a:rPr lang="en-US" sz="4800" b="1" spc="-225" dirty="0">
                <a:solidFill>
                  <a:srgbClr val="2E302F"/>
                </a:solidFill>
                <a:latin typeface="Gill Sans MT" pitchFamily="34" charset="0"/>
              </a:rPr>
              <a:t>Of  SCORE’s Clients:</a:t>
            </a:r>
          </a:p>
        </p:txBody>
      </p:sp>
      <p:sp>
        <p:nvSpPr>
          <p:cNvPr id="39" name="TextBox 38">
            <a:extLst>
              <a:ext uri="{FF2B5EF4-FFF2-40B4-BE49-F238E27FC236}">
                <a16:creationId xmlns:a16="http://schemas.microsoft.com/office/drawing/2014/main" id="{E35556F2-974F-4078-8F4C-8DDBC1A810DE}"/>
              </a:ext>
            </a:extLst>
          </p:cNvPr>
          <p:cNvSpPr txBox="1"/>
          <p:nvPr/>
        </p:nvSpPr>
        <p:spPr>
          <a:xfrm>
            <a:off x="2807495" y="309563"/>
            <a:ext cx="12575381" cy="830997"/>
          </a:xfrm>
          <a:prstGeom prst="rect">
            <a:avLst/>
          </a:prstGeom>
          <a:noFill/>
        </p:spPr>
        <p:txBody>
          <a:bodyPr>
            <a:spAutoFit/>
          </a:bodyPr>
          <a:lstStyle/>
          <a:p>
            <a:pPr algn="ctr" defTabSz="1371600">
              <a:defRPr/>
            </a:pPr>
            <a:r>
              <a:rPr lang="en-US" sz="4800" spc="-225" dirty="0">
                <a:solidFill>
                  <a:srgbClr val="004D8F"/>
                </a:solidFill>
                <a:latin typeface="Arial Black" panose="020B0A04020102020204" pitchFamily="34" charset="0"/>
              </a:rPr>
              <a:t>Small Business…Huge Impact</a:t>
            </a:r>
          </a:p>
        </p:txBody>
      </p:sp>
      <p:grpSp>
        <p:nvGrpSpPr>
          <p:cNvPr id="9" name="Group 8">
            <a:extLst>
              <a:ext uri="{FF2B5EF4-FFF2-40B4-BE49-F238E27FC236}">
                <a16:creationId xmlns:a16="http://schemas.microsoft.com/office/drawing/2014/main" id="{00030A24-D406-4D92-B535-C6FC413D6925}"/>
              </a:ext>
            </a:extLst>
          </p:cNvPr>
          <p:cNvGrpSpPr>
            <a:grpSpLocks/>
          </p:cNvGrpSpPr>
          <p:nvPr/>
        </p:nvGrpSpPr>
        <p:grpSpPr bwMode="auto">
          <a:xfrm>
            <a:off x="3052763" y="3255170"/>
            <a:ext cx="3576638" cy="5247384"/>
            <a:chOff x="511419" y="2438400"/>
            <a:chExt cx="2384181" cy="3498198"/>
          </a:xfrm>
        </p:grpSpPr>
        <p:pic>
          <p:nvPicPr>
            <p:cNvPr id="20491" name="Picture 2">
              <a:extLst>
                <a:ext uri="{FF2B5EF4-FFF2-40B4-BE49-F238E27FC236}">
                  <a16:creationId xmlns:a16="http://schemas.microsoft.com/office/drawing/2014/main" id="{E71A1970-A34E-4F4B-8C91-F84F6F8281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080" r="30179"/>
            <a:stretch>
              <a:fillRect/>
            </a:stretch>
          </p:blipFill>
          <p:spPr bwMode="auto">
            <a:xfrm>
              <a:off x="511419" y="2438400"/>
              <a:ext cx="2384181" cy="257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71EAE84B-7DDA-4D32-B0A7-4CC7636C8C55}"/>
                </a:ext>
              </a:extLst>
            </p:cNvPr>
            <p:cNvSpPr/>
            <p:nvPr/>
          </p:nvSpPr>
          <p:spPr>
            <a:xfrm>
              <a:off x="511419" y="5013283"/>
              <a:ext cx="2384181" cy="923315"/>
            </a:xfrm>
            <a:prstGeom prst="rect">
              <a:avLst/>
            </a:prstGeom>
          </p:spPr>
          <p:txBody>
            <a:bodyPr>
              <a:spAutoFit/>
            </a:bodyPr>
            <a:lstStyle/>
            <a:p>
              <a:pPr algn="ctr" defTabSz="1371600">
                <a:buClr>
                  <a:srgbClr val="1F3964"/>
                </a:buClr>
                <a:buSzPct val="100000"/>
                <a:defRPr/>
              </a:pPr>
              <a:r>
                <a:rPr lang="en-US" sz="4200" b="1" dirty="0">
                  <a:solidFill>
                    <a:srgbClr val="2E302F"/>
                  </a:solidFill>
                  <a:latin typeface="Gill Sans MT" pitchFamily="34" charset="0"/>
                </a:rPr>
                <a:t>61% were women</a:t>
              </a:r>
            </a:p>
          </p:txBody>
        </p:sp>
      </p:grpSp>
      <p:grpSp>
        <p:nvGrpSpPr>
          <p:cNvPr id="8" name="Group 7">
            <a:extLst>
              <a:ext uri="{FF2B5EF4-FFF2-40B4-BE49-F238E27FC236}">
                <a16:creationId xmlns:a16="http://schemas.microsoft.com/office/drawing/2014/main" id="{99E1CE7E-7AF7-40C7-9A56-987AF48A8EA1}"/>
              </a:ext>
            </a:extLst>
          </p:cNvPr>
          <p:cNvGrpSpPr>
            <a:grpSpLocks/>
          </p:cNvGrpSpPr>
          <p:nvPr/>
        </p:nvGrpSpPr>
        <p:grpSpPr bwMode="auto">
          <a:xfrm>
            <a:off x="7324725" y="3255170"/>
            <a:ext cx="3638550" cy="5271195"/>
            <a:chOff x="4888799" y="2438400"/>
            <a:chExt cx="2426401" cy="3514150"/>
          </a:xfrm>
        </p:grpSpPr>
        <p:pic>
          <p:nvPicPr>
            <p:cNvPr id="20489" name="Picture 4">
              <a:extLst>
                <a:ext uri="{FF2B5EF4-FFF2-40B4-BE49-F238E27FC236}">
                  <a16:creationId xmlns:a16="http://schemas.microsoft.com/office/drawing/2014/main" id="{AB6D8501-41AD-497B-BA6F-D26125970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582"/>
            <a:stretch>
              <a:fillRect/>
            </a:stretch>
          </p:blipFill>
          <p:spPr bwMode="auto">
            <a:xfrm>
              <a:off x="4888799" y="2438400"/>
              <a:ext cx="2426401" cy="259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461D45AB-80FA-429C-BED1-1686936E0EE8}"/>
                </a:ext>
              </a:extLst>
            </p:cNvPr>
            <p:cNvSpPr/>
            <p:nvPr/>
          </p:nvSpPr>
          <p:spPr>
            <a:xfrm>
              <a:off x="4888799" y="5029215"/>
              <a:ext cx="2426401" cy="923335"/>
            </a:xfrm>
            <a:prstGeom prst="rect">
              <a:avLst/>
            </a:prstGeom>
          </p:spPr>
          <p:txBody>
            <a:bodyPr>
              <a:spAutoFit/>
            </a:bodyPr>
            <a:lstStyle/>
            <a:p>
              <a:pPr algn="ctr" defTabSz="1371600">
                <a:buClr>
                  <a:srgbClr val="1F3964"/>
                </a:buClr>
                <a:buSzPct val="100000"/>
                <a:defRPr/>
              </a:pPr>
              <a:r>
                <a:rPr lang="en-US" sz="4200" b="1" dirty="0">
                  <a:solidFill>
                    <a:srgbClr val="2E302F"/>
                  </a:solidFill>
                  <a:latin typeface="Gill Sans MT" pitchFamily="34" charset="0"/>
                </a:rPr>
                <a:t>46% were minorities</a:t>
              </a:r>
            </a:p>
          </p:txBody>
        </p:sp>
      </p:grpSp>
      <p:grpSp>
        <p:nvGrpSpPr>
          <p:cNvPr id="11" name="Group 10">
            <a:extLst>
              <a:ext uri="{FF2B5EF4-FFF2-40B4-BE49-F238E27FC236}">
                <a16:creationId xmlns:a16="http://schemas.microsoft.com/office/drawing/2014/main" id="{BCBA8E4C-07C5-401C-889F-AE4DB369CF00}"/>
              </a:ext>
            </a:extLst>
          </p:cNvPr>
          <p:cNvGrpSpPr>
            <a:grpSpLocks/>
          </p:cNvGrpSpPr>
          <p:nvPr/>
        </p:nvGrpSpPr>
        <p:grpSpPr bwMode="auto">
          <a:xfrm>
            <a:off x="11806238" y="3255170"/>
            <a:ext cx="2938463" cy="5271194"/>
            <a:chOff x="6019800" y="2438399"/>
            <a:chExt cx="1958909" cy="3514150"/>
          </a:xfrm>
        </p:grpSpPr>
        <p:pic>
          <p:nvPicPr>
            <p:cNvPr id="20487" name="Picture 1">
              <a:extLst>
                <a:ext uri="{FF2B5EF4-FFF2-40B4-BE49-F238E27FC236}">
                  <a16:creationId xmlns:a16="http://schemas.microsoft.com/office/drawing/2014/main" id="{76C37E4F-9B05-485C-8708-683DA12FC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2438399"/>
              <a:ext cx="1958909" cy="2574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C2668F84-032F-4D7A-A8D5-72D9B29853E7}"/>
                </a:ext>
              </a:extLst>
            </p:cNvPr>
            <p:cNvSpPr/>
            <p:nvPr/>
          </p:nvSpPr>
          <p:spPr>
            <a:xfrm>
              <a:off x="6019800" y="5029214"/>
              <a:ext cx="1958909" cy="923335"/>
            </a:xfrm>
            <a:prstGeom prst="rect">
              <a:avLst/>
            </a:prstGeom>
          </p:spPr>
          <p:txBody>
            <a:bodyPr>
              <a:spAutoFit/>
            </a:bodyPr>
            <a:lstStyle/>
            <a:p>
              <a:pPr algn="ctr" defTabSz="1371600">
                <a:buClr>
                  <a:srgbClr val="1F3964"/>
                </a:buClr>
                <a:buSzPct val="100000"/>
                <a:defRPr/>
              </a:pPr>
              <a:r>
                <a:rPr lang="en-US" sz="4200" b="1" dirty="0">
                  <a:solidFill>
                    <a:srgbClr val="2E302F"/>
                  </a:solidFill>
                  <a:latin typeface="Gill Sans MT" pitchFamily="34" charset="0"/>
                </a:rPr>
                <a:t>10% were veterans</a:t>
              </a: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AD08BDB-9C55-4EC6-B4E9-B129A949833E}"/>
              </a:ext>
            </a:extLst>
          </p:cNvPr>
          <p:cNvSpPr txBox="1"/>
          <p:nvPr/>
        </p:nvSpPr>
        <p:spPr>
          <a:xfrm>
            <a:off x="2971800" y="342900"/>
            <a:ext cx="11315700" cy="830997"/>
          </a:xfrm>
          <a:prstGeom prst="rect">
            <a:avLst/>
          </a:prstGeom>
          <a:noFill/>
        </p:spPr>
        <p:txBody>
          <a:bodyPr>
            <a:spAutoFit/>
          </a:bodyPr>
          <a:lstStyle/>
          <a:p>
            <a:pPr algn="ctr" defTabSz="1371600">
              <a:defRPr/>
            </a:pPr>
            <a:r>
              <a:rPr lang="en-US" sz="4800" spc="-225" dirty="0">
                <a:solidFill>
                  <a:srgbClr val="1A68A6"/>
                </a:solidFill>
                <a:latin typeface="Arial Black" panose="020B0A04020102020204" pitchFamily="34" charset="0"/>
              </a:rPr>
              <a:t>Who Does SCORE Help?</a:t>
            </a:r>
          </a:p>
        </p:txBody>
      </p:sp>
      <p:sp>
        <p:nvSpPr>
          <p:cNvPr id="20" name="TextBox 19">
            <a:extLst>
              <a:ext uri="{FF2B5EF4-FFF2-40B4-BE49-F238E27FC236}">
                <a16:creationId xmlns:a16="http://schemas.microsoft.com/office/drawing/2014/main" id="{8C7AF4DD-888C-4004-B888-6D3BCF42FEFA}"/>
              </a:ext>
            </a:extLst>
          </p:cNvPr>
          <p:cNvSpPr txBox="1"/>
          <p:nvPr/>
        </p:nvSpPr>
        <p:spPr bwMode="auto">
          <a:xfrm>
            <a:off x="8053388" y="6250782"/>
            <a:ext cx="2524125" cy="600164"/>
          </a:xfrm>
          <a:prstGeom prst="rect">
            <a:avLst/>
          </a:prstGeom>
          <a:noFill/>
        </p:spPr>
        <p:txBody>
          <a:bodyPr>
            <a:spAutoFit/>
          </a:bodyPr>
          <a:lstStyle/>
          <a:p>
            <a:pPr defTabSz="1371600">
              <a:defRPr/>
            </a:pPr>
            <a:r>
              <a:rPr lang="en-US" sz="3300" dirty="0">
                <a:solidFill>
                  <a:srgbClr val="F5C51C">
                    <a:lumMod val="75000"/>
                  </a:srgbClr>
                </a:solidFill>
                <a:latin typeface="Gill Sans MT" panose="020B0502020104020203" pitchFamily="34" charset="0"/>
              </a:rPr>
              <a:t>Opening</a:t>
            </a:r>
          </a:p>
        </p:txBody>
      </p:sp>
      <p:sp>
        <p:nvSpPr>
          <p:cNvPr id="21" name="TextBox 20">
            <a:extLst>
              <a:ext uri="{FF2B5EF4-FFF2-40B4-BE49-F238E27FC236}">
                <a16:creationId xmlns:a16="http://schemas.microsoft.com/office/drawing/2014/main" id="{89AFFAD7-3B58-4C07-8B3D-EEFE104B540A}"/>
              </a:ext>
            </a:extLst>
          </p:cNvPr>
          <p:cNvSpPr txBox="1">
            <a:spLocks noChangeArrowheads="1"/>
          </p:cNvSpPr>
          <p:nvPr/>
        </p:nvSpPr>
        <p:spPr bwMode="auto">
          <a:xfrm>
            <a:off x="11908632" y="5762625"/>
            <a:ext cx="2702718"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3300" dirty="0">
                <a:solidFill>
                  <a:srgbClr val="538833"/>
                </a:solidFill>
                <a:latin typeface="Gill Sans MT" panose="020B0502020104020203" pitchFamily="34" charset="0"/>
              </a:rPr>
              <a:t>Growth</a:t>
            </a:r>
          </a:p>
        </p:txBody>
      </p:sp>
      <p:sp>
        <p:nvSpPr>
          <p:cNvPr id="18" name="TextBox 17">
            <a:extLst>
              <a:ext uri="{FF2B5EF4-FFF2-40B4-BE49-F238E27FC236}">
                <a16:creationId xmlns:a16="http://schemas.microsoft.com/office/drawing/2014/main" id="{322B4F46-1961-4F8F-BED9-E7861647F7C2}"/>
              </a:ext>
            </a:extLst>
          </p:cNvPr>
          <p:cNvSpPr txBox="1"/>
          <p:nvPr/>
        </p:nvSpPr>
        <p:spPr bwMode="auto">
          <a:xfrm>
            <a:off x="4000500" y="7315201"/>
            <a:ext cx="2421732" cy="1113382"/>
          </a:xfrm>
          <a:prstGeom prst="rect">
            <a:avLst/>
          </a:prstGeom>
          <a:noFill/>
        </p:spPr>
        <p:txBody>
          <a:bodyPr>
            <a:spAutoFit/>
          </a:bodyPr>
          <a:lstStyle/>
          <a:p>
            <a:pPr defTabSz="1371600">
              <a:lnSpc>
                <a:spcPts val="4050"/>
              </a:lnSpc>
              <a:defRPr/>
            </a:pPr>
            <a:r>
              <a:rPr lang="en-US" sz="3300" dirty="0">
                <a:solidFill>
                  <a:srgbClr val="2A2517"/>
                </a:solidFill>
                <a:latin typeface="Gill Sans MT" panose="020B0502020104020203" pitchFamily="34" charset="0"/>
              </a:rPr>
              <a:t>Research &amp; Planning</a:t>
            </a:r>
          </a:p>
        </p:txBody>
      </p:sp>
      <p:pic>
        <p:nvPicPr>
          <p:cNvPr id="74755" name="Picture 3" descr="C:\Users\Bill Munroe\Pictures\SCORE PHOTOS\iStock_000014473001Small (1).jpg">
            <a:extLst>
              <a:ext uri="{FF2B5EF4-FFF2-40B4-BE49-F238E27FC236}">
                <a16:creationId xmlns:a16="http://schemas.microsoft.com/office/drawing/2014/main" id="{0D969EE0-91FF-4374-BFF5-2E0EEAA047E4}"/>
              </a:ext>
            </a:extLst>
          </p:cNvPr>
          <p:cNvPicPr>
            <a:picLocks noChangeAspect="1" noChangeArrowheads="1"/>
          </p:cNvPicPr>
          <p:nvPr/>
        </p:nvPicPr>
        <p:blipFill>
          <a:blip r:embed="rId2"/>
          <a:srcRect/>
          <a:stretch>
            <a:fillRect/>
          </a:stretch>
        </p:blipFill>
        <p:spPr bwMode="auto">
          <a:xfrm>
            <a:off x="3590926" y="4795838"/>
            <a:ext cx="3036095" cy="2019300"/>
          </a:xfrm>
          <a:prstGeom prst="rect">
            <a:avLst/>
          </a:prstGeom>
          <a:noFill/>
          <a:ln w="3175">
            <a:solidFill>
              <a:schemeClr val="tx1">
                <a:lumMod val="50000"/>
                <a:lumOff val="50000"/>
              </a:schemeClr>
            </a:solidFill>
          </a:ln>
        </p:spPr>
      </p:pic>
      <p:pic>
        <p:nvPicPr>
          <p:cNvPr id="74754" name="Picture 2" descr="C:\Users\Bill Munroe\Pictures\SCORE PHOTOS\iStock_000014387505Small.jpg">
            <a:extLst>
              <a:ext uri="{FF2B5EF4-FFF2-40B4-BE49-F238E27FC236}">
                <a16:creationId xmlns:a16="http://schemas.microsoft.com/office/drawing/2014/main" id="{4358542A-3A46-479A-84E4-EE9BEA47AFE1}"/>
              </a:ext>
            </a:extLst>
          </p:cNvPr>
          <p:cNvPicPr>
            <a:picLocks noChangeAspect="1" noChangeArrowheads="1"/>
          </p:cNvPicPr>
          <p:nvPr/>
        </p:nvPicPr>
        <p:blipFill>
          <a:blip r:embed="rId3"/>
          <a:srcRect/>
          <a:stretch>
            <a:fillRect/>
          </a:stretch>
        </p:blipFill>
        <p:spPr bwMode="auto">
          <a:xfrm>
            <a:off x="11432382" y="3076576"/>
            <a:ext cx="3171825" cy="2109788"/>
          </a:xfrm>
          <a:prstGeom prst="rect">
            <a:avLst/>
          </a:prstGeom>
          <a:noFill/>
          <a:ln w="3175">
            <a:solidFill>
              <a:schemeClr val="tx1">
                <a:lumMod val="50000"/>
                <a:lumOff val="50000"/>
              </a:schemeClr>
            </a:solidFill>
          </a:ln>
        </p:spPr>
      </p:pic>
      <p:pic>
        <p:nvPicPr>
          <p:cNvPr id="21519" name="Picture 5">
            <a:extLst>
              <a:ext uri="{FF2B5EF4-FFF2-40B4-BE49-F238E27FC236}">
                <a16:creationId xmlns:a16="http://schemas.microsoft.com/office/drawing/2014/main" id="{D0E1CDE4-DE58-4A00-BDE0-36ACC13E83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1" y="3657600"/>
            <a:ext cx="3033713" cy="200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Half Frame 1">
            <a:extLst>
              <a:ext uri="{FF2B5EF4-FFF2-40B4-BE49-F238E27FC236}">
                <a16:creationId xmlns:a16="http://schemas.microsoft.com/office/drawing/2014/main" id="{3904A624-D12E-4503-9B49-B78CD98FF55C}"/>
              </a:ext>
            </a:extLst>
          </p:cNvPr>
          <p:cNvSpPr/>
          <p:nvPr/>
        </p:nvSpPr>
        <p:spPr>
          <a:xfrm>
            <a:off x="3590926" y="6967538"/>
            <a:ext cx="3036095" cy="1943100"/>
          </a:xfrm>
          <a:prstGeom prst="halfFrame">
            <a:avLst>
              <a:gd name="adj1" fmla="val 17451"/>
              <a:gd name="adj2" fmla="val 20098"/>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1371600">
              <a:defRPr/>
            </a:pPr>
            <a:endParaRPr lang="en-US" sz="2700" dirty="0">
              <a:solidFill>
                <a:srgbClr val="1A68A6"/>
              </a:solidFill>
              <a:latin typeface="Gill Sans MT" panose="020B0502020104020203" pitchFamily="34" charset="0"/>
            </a:endParaRPr>
          </a:p>
        </p:txBody>
      </p:sp>
      <p:sp>
        <p:nvSpPr>
          <p:cNvPr id="14" name="Half Frame 13">
            <a:extLst>
              <a:ext uri="{FF2B5EF4-FFF2-40B4-BE49-F238E27FC236}">
                <a16:creationId xmlns:a16="http://schemas.microsoft.com/office/drawing/2014/main" id="{3B21169D-7728-42CA-A516-034CC2B78A9A}"/>
              </a:ext>
            </a:extLst>
          </p:cNvPr>
          <p:cNvSpPr/>
          <p:nvPr/>
        </p:nvSpPr>
        <p:spPr>
          <a:xfrm>
            <a:off x="7539038" y="5829300"/>
            <a:ext cx="3043238" cy="1943100"/>
          </a:xfrm>
          <a:prstGeom prst="halfFrame">
            <a:avLst>
              <a:gd name="adj1" fmla="val 15686"/>
              <a:gd name="adj2" fmla="val 20098"/>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1371600">
              <a:defRPr/>
            </a:pPr>
            <a:endParaRPr lang="en-US" sz="2700" dirty="0">
              <a:solidFill>
                <a:srgbClr val="1A68A6"/>
              </a:solidFill>
              <a:latin typeface="Gill Sans MT" panose="020B0502020104020203" pitchFamily="34" charset="0"/>
            </a:endParaRPr>
          </a:p>
        </p:txBody>
      </p:sp>
      <p:sp>
        <p:nvSpPr>
          <p:cNvPr id="15" name="Half Frame 14">
            <a:extLst>
              <a:ext uri="{FF2B5EF4-FFF2-40B4-BE49-F238E27FC236}">
                <a16:creationId xmlns:a16="http://schemas.microsoft.com/office/drawing/2014/main" id="{BA4A831E-6393-4370-8180-DD5915D8A699}"/>
              </a:ext>
            </a:extLst>
          </p:cNvPr>
          <p:cNvSpPr/>
          <p:nvPr/>
        </p:nvSpPr>
        <p:spPr>
          <a:xfrm>
            <a:off x="11432382" y="5372100"/>
            <a:ext cx="3178968" cy="1943100"/>
          </a:xfrm>
          <a:prstGeom prst="halfFrame">
            <a:avLst>
              <a:gd name="adj1" fmla="val 17451"/>
              <a:gd name="adj2" fmla="val 20098"/>
            </a:avLst>
          </a:prstGeom>
          <a:solidFill>
            <a:schemeClr val="accent1"/>
          </a:solidFill>
        </p:spPr>
        <p:style>
          <a:lnRef idx="1">
            <a:schemeClr val="accent1"/>
          </a:lnRef>
          <a:fillRef idx="3">
            <a:schemeClr val="accent1"/>
          </a:fillRef>
          <a:effectRef idx="2">
            <a:schemeClr val="accent1"/>
          </a:effectRef>
          <a:fontRef idx="minor">
            <a:schemeClr val="lt1"/>
          </a:fontRef>
        </p:style>
        <p:txBody>
          <a:bodyPr anchor="ctr"/>
          <a:lstStyle/>
          <a:p>
            <a:pPr algn="ctr" defTabSz="1371600">
              <a:defRPr/>
            </a:pPr>
            <a:endParaRPr lang="en-US" sz="2700" dirty="0">
              <a:solidFill>
                <a:srgbClr val="1A68A6"/>
              </a:solidFill>
              <a:latin typeface="Gill Sans MT" panose="020B0502020104020203" pitchFamily="34" charset="0"/>
            </a:endParaRPr>
          </a:p>
        </p:txBody>
      </p:sp>
      <p:sp>
        <p:nvSpPr>
          <p:cNvPr id="3" name="TextBox 2">
            <a:extLst>
              <a:ext uri="{FF2B5EF4-FFF2-40B4-BE49-F238E27FC236}">
                <a16:creationId xmlns:a16="http://schemas.microsoft.com/office/drawing/2014/main" id="{708D2289-C822-45D2-831E-36FD5CBF43CF}"/>
              </a:ext>
            </a:extLst>
          </p:cNvPr>
          <p:cNvSpPr txBox="1">
            <a:spLocks noChangeArrowheads="1"/>
          </p:cNvSpPr>
          <p:nvPr/>
        </p:nvSpPr>
        <p:spPr bwMode="auto">
          <a:xfrm>
            <a:off x="3590926" y="3314701"/>
            <a:ext cx="303609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200" b="1" dirty="0">
                <a:solidFill>
                  <a:srgbClr val="1A68A6"/>
                </a:solidFill>
                <a:latin typeface="Gill Sans MT" panose="020B0502020104020203" pitchFamily="34" charset="0"/>
              </a:rPr>
              <a:t>Pre-</a:t>
            </a:r>
          </a:p>
          <a:p>
            <a:pPr defTabSz="1371600" fontAlgn="base">
              <a:spcBef>
                <a:spcPct val="0"/>
              </a:spcBef>
              <a:spcAft>
                <a:spcPct val="0"/>
              </a:spcAft>
              <a:buNone/>
            </a:pPr>
            <a:r>
              <a:rPr lang="en-US" altLang="en-US" sz="4200" b="1" dirty="0">
                <a:solidFill>
                  <a:srgbClr val="1A68A6"/>
                </a:solidFill>
                <a:latin typeface="Gill Sans MT" panose="020B0502020104020203" pitchFamily="34" charset="0"/>
              </a:rPr>
              <a:t>Startups</a:t>
            </a:r>
          </a:p>
        </p:txBody>
      </p:sp>
      <p:sp>
        <p:nvSpPr>
          <p:cNvPr id="17" name="TextBox 16">
            <a:extLst>
              <a:ext uri="{FF2B5EF4-FFF2-40B4-BE49-F238E27FC236}">
                <a16:creationId xmlns:a16="http://schemas.microsoft.com/office/drawing/2014/main" id="{8342E06E-DC63-4A86-860E-BDCC41C668B1}"/>
              </a:ext>
            </a:extLst>
          </p:cNvPr>
          <p:cNvSpPr txBox="1">
            <a:spLocks noChangeArrowheads="1"/>
          </p:cNvSpPr>
          <p:nvPr/>
        </p:nvSpPr>
        <p:spPr bwMode="auto">
          <a:xfrm>
            <a:off x="7539038" y="2857501"/>
            <a:ext cx="303847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200" b="1" dirty="0">
                <a:solidFill>
                  <a:srgbClr val="1A68A6"/>
                </a:solidFill>
                <a:latin typeface="Gill Sans MT" panose="020B0502020104020203" pitchFamily="34" charset="0"/>
              </a:rPr>
              <a:t>Startups</a:t>
            </a:r>
          </a:p>
        </p:txBody>
      </p:sp>
      <p:sp>
        <p:nvSpPr>
          <p:cNvPr id="19" name="TextBox 18">
            <a:extLst>
              <a:ext uri="{FF2B5EF4-FFF2-40B4-BE49-F238E27FC236}">
                <a16:creationId xmlns:a16="http://schemas.microsoft.com/office/drawing/2014/main" id="{DE824AA8-4D47-4016-B580-B5FCA1D3E6BA}"/>
              </a:ext>
            </a:extLst>
          </p:cNvPr>
          <p:cNvSpPr txBox="1">
            <a:spLocks noChangeArrowheads="1"/>
          </p:cNvSpPr>
          <p:nvPr/>
        </p:nvSpPr>
        <p:spPr bwMode="auto">
          <a:xfrm>
            <a:off x="11432382" y="1726407"/>
            <a:ext cx="33123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3600" b="1" dirty="0">
                <a:solidFill>
                  <a:srgbClr val="1A68A6"/>
                </a:solidFill>
                <a:latin typeface="Gill Sans MT" panose="020B0502020104020203" pitchFamily="34" charset="0"/>
              </a:rPr>
              <a:t>In Business Firms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4755"/>
                                        </p:tgtEl>
                                        <p:attrNameLst>
                                          <p:attrName>style.visibility</p:attrName>
                                        </p:attrNameLst>
                                      </p:cBhvr>
                                      <p:to>
                                        <p:strVal val="visible"/>
                                      </p:to>
                                    </p:set>
                                    <p:animEffect transition="in" filter="fade">
                                      <p:cBhvr>
                                        <p:cTn id="17" dur="1000"/>
                                        <p:tgtEl>
                                          <p:spTgt spid="74755"/>
                                        </p:tgtEl>
                                      </p:cBhvr>
                                    </p:animEffect>
                                    <p:anim calcmode="lin" valueType="num">
                                      <p:cBhvr>
                                        <p:cTn id="18" dur="1000" fill="hold"/>
                                        <p:tgtEl>
                                          <p:spTgt spid="74755"/>
                                        </p:tgtEl>
                                        <p:attrNameLst>
                                          <p:attrName>ppt_x</p:attrName>
                                        </p:attrNameLst>
                                      </p:cBhvr>
                                      <p:tavLst>
                                        <p:tav tm="0">
                                          <p:val>
                                            <p:strVal val="#ppt_x"/>
                                          </p:val>
                                        </p:tav>
                                        <p:tav tm="100000">
                                          <p:val>
                                            <p:strVal val="#ppt_x"/>
                                          </p:val>
                                        </p:tav>
                                      </p:tavLst>
                                    </p:anim>
                                    <p:anim calcmode="lin" valueType="num">
                                      <p:cBhvr>
                                        <p:cTn id="19" dur="1000" fill="hold"/>
                                        <p:tgtEl>
                                          <p:spTgt spid="7475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1519"/>
                                        </p:tgtEl>
                                        <p:attrNameLst>
                                          <p:attrName>style.visibility</p:attrName>
                                        </p:attrNameLst>
                                      </p:cBhvr>
                                      <p:to>
                                        <p:strVal val="visible"/>
                                      </p:to>
                                    </p:set>
                                    <p:animEffect transition="in" filter="fade">
                                      <p:cBhvr>
                                        <p:cTn id="39" dur="1000"/>
                                        <p:tgtEl>
                                          <p:spTgt spid="21519"/>
                                        </p:tgtEl>
                                      </p:cBhvr>
                                    </p:animEffect>
                                    <p:anim calcmode="lin" valueType="num">
                                      <p:cBhvr>
                                        <p:cTn id="40" dur="1000" fill="hold"/>
                                        <p:tgtEl>
                                          <p:spTgt spid="21519"/>
                                        </p:tgtEl>
                                        <p:attrNameLst>
                                          <p:attrName>ppt_x</p:attrName>
                                        </p:attrNameLst>
                                      </p:cBhvr>
                                      <p:tavLst>
                                        <p:tav tm="0">
                                          <p:val>
                                            <p:strVal val="#ppt_x"/>
                                          </p:val>
                                        </p:tav>
                                        <p:tav tm="100000">
                                          <p:val>
                                            <p:strVal val="#ppt_x"/>
                                          </p:val>
                                        </p:tav>
                                      </p:tavLst>
                                    </p:anim>
                                    <p:anim calcmode="lin" valueType="num">
                                      <p:cBhvr>
                                        <p:cTn id="41" dur="1000" fill="hold"/>
                                        <p:tgtEl>
                                          <p:spTgt spid="21519"/>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74754"/>
                                        </p:tgtEl>
                                        <p:attrNameLst>
                                          <p:attrName>style.visibility</p:attrName>
                                        </p:attrNameLst>
                                      </p:cBhvr>
                                      <p:to>
                                        <p:strVal val="visible"/>
                                      </p:to>
                                    </p:set>
                                    <p:animEffect transition="in" filter="fade">
                                      <p:cBhvr>
                                        <p:cTn id="61" dur="1000"/>
                                        <p:tgtEl>
                                          <p:spTgt spid="74754"/>
                                        </p:tgtEl>
                                      </p:cBhvr>
                                    </p:animEffect>
                                    <p:anim calcmode="lin" valueType="num">
                                      <p:cBhvr>
                                        <p:cTn id="62" dur="1000" fill="hold"/>
                                        <p:tgtEl>
                                          <p:spTgt spid="74754"/>
                                        </p:tgtEl>
                                        <p:attrNameLst>
                                          <p:attrName>ppt_x</p:attrName>
                                        </p:attrNameLst>
                                      </p:cBhvr>
                                      <p:tavLst>
                                        <p:tav tm="0">
                                          <p:val>
                                            <p:strVal val="#ppt_x"/>
                                          </p:val>
                                        </p:tav>
                                        <p:tav tm="100000">
                                          <p:val>
                                            <p:strVal val="#ppt_x"/>
                                          </p:val>
                                        </p:tav>
                                      </p:tavLst>
                                    </p:anim>
                                    <p:anim calcmode="lin" valueType="num">
                                      <p:cBhvr>
                                        <p:cTn id="63" dur="1000" fill="hold"/>
                                        <p:tgtEl>
                                          <p:spTgt spid="7475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000"/>
                                        <p:tgtEl>
                                          <p:spTgt spid="21"/>
                                        </p:tgtEl>
                                      </p:cBhvr>
                                    </p:animEffect>
                                    <p:anim calcmode="lin" valueType="num">
                                      <p:cBhvr>
                                        <p:cTn id="67" dur="1000" fill="hold"/>
                                        <p:tgtEl>
                                          <p:spTgt spid="21"/>
                                        </p:tgtEl>
                                        <p:attrNameLst>
                                          <p:attrName>ppt_x</p:attrName>
                                        </p:attrNameLst>
                                      </p:cBhvr>
                                      <p:tavLst>
                                        <p:tav tm="0">
                                          <p:val>
                                            <p:strVal val="#ppt_x"/>
                                          </p:val>
                                        </p:tav>
                                        <p:tav tm="100000">
                                          <p:val>
                                            <p:strVal val="#ppt_x"/>
                                          </p:val>
                                        </p:tav>
                                      </p:tavLst>
                                    </p:anim>
                                    <p:anim calcmode="lin" valueType="num">
                                      <p:cBhvr>
                                        <p:cTn id="6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18" grpId="0"/>
      <p:bldP spid="3" grpId="0"/>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AutoShape 2">
            <a:extLst>
              <a:ext uri="{FF2B5EF4-FFF2-40B4-BE49-F238E27FC236}">
                <a16:creationId xmlns:a16="http://schemas.microsoft.com/office/drawing/2014/main" id="{6A2E6385-2AD2-4AEA-B139-673C5C29AC26}"/>
              </a:ext>
            </a:extLst>
          </p:cNvPr>
          <p:cNvSpPr>
            <a:spLocks noGrp="1" noChangeArrowheads="1"/>
          </p:cNvSpPr>
          <p:nvPr>
            <p:ph type="title"/>
          </p:nvPr>
        </p:nvSpPr>
        <p:spPr>
          <a:xfrm>
            <a:off x="2286000" y="40482"/>
            <a:ext cx="13716000" cy="1388268"/>
          </a:xfrm>
        </p:spPr>
        <p:txBody>
          <a:bodyPr/>
          <a:lstStyle/>
          <a:p>
            <a:pPr eaLnBrk="1" hangingPunct="1">
              <a:defRPr/>
            </a:pPr>
            <a:r>
              <a:rPr lang="en-US" altLang="en-US" sz="4800" dirty="0">
                <a:latin typeface="Arial Black" panose="020B0A04020102020204" pitchFamily="34" charset="0"/>
                <a:ea typeface="ＭＳ Ｐゴシック" pitchFamily="-110" charset="-128"/>
              </a:rPr>
              <a:t>Government Contracting</a:t>
            </a:r>
          </a:p>
        </p:txBody>
      </p:sp>
      <p:sp>
        <p:nvSpPr>
          <p:cNvPr id="7171" name="Rectangle 3">
            <a:extLst>
              <a:ext uri="{FF2B5EF4-FFF2-40B4-BE49-F238E27FC236}">
                <a16:creationId xmlns:a16="http://schemas.microsoft.com/office/drawing/2014/main" id="{F7210B05-C396-4001-866F-AF79274F8739}"/>
              </a:ext>
            </a:extLst>
          </p:cNvPr>
          <p:cNvSpPr>
            <a:spLocks noGrp="1" noChangeArrowheads="1"/>
          </p:cNvSpPr>
          <p:nvPr>
            <p:ph type="body" idx="1"/>
          </p:nvPr>
        </p:nvSpPr>
        <p:spPr>
          <a:xfrm>
            <a:off x="3200400" y="1714500"/>
            <a:ext cx="12230100" cy="7886700"/>
          </a:xfrm>
        </p:spPr>
        <p:txBody>
          <a:bodyPr/>
          <a:lstStyle/>
          <a:p>
            <a:pPr eaLnBrk="1" hangingPunct="1">
              <a:lnSpc>
                <a:spcPct val="90000"/>
              </a:lnSpc>
              <a:spcBef>
                <a:spcPts val="900"/>
              </a:spcBef>
              <a:spcAft>
                <a:spcPts val="900"/>
              </a:spcAft>
              <a:defRPr/>
            </a:pPr>
            <a:r>
              <a:rPr lang="en-US" altLang="en-US" sz="4200" dirty="0">
                <a:ea typeface="ＭＳ Ｐゴシック" pitchFamily="-110" charset="-128"/>
              </a:rPr>
              <a:t>The U.S. Government is the largest buyer in the world, outsourcing $400B - $500B annually on products and services</a:t>
            </a:r>
          </a:p>
          <a:p>
            <a:pPr eaLnBrk="1" hangingPunct="1">
              <a:lnSpc>
                <a:spcPct val="90000"/>
              </a:lnSpc>
              <a:spcBef>
                <a:spcPts val="900"/>
              </a:spcBef>
              <a:spcAft>
                <a:spcPts val="900"/>
              </a:spcAft>
              <a:defRPr/>
            </a:pPr>
            <a:r>
              <a:rPr lang="en-US" altLang="en-US" sz="4200" dirty="0">
                <a:ea typeface="ＭＳ Ｐゴシック" pitchFamily="-110" charset="-128"/>
              </a:rPr>
              <a:t>40% spent on products; 60% on services </a:t>
            </a:r>
          </a:p>
          <a:p>
            <a:pPr eaLnBrk="1" hangingPunct="1">
              <a:lnSpc>
                <a:spcPct val="90000"/>
              </a:lnSpc>
              <a:spcBef>
                <a:spcPts val="900"/>
              </a:spcBef>
              <a:spcAft>
                <a:spcPts val="900"/>
              </a:spcAft>
              <a:defRPr/>
            </a:pPr>
            <a:r>
              <a:rPr lang="en-US" altLang="en-US" sz="4200" dirty="0">
                <a:ea typeface="ＭＳ Ｐゴシック" pitchFamily="-110" charset="-128"/>
              </a:rPr>
              <a:t>Less than 5% (1.65m) of the businesses in the United States do business with the U.S. Government</a:t>
            </a:r>
          </a:p>
          <a:p>
            <a:pPr eaLnBrk="1" hangingPunct="1">
              <a:lnSpc>
                <a:spcPct val="90000"/>
              </a:lnSpc>
              <a:spcBef>
                <a:spcPts val="900"/>
              </a:spcBef>
              <a:spcAft>
                <a:spcPts val="900"/>
              </a:spcAft>
              <a:defRPr/>
            </a:pPr>
            <a:r>
              <a:rPr lang="en-US" altLang="en-US" sz="4200" dirty="0">
                <a:ea typeface="ＭＳ Ｐゴシック" pitchFamily="-110" charset="-128"/>
              </a:rPr>
              <a:t>Approximately $1 billion in new opportunities are available to be bid on by private businesses every day</a:t>
            </a:r>
          </a:p>
          <a:p>
            <a:pPr eaLnBrk="1" hangingPunct="1">
              <a:lnSpc>
                <a:spcPct val="90000"/>
              </a:lnSpc>
              <a:spcBef>
                <a:spcPts val="900"/>
              </a:spcBef>
              <a:spcAft>
                <a:spcPts val="900"/>
              </a:spcAft>
              <a:defRPr/>
            </a:pPr>
            <a:r>
              <a:rPr lang="en-US" altLang="en-US" sz="4200" dirty="0">
                <a:ea typeface="ＭＳ Ｐゴシック" pitchFamily="-110" charset="-128"/>
              </a:rPr>
              <a:t>The Federal Government signs over 10 million contracts a year</a:t>
            </a:r>
          </a:p>
          <a:p>
            <a:pPr marL="0" indent="0" eaLnBrk="1" hangingPunct="1">
              <a:lnSpc>
                <a:spcPct val="90000"/>
              </a:lnSpc>
              <a:buNone/>
              <a:defRPr/>
            </a:pPr>
            <a:endParaRPr lang="en-US" altLang="en-US" sz="3000" dirty="0">
              <a:ea typeface="ＭＳ Ｐゴシック" pitchFamily="-110" charset="-128"/>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3031D8A-D1AC-449F-82BE-9C2B8F61AA8F}"/>
              </a:ext>
            </a:extLst>
          </p:cNvPr>
          <p:cNvSpPr/>
          <p:nvPr/>
        </p:nvSpPr>
        <p:spPr>
          <a:xfrm>
            <a:off x="2847976" y="2286001"/>
            <a:ext cx="12749213" cy="4224233"/>
          </a:xfrm>
          <a:prstGeom prst="rect">
            <a:avLst/>
          </a:prstGeom>
        </p:spPr>
        <p:txBody>
          <a:bodyPr>
            <a:spAutoFit/>
          </a:bodyPr>
          <a:lstStyle/>
          <a:p>
            <a:pPr marL="685800" indent="-685800" defTabSz="1371600">
              <a:buFont typeface="Arial" panose="020B0604020202020204" pitchFamily="34" charset="0"/>
              <a:buChar char="•"/>
              <a:defRPr/>
            </a:pPr>
            <a:r>
              <a:rPr lang="en-US" sz="3600" kern="0" dirty="0">
                <a:solidFill>
                  <a:srgbClr val="1A68A6"/>
                </a:solidFill>
                <a:latin typeface="Calibri"/>
              </a:rPr>
              <a:t>Business Development Life Cycle </a:t>
            </a:r>
          </a:p>
          <a:p>
            <a:pPr marL="685800" indent="-685800" defTabSz="1371600">
              <a:buFont typeface="Arial" panose="020B0604020202020204" pitchFamily="34" charset="0"/>
              <a:buChar char="•"/>
              <a:defRPr/>
            </a:pPr>
            <a:r>
              <a:rPr lang="en-US" sz="3600" kern="0" dirty="0">
                <a:solidFill>
                  <a:srgbClr val="1A68A6"/>
                </a:solidFill>
                <a:latin typeface="Calibri"/>
              </a:rPr>
              <a:t>Marketing Preparation: Getting your Company Market-Ready</a:t>
            </a:r>
          </a:p>
          <a:p>
            <a:pPr marL="685800" indent="-685800" defTabSz="1371600">
              <a:buFont typeface="Arial" panose="020B0604020202020204" pitchFamily="34" charset="0"/>
              <a:buChar char="•"/>
              <a:defRPr/>
            </a:pPr>
            <a:r>
              <a:rPr lang="en-US" sz="3600" kern="0" dirty="0">
                <a:solidFill>
                  <a:srgbClr val="1A68A6"/>
                </a:solidFill>
                <a:latin typeface="Calibri"/>
              </a:rPr>
              <a:t>Identifying Targets and Opportunities</a:t>
            </a:r>
            <a:r>
              <a:rPr lang="en-US" sz="3600" dirty="0">
                <a:solidFill>
                  <a:srgbClr val="1A68A6"/>
                </a:solidFill>
                <a:latin typeface="Calibri"/>
              </a:rPr>
              <a:t> </a:t>
            </a:r>
          </a:p>
          <a:p>
            <a:pPr marL="685800" indent="-685800" defTabSz="1371600">
              <a:buFont typeface="Arial" panose="020B0604020202020204" pitchFamily="34" charset="0"/>
              <a:buChar char="•"/>
              <a:defRPr/>
            </a:pPr>
            <a:r>
              <a:rPr lang="en-US" sz="3600" kern="0" dirty="0">
                <a:solidFill>
                  <a:srgbClr val="1A68A6"/>
                </a:solidFill>
                <a:latin typeface="Calibri"/>
              </a:rPr>
              <a:t>Positioning to Win</a:t>
            </a:r>
            <a:r>
              <a:rPr lang="en-US" sz="3600" dirty="0">
                <a:solidFill>
                  <a:srgbClr val="1A68A6"/>
                </a:solidFill>
                <a:latin typeface="Calibri"/>
              </a:rPr>
              <a:t> </a:t>
            </a:r>
          </a:p>
          <a:p>
            <a:pPr marL="685800" indent="-685800" defTabSz="1371600">
              <a:buFont typeface="Arial" panose="020B0604020202020204" pitchFamily="34" charset="0"/>
              <a:buChar char="•"/>
              <a:defRPr/>
            </a:pPr>
            <a:r>
              <a:rPr lang="en-US" sz="3600" kern="0" dirty="0">
                <a:solidFill>
                  <a:srgbClr val="1A68A6"/>
                </a:solidFill>
                <a:latin typeface="Calibri"/>
              </a:rPr>
              <a:t>The Proposal Process</a:t>
            </a:r>
            <a:r>
              <a:rPr lang="en-US" sz="3600" dirty="0">
                <a:solidFill>
                  <a:srgbClr val="1A68A6"/>
                </a:solidFill>
                <a:latin typeface="Calibri"/>
              </a:rPr>
              <a:t> </a:t>
            </a:r>
          </a:p>
          <a:p>
            <a:pPr marL="1371600" lvl="2" defTabSz="1371600">
              <a:defRPr/>
            </a:pPr>
            <a:r>
              <a:rPr lang="en-US" sz="3600" kern="0" dirty="0">
                <a:solidFill>
                  <a:srgbClr val="1A68A6"/>
                </a:solidFill>
                <a:latin typeface="Calibri"/>
              </a:rPr>
              <a:t>Key Proposal Issues</a:t>
            </a:r>
            <a:r>
              <a:rPr lang="en-US" sz="3600" dirty="0">
                <a:solidFill>
                  <a:srgbClr val="1A68A6"/>
                </a:solidFill>
                <a:latin typeface="Calibri"/>
              </a:rPr>
              <a:t> </a:t>
            </a:r>
          </a:p>
          <a:p>
            <a:pPr marL="1371600" lvl="2" defTabSz="1371600">
              <a:defRPr/>
            </a:pPr>
            <a:r>
              <a:rPr lang="en-US" sz="3600" kern="0" dirty="0">
                <a:solidFill>
                  <a:srgbClr val="1A68A6"/>
                </a:solidFill>
                <a:latin typeface="Calibri"/>
              </a:rPr>
              <a:t>Post Proposal Process</a:t>
            </a:r>
          </a:p>
          <a:p>
            <a:pPr marL="514350" indent="-514350" defTabSz="1371600">
              <a:buFont typeface="Arial" panose="020B0604020202020204" pitchFamily="34" charset="0"/>
              <a:buChar char="*"/>
              <a:defRPr/>
            </a:pPr>
            <a:endParaRPr lang="en-US" sz="1650" dirty="0">
              <a:solidFill>
                <a:srgbClr val="1A68A6"/>
              </a:solidFill>
              <a:latin typeface="Calibri"/>
            </a:endParaRPr>
          </a:p>
        </p:txBody>
      </p:sp>
      <p:sp>
        <p:nvSpPr>
          <p:cNvPr id="24579" name="TextBox 3">
            <a:extLst>
              <a:ext uri="{FF2B5EF4-FFF2-40B4-BE49-F238E27FC236}">
                <a16:creationId xmlns:a16="http://schemas.microsoft.com/office/drawing/2014/main" id="{B853D4C8-95F1-4527-8496-A218218173A9}"/>
              </a:ext>
            </a:extLst>
          </p:cNvPr>
          <p:cNvSpPr txBox="1">
            <a:spLocks noChangeArrowheads="1"/>
          </p:cNvSpPr>
          <p:nvPr/>
        </p:nvSpPr>
        <p:spPr bwMode="auto">
          <a:xfrm>
            <a:off x="2628901" y="83345"/>
            <a:ext cx="1268253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4800" b="1" dirty="0">
                <a:solidFill>
                  <a:srgbClr val="1A68A6"/>
                </a:solidFill>
                <a:latin typeface="Arial Black" panose="020B0A04020102020204" pitchFamily="34" charset="0"/>
              </a:rPr>
              <a:t>Business Development</a:t>
            </a:r>
          </a:p>
          <a:p>
            <a:pPr algn="ctr" defTabSz="1371600" fontAlgn="base">
              <a:spcBef>
                <a:spcPct val="0"/>
              </a:spcBef>
              <a:spcAft>
                <a:spcPct val="0"/>
              </a:spcAft>
              <a:buNone/>
            </a:pPr>
            <a:r>
              <a:rPr lang="en-US" altLang="en-US" sz="4800" b="1" dirty="0">
                <a:solidFill>
                  <a:srgbClr val="1A68A6"/>
                </a:solidFill>
                <a:latin typeface="Arial Black" panose="020B0A04020102020204" pitchFamily="34" charset="0"/>
              </a:rPr>
              <a:t> in the Federal Market</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Oval 27">
            <a:extLst>
              <a:ext uri="{FF2B5EF4-FFF2-40B4-BE49-F238E27FC236}">
                <a16:creationId xmlns:a16="http://schemas.microsoft.com/office/drawing/2014/main" id="{AB777835-1C24-4C96-8234-8FDE73698B3A}"/>
              </a:ext>
            </a:extLst>
          </p:cNvPr>
          <p:cNvSpPr/>
          <p:nvPr/>
        </p:nvSpPr>
        <p:spPr>
          <a:xfrm>
            <a:off x="3771901" y="6179345"/>
            <a:ext cx="10751345" cy="3193256"/>
          </a:xfrm>
          <a:prstGeom prst="ellipse">
            <a:avLst/>
          </a:prstGeom>
          <a:gradFill flip="none" rotWithShape="1">
            <a:gsLst>
              <a:gs pos="0">
                <a:srgbClr val="BCB67E">
                  <a:tint val="66000"/>
                  <a:satMod val="160000"/>
                </a:srgbClr>
              </a:gs>
              <a:gs pos="50000">
                <a:srgbClr val="BCB67E">
                  <a:tint val="44500"/>
                  <a:satMod val="160000"/>
                </a:srgbClr>
              </a:gs>
              <a:gs pos="100000">
                <a:srgbClr val="BCB67E">
                  <a:tint val="23500"/>
                  <a:satMod val="160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dirty="0">
              <a:solidFill>
                <a:prstClr val="white"/>
              </a:solidFill>
              <a:latin typeface="Calibri"/>
            </a:endParaRPr>
          </a:p>
        </p:txBody>
      </p:sp>
      <p:sp>
        <p:nvSpPr>
          <p:cNvPr id="24" name="Oval 23">
            <a:extLst>
              <a:ext uri="{FF2B5EF4-FFF2-40B4-BE49-F238E27FC236}">
                <a16:creationId xmlns:a16="http://schemas.microsoft.com/office/drawing/2014/main" id="{179CB9BD-3934-4FCC-AA69-034AD59717ED}"/>
              </a:ext>
            </a:extLst>
          </p:cNvPr>
          <p:cNvSpPr/>
          <p:nvPr/>
        </p:nvSpPr>
        <p:spPr>
          <a:xfrm>
            <a:off x="3981450" y="3312320"/>
            <a:ext cx="11346657" cy="2655093"/>
          </a:xfrm>
          <a:prstGeom prst="ellipse">
            <a:avLst/>
          </a:prstGeom>
          <a:gradFill flip="none" rotWithShape="1">
            <a:gsLst>
              <a:gs pos="0">
                <a:schemeClr val="accent3">
                  <a:lumMod val="85000"/>
                  <a:tint val="66000"/>
                  <a:satMod val="160000"/>
                </a:schemeClr>
              </a:gs>
              <a:gs pos="50000">
                <a:schemeClr val="accent3">
                  <a:lumMod val="85000"/>
                  <a:tint val="44500"/>
                  <a:satMod val="160000"/>
                </a:schemeClr>
              </a:gs>
              <a:gs pos="100000">
                <a:schemeClr val="accent3">
                  <a:lumMod val="85000"/>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endParaRPr lang="en-US" sz="2700" dirty="0">
              <a:solidFill>
                <a:prstClr val="white"/>
              </a:solidFill>
              <a:latin typeface="Calibri"/>
            </a:endParaRPr>
          </a:p>
        </p:txBody>
      </p:sp>
      <p:sp>
        <p:nvSpPr>
          <p:cNvPr id="2" name="Rectangle: Rounded Corners 1">
            <a:extLst>
              <a:ext uri="{FF2B5EF4-FFF2-40B4-BE49-F238E27FC236}">
                <a16:creationId xmlns:a16="http://schemas.microsoft.com/office/drawing/2014/main" id="{8DEF07AA-DE8F-41E2-B6D1-C8A5D3CC6953}"/>
              </a:ext>
            </a:extLst>
          </p:cNvPr>
          <p:cNvSpPr/>
          <p:nvPr/>
        </p:nvSpPr>
        <p:spPr>
          <a:xfrm>
            <a:off x="4638675" y="1854995"/>
            <a:ext cx="2383632" cy="100488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en-US" sz="2400" dirty="0">
                <a:solidFill>
                  <a:srgbClr val="1A68A6"/>
                </a:solidFill>
                <a:latin typeface="Calibri"/>
              </a:rPr>
              <a:t>Getting Your Company Market-Ready</a:t>
            </a:r>
          </a:p>
        </p:txBody>
      </p:sp>
      <p:sp>
        <p:nvSpPr>
          <p:cNvPr id="3" name="Rectangle: Rounded Corners 2">
            <a:extLst>
              <a:ext uri="{FF2B5EF4-FFF2-40B4-BE49-F238E27FC236}">
                <a16:creationId xmlns:a16="http://schemas.microsoft.com/office/drawing/2014/main" id="{2B4505B1-16A1-4F2F-BF8C-6A7FE0958076}"/>
              </a:ext>
            </a:extLst>
          </p:cNvPr>
          <p:cNvSpPr/>
          <p:nvPr/>
        </p:nvSpPr>
        <p:spPr>
          <a:xfrm>
            <a:off x="8236745" y="1828801"/>
            <a:ext cx="2478881" cy="100488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en-US" sz="2400" dirty="0">
                <a:solidFill>
                  <a:srgbClr val="1A68A6"/>
                </a:solidFill>
                <a:latin typeface="Calibri"/>
              </a:rPr>
              <a:t>Developing Your Marketing Plan (Strategic)</a:t>
            </a:r>
          </a:p>
        </p:txBody>
      </p:sp>
      <p:sp>
        <p:nvSpPr>
          <p:cNvPr id="4" name="Rectangle: Rounded Corners 3">
            <a:extLst>
              <a:ext uri="{FF2B5EF4-FFF2-40B4-BE49-F238E27FC236}">
                <a16:creationId xmlns:a16="http://schemas.microsoft.com/office/drawing/2014/main" id="{040C5409-4D91-4452-9F8A-660E57B3DDFE}"/>
              </a:ext>
            </a:extLst>
          </p:cNvPr>
          <p:cNvSpPr/>
          <p:nvPr/>
        </p:nvSpPr>
        <p:spPr>
          <a:xfrm>
            <a:off x="5126833" y="4133851"/>
            <a:ext cx="2383631" cy="1004888"/>
          </a:xfrm>
          <a:prstGeom prst="roundRec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en-US" sz="2400" dirty="0">
                <a:solidFill>
                  <a:srgbClr val="1A68A6"/>
                </a:solidFill>
                <a:latin typeface="Calibri"/>
              </a:rPr>
              <a:t>Doing Market Research</a:t>
            </a:r>
          </a:p>
        </p:txBody>
      </p:sp>
      <p:sp>
        <p:nvSpPr>
          <p:cNvPr id="5" name="Rectangle: Rounded Corners 4">
            <a:extLst>
              <a:ext uri="{FF2B5EF4-FFF2-40B4-BE49-F238E27FC236}">
                <a16:creationId xmlns:a16="http://schemas.microsoft.com/office/drawing/2014/main" id="{645828F9-D592-4211-9C7B-85F25E4446D2}"/>
              </a:ext>
            </a:extLst>
          </p:cNvPr>
          <p:cNvSpPr/>
          <p:nvPr/>
        </p:nvSpPr>
        <p:spPr>
          <a:xfrm>
            <a:off x="8462963" y="4169570"/>
            <a:ext cx="2381250" cy="1004888"/>
          </a:xfrm>
          <a:prstGeom prst="roundRec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en-US" sz="2400" dirty="0">
                <a:solidFill>
                  <a:srgbClr val="1A68A6"/>
                </a:solidFill>
                <a:latin typeface="Calibri"/>
              </a:rPr>
              <a:t>Building Your Pipeline</a:t>
            </a:r>
          </a:p>
        </p:txBody>
      </p:sp>
      <p:sp>
        <p:nvSpPr>
          <p:cNvPr id="6" name="Rectangle: Rounded Corners 5">
            <a:extLst>
              <a:ext uri="{FF2B5EF4-FFF2-40B4-BE49-F238E27FC236}">
                <a16:creationId xmlns:a16="http://schemas.microsoft.com/office/drawing/2014/main" id="{8858583C-986E-4ABD-AE68-4BDC13D4D884}"/>
              </a:ext>
            </a:extLst>
          </p:cNvPr>
          <p:cNvSpPr/>
          <p:nvPr/>
        </p:nvSpPr>
        <p:spPr>
          <a:xfrm>
            <a:off x="11996738" y="4155283"/>
            <a:ext cx="2383632" cy="1004888"/>
          </a:xfrm>
          <a:prstGeom prst="roundRect">
            <a:avLst/>
          </a:prstGeom>
          <a:solidFill>
            <a:schemeClr val="tx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en-US" sz="2400" dirty="0">
                <a:solidFill>
                  <a:srgbClr val="1A68A6"/>
                </a:solidFill>
                <a:latin typeface="Calibri"/>
              </a:rPr>
              <a:t>Developing Your Marketing Campaign</a:t>
            </a:r>
          </a:p>
        </p:txBody>
      </p:sp>
      <p:sp>
        <p:nvSpPr>
          <p:cNvPr id="7" name="Rectangle: Rounded Corners 6">
            <a:extLst>
              <a:ext uri="{FF2B5EF4-FFF2-40B4-BE49-F238E27FC236}">
                <a16:creationId xmlns:a16="http://schemas.microsoft.com/office/drawing/2014/main" id="{027C9193-9C03-4D2B-BC29-9399DC418289}"/>
              </a:ext>
            </a:extLst>
          </p:cNvPr>
          <p:cNvSpPr/>
          <p:nvPr/>
        </p:nvSpPr>
        <p:spPr>
          <a:xfrm>
            <a:off x="5993608" y="6517482"/>
            <a:ext cx="2383631" cy="1007268"/>
          </a:xfrm>
          <a:prstGeom prst="roundRect">
            <a:avLst/>
          </a:prstGeom>
          <a:solidFill>
            <a:schemeClr val="accent5">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en-US" sz="2400" dirty="0">
                <a:solidFill>
                  <a:srgbClr val="1A68A6"/>
                </a:solidFill>
                <a:latin typeface="Calibri"/>
              </a:rPr>
              <a:t>Getting In Front of Your Targets</a:t>
            </a:r>
          </a:p>
        </p:txBody>
      </p:sp>
      <p:sp>
        <p:nvSpPr>
          <p:cNvPr id="8" name="Rectangle: Rounded Corners 7">
            <a:extLst>
              <a:ext uri="{FF2B5EF4-FFF2-40B4-BE49-F238E27FC236}">
                <a16:creationId xmlns:a16="http://schemas.microsoft.com/office/drawing/2014/main" id="{D8D9B632-E663-4CF5-ACFE-45621A69031C}"/>
              </a:ext>
            </a:extLst>
          </p:cNvPr>
          <p:cNvSpPr/>
          <p:nvPr/>
        </p:nvSpPr>
        <p:spPr>
          <a:xfrm>
            <a:off x="4960145" y="7853363"/>
            <a:ext cx="2386013" cy="1004888"/>
          </a:xfrm>
          <a:prstGeom prst="roundRect">
            <a:avLst/>
          </a:prstGeom>
          <a:solidFill>
            <a:schemeClr val="accent5">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en-US" sz="2400" dirty="0">
                <a:solidFill>
                  <a:srgbClr val="1A68A6"/>
                </a:solidFill>
                <a:latin typeface="Calibri"/>
              </a:rPr>
              <a:t>Conducting Capture Activities</a:t>
            </a:r>
          </a:p>
        </p:txBody>
      </p:sp>
      <p:sp>
        <p:nvSpPr>
          <p:cNvPr id="9" name="Rectangle: Rounded Corners 8">
            <a:extLst>
              <a:ext uri="{FF2B5EF4-FFF2-40B4-BE49-F238E27FC236}">
                <a16:creationId xmlns:a16="http://schemas.microsoft.com/office/drawing/2014/main" id="{885EEFEA-D9F1-4B0F-A39D-B97E888E1F7A}"/>
              </a:ext>
            </a:extLst>
          </p:cNvPr>
          <p:cNvSpPr/>
          <p:nvPr/>
        </p:nvSpPr>
        <p:spPr>
          <a:xfrm>
            <a:off x="8089108" y="8162926"/>
            <a:ext cx="2386013" cy="1007270"/>
          </a:xfrm>
          <a:prstGeom prst="roundRect">
            <a:avLst/>
          </a:prstGeom>
          <a:solidFill>
            <a:schemeClr val="accent5">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en-US" sz="2400" dirty="0">
                <a:solidFill>
                  <a:srgbClr val="1A68A6"/>
                </a:solidFill>
                <a:latin typeface="Calibri"/>
              </a:rPr>
              <a:t>Preparing the Proposal</a:t>
            </a:r>
          </a:p>
        </p:txBody>
      </p:sp>
      <p:sp>
        <p:nvSpPr>
          <p:cNvPr id="10" name="Rectangle: Rounded Corners 9">
            <a:extLst>
              <a:ext uri="{FF2B5EF4-FFF2-40B4-BE49-F238E27FC236}">
                <a16:creationId xmlns:a16="http://schemas.microsoft.com/office/drawing/2014/main" id="{7EF7EF00-F981-4DC8-9A36-B91D918E534C}"/>
              </a:ext>
            </a:extLst>
          </p:cNvPr>
          <p:cNvSpPr/>
          <p:nvPr/>
        </p:nvSpPr>
        <p:spPr>
          <a:xfrm>
            <a:off x="11215688" y="7750970"/>
            <a:ext cx="2383632" cy="1004888"/>
          </a:xfrm>
          <a:prstGeom prst="roundRect">
            <a:avLst/>
          </a:prstGeom>
          <a:solidFill>
            <a:schemeClr val="accent5">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371600">
              <a:defRPr/>
            </a:pPr>
            <a:r>
              <a:rPr lang="en-US" sz="2400" dirty="0">
                <a:solidFill>
                  <a:srgbClr val="1A68A6"/>
                </a:solidFill>
                <a:latin typeface="Calibri"/>
              </a:rPr>
              <a:t>Working on Post Proposal Activities</a:t>
            </a:r>
          </a:p>
        </p:txBody>
      </p:sp>
      <p:cxnSp>
        <p:nvCxnSpPr>
          <p:cNvPr id="12" name="Straight Arrow Connector 11">
            <a:extLst>
              <a:ext uri="{FF2B5EF4-FFF2-40B4-BE49-F238E27FC236}">
                <a16:creationId xmlns:a16="http://schemas.microsoft.com/office/drawing/2014/main" id="{6BEAD2C2-B626-4809-A945-5046A904F44C}"/>
              </a:ext>
            </a:extLst>
          </p:cNvPr>
          <p:cNvCxnSpPr>
            <a:stCxn id="2" idx="3"/>
            <a:endCxn id="3" idx="1"/>
          </p:cNvCxnSpPr>
          <p:nvPr/>
        </p:nvCxnSpPr>
        <p:spPr>
          <a:xfrm flipV="1">
            <a:off x="7022308" y="2331245"/>
            <a:ext cx="1214438" cy="261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902DB95-57B9-437B-819A-E935F04305B1}"/>
              </a:ext>
            </a:extLst>
          </p:cNvPr>
          <p:cNvCxnSpPr>
            <a:cxnSpLocks/>
            <a:stCxn id="4" idx="3"/>
            <a:endCxn id="5" idx="1"/>
          </p:cNvCxnSpPr>
          <p:nvPr/>
        </p:nvCxnSpPr>
        <p:spPr>
          <a:xfrm>
            <a:off x="7510463" y="4636295"/>
            <a:ext cx="952500" cy="357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BC968E8-5A48-4FDC-B549-80A40B1BF3DF}"/>
              </a:ext>
            </a:extLst>
          </p:cNvPr>
          <p:cNvCxnSpPr>
            <a:cxnSpLocks/>
            <a:stCxn id="5" idx="3"/>
            <a:endCxn id="6" idx="1"/>
          </p:cNvCxnSpPr>
          <p:nvPr/>
        </p:nvCxnSpPr>
        <p:spPr>
          <a:xfrm flipV="1">
            <a:off x="10844213" y="4657726"/>
            <a:ext cx="1152525" cy="1428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7A6750F-39CF-4F4C-8BCF-5249A53A09E1}"/>
              </a:ext>
            </a:extLst>
          </p:cNvPr>
          <p:cNvCxnSpPr>
            <a:cxnSpLocks/>
            <a:stCxn id="6" idx="2"/>
          </p:cNvCxnSpPr>
          <p:nvPr/>
        </p:nvCxnSpPr>
        <p:spPr>
          <a:xfrm flipH="1">
            <a:off x="7186613" y="5160170"/>
            <a:ext cx="6003132" cy="138350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C6CE4C5-465A-4297-B23F-C82DFFB3C1BA}"/>
              </a:ext>
            </a:extLst>
          </p:cNvPr>
          <p:cNvCxnSpPr>
            <a:stCxn id="7" idx="2"/>
            <a:endCxn id="8" idx="0"/>
          </p:cNvCxnSpPr>
          <p:nvPr/>
        </p:nvCxnSpPr>
        <p:spPr>
          <a:xfrm flipH="1">
            <a:off x="6153151" y="7524751"/>
            <a:ext cx="1033463" cy="3286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B8AC9EC-E458-4DA8-B5EE-C32A6024F4DE}"/>
              </a:ext>
            </a:extLst>
          </p:cNvPr>
          <p:cNvCxnSpPr>
            <a:stCxn id="8" idx="3"/>
            <a:endCxn id="9" idx="1"/>
          </p:cNvCxnSpPr>
          <p:nvPr/>
        </p:nvCxnSpPr>
        <p:spPr>
          <a:xfrm>
            <a:off x="7346157" y="8355807"/>
            <a:ext cx="742950" cy="31194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0B5305-6B1A-4EE4-AE5A-DC6792B6A700}"/>
              </a:ext>
            </a:extLst>
          </p:cNvPr>
          <p:cNvCxnSpPr>
            <a:stCxn id="9" idx="3"/>
            <a:endCxn id="10" idx="1"/>
          </p:cNvCxnSpPr>
          <p:nvPr/>
        </p:nvCxnSpPr>
        <p:spPr>
          <a:xfrm flipV="1">
            <a:off x="10475120" y="8253413"/>
            <a:ext cx="740568" cy="4143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F2EFF13-D291-4840-A6F3-F3C71ACB63CA}"/>
              </a:ext>
            </a:extLst>
          </p:cNvPr>
          <p:cNvCxnSpPr>
            <a:stCxn id="3" idx="2"/>
            <a:endCxn id="4" idx="0"/>
          </p:cNvCxnSpPr>
          <p:nvPr/>
        </p:nvCxnSpPr>
        <p:spPr>
          <a:xfrm flipH="1">
            <a:off x="6319838" y="2833688"/>
            <a:ext cx="3155157" cy="130016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AutoShape 2">
            <a:extLst>
              <a:ext uri="{FF2B5EF4-FFF2-40B4-BE49-F238E27FC236}">
                <a16:creationId xmlns:a16="http://schemas.microsoft.com/office/drawing/2014/main" id="{33669A9A-5169-4BE4-A021-757A4C6D637C}"/>
              </a:ext>
            </a:extLst>
          </p:cNvPr>
          <p:cNvSpPr txBox="1">
            <a:spLocks noChangeArrowheads="1"/>
          </p:cNvSpPr>
          <p:nvPr/>
        </p:nvSpPr>
        <p:spPr>
          <a:xfrm>
            <a:off x="2514600" y="88107"/>
            <a:ext cx="13373100" cy="1388268"/>
          </a:xfrm>
          <a:prstGeom prst="rect">
            <a:avLst/>
          </a:prstGeom>
        </p:spPr>
        <p:txBody>
          <a:bodyPr/>
          <a:lstStyle>
            <a:lvl1pPr algn="ctr" defTabSz="457200" rtl="0" eaLnBrk="0" fontAlgn="base" hangingPunct="0">
              <a:spcBef>
                <a:spcPct val="0"/>
              </a:spcBef>
              <a:spcAft>
                <a:spcPct val="0"/>
              </a:spcAft>
              <a:defRPr sz="4400" kern="1200" spc="-100">
                <a:solidFill>
                  <a:schemeClr val="tx1"/>
                </a:solidFill>
                <a:latin typeface="Gill Sans"/>
                <a:ea typeface="ＭＳ Ｐゴシック" pitchFamily="-110" charset="-128"/>
                <a:cs typeface="Gill Sans"/>
              </a:defRPr>
            </a:lvl1pPr>
            <a:lvl2pPr algn="ctr" defTabSz="457200" rtl="0" eaLnBrk="0" fontAlgn="base" hangingPunct="0">
              <a:spcBef>
                <a:spcPct val="0"/>
              </a:spcBef>
              <a:spcAft>
                <a:spcPct val="0"/>
              </a:spcAft>
              <a:defRPr sz="4400">
                <a:solidFill>
                  <a:schemeClr val="tx1"/>
                </a:solidFill>
                <a:latin typeface="Gill Sans" pitchFamily="-110" charset="0"/>
                <a:ea typeface="ＭＳ Ｐゴシック" pitchFamily="-110" charset="-128"/>
              </a:defRPr>
            </a:lvl2pPr>
            <a:lvl3pPr algn="ctr" defTabSz="457200" rtl="0" eaLnBrk="0" fontAlgn="base" hangingPunct="0">
              <a:spcBef>
                <a:spcPct val="0"/>
              </a:spcBef>
              <a:spcAft>
                <a:spcPct val="0"/>
              </a:spcAft>
              <a:defRPr sz="4400">
                <a:solidFill>
                  <a:schemeClr val="tx1"/>
                </a:solidFill>
                <a:latin typeface="Gill Sans" pitchFamily="-110" charset="0"/>
                <a:ea typeface="ＭＳ Ｐゴシック" pitchFamily="-110" charset="-128"/>
              </a:defRPr>
            </a:lvl3pPr>
            <a:lvl4pPr algn="ctr" defTabSz="457200" rtl="0" eaLnBrk="0" fontAlgn="base" hangingPunct="0">
              <a:spcBef>
                <a:spcPct val="0"/>
              </a:spcBef>
              <a:spcAft>
                <a:spcPct val="0"/>
              </a:spcAft>
              <a:defRPr sz="4400">
                <a:solidFill>
                  <a:schemeClr val="tx1"/>
                </a:solidFill>
                <a:latin typeface="Gill Sans" pitchFamily="-110" charset="0"/>
                <a:ea typeface="ＭＳ Ｐゴシック" pitchFamily="-110" charset="-128"/>
              </a:defRPr>
            </a:lvl4pPr>
            <a:lvl5pPr algn="ctr" defTabSz="457200" rtl="0" eaLnBrk="0" fontAlgn="base" hangingPunct="0">
              <a:spcBef>
                <a:spcPct val="0"/>
              </a:spcBef>
              <a:spcAft>
                <a:spcPct val="0"/>
              </a:spcAft>
              <a:defRPr sz="4400">
                <a:solidFill>
                  <a:schemeClr val="tx1"/>
                </a:solidFill>
                <a:latin typeface="Gill Sans" pitchFamily="-110" charset="0"/>
                <a:ea typeface="ＭＳ Ｐゴシック" pitchFamily="-110" charset="-128"/>
              </a:defRPr>
            </a:lvl5pPr>
            <a:lvl6pPr marL="457200" algn="ctr" defTabSz="457200" rtl="0" fontAlgn="base">
              <a:spcBef>
                <a:spcPct val="0"/>
              </a:spcBef>
              <a:spcAft>
                <a:spcPct val="0"/>
              </a:spcAft>
              <a:defRPr sz="4400">
                <a:solidFill>
                  <a:schemeClr val="tx1"/>
                </a:solidFill>
                <a:latin typeface="Gill Sans" pitchFamily="-110" charset="0"/>
                <a:ea typeface="ＭＳ Ｐゴシック" pitchFamily="-110" charset="-128"/>
              </a:defRPr>
            </a:lvl6pPr>
            <a:lvl7pPr marL="914400" algn="ctr" defTabSz="457200" rtl="0" fontAlgn="base">
              <a:spcBef>
                <a:spcPct val="0"/>
              </a:spcBef>
              <a:spcAft>
                <a:spcPct val="0"/>
              </a:spcAft>
              <a:defRPr sz="4400">
                <a:solidFill>
                  <a:schemeClr val="tx1"/>
                </a:solidFill>
                <a:latin typeface="Gill Sans" pitchFamily="-110" charset="0"/>
                <a:ea typeface="ＭＳ Ｐゴシック" pitchFamily="-110" charset="-128"/>
              </a:defRPr>
            </a:lvl7pPr>
            <a:lvl8pPr marL="1371600" algn="ctr" defTabSz="457200" rtl="0" fontAlgn="base">
              <a:spcBef>
                <a:spcPct val="0"/>
              </a:spcBef>
              <a:spcAft>
                <a:spcPct val="0"/>
              </a:spcAft>
              <a:defRPr sz="4400">
                <a:solidFill>
                  <a:schemeClr val="tx1"/>
                </a:solidFill>
                <a:latin typeface="Gill Sans" pitchFamily="-110" charset="0"/>
                <a:ea typeface="ＭＳ Ｐゴシック" pitchFamily="-110" charset="-128"/>
              </a:defRPr>
            </a:lvl8pPr>
            <a:lvl9pPr marL="1828800" algn="ctr" defTabSz="457200" rtl="0" fontAlgn="base">
              <a:spcBef>
                <a:spcPct val="0"/>
              </a:spcBef>
              <a:spcAft>
                <a:spcPct val="0"/>
              </a:spcAft>
              <a:defRPr sz="4400">
                <a:solidFill>
                  <a:schemeClr val="tx1"/>
                </a:solidFill>
                <a:latin typeface="Gill Sans" pitchFamily="-110" charset="0"/>
                <a:ea typeface="ＭＳ Ｐゴシック" pitchFamily="-110" charset="-128"/>
              </a:defRPr>
            </a:lvl9pPr>
          </a:lstStyle>
          <a:p>
            <a:pPr defTabSz="685800" eaLnBrk="1" hangingPunct="1">
              <a:defRPr/>
            </a:pPr>
            <a:r>
              <a:rPr lang="en-US" altLang="en-US" sz="4800" spc="-150" dirty="0">
                <a:solidFill>
                  <a:srgbClr val="1A68A6"/>
                </a:solidFill>
                <a:latin typeface="Arial Black" panose="020B0A04020102020204" pitchFamily="34" charset="0"/>
              </a:rPr>
              <a:t>Components of the Business </a:t>
            </a:r>
          </a:p>
          <a:p>
            <a:pPr defTabSz="685800" eaLnBrk="1" hangingPunct="1">
              <a:defRPr/>
            </a:pPr>
            <a:r>
              <a:rPr lang="en-US" altLang="en-US" sz="4800" spc="-150" dirty="0">
                <a:solidFill>
                  <a:srgbClr val="1A68A6"/>
                </a:solidFill>
                <a:latin typeface="Arial Black" panose="020B0A04020102020204" pitchFamily="34" charset="0"/>
              </a:rPr>
              <a:t>Development Process</a:t>
            </a:r>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6626" name="Group 370">
            <a:extLst>
              <a:ext uri="{FF2B5EF4-FFF2-40B4-BE49-F238E27FC236}">
                <a16:creationId xmlns:a16="http://schemas.microsoft.com/office/drawing/2014/main" id="{CE7543DE-D19E-4597-BD0D-391268130BD9}"/>
              </a:ext>
            </a:extLst>
          </p:cNvPr>
          <p:cNvGrpSpPr>
            <a:grpSpLocks/>
          </p:cNvGrpSpPr>
          <p:nvPr/>
        </p:nvGrpSpPr>
        <p:grpSpPr bwMode="auto">
          <a:xfrm>
            <a:off x="2662238" y="697708"/>
            <a:ext cx="13323095" cy="8096251"/>
            <a:chOff x="3" y="768"/>
            <a:chExt cx="5595" cy="3456"/>
          </a:xfrm>
        </p:grpSpPr>
        <p:grpSp>
          <p:nvGrpSpPr>
            <p:cNvPr id="26629" name="Group 45">
              <a:extLst>
                <a:ext uri="{FF2B5EF4-FFF2-40B4-BE49-F238E27FC236}">
                  <a16:creationId xmlns:a16="http://schemas.microsoft.com/office/drawing/2014/main" id="{D860EE14-D678-4378-99CC-FDDF6F0E721B}"/>
                </a:ext>
              </a:extLst>
            </p:cNvPr>
            <p:cNvGrpSpPr>
              <a:grpSpLocks/>
            </p:cNvGrpSpPr>
            <p:nvPr/>
          </p:nvGrpSpPr>
          <p:grpSpPr bwMode="auto">
            <a:xfrm>
              <a:off x="3" y="896"/>
              <a:ext cx="5568" cy="836"/>
              <a:chOff x="3" y="896"/>
              <a:chExt cx="5568" cy="836"/>
            </a:xfrm>
          </p:grpSpPr>
          <p:sp>
            <p:nvSpPr>
              <p:cNvPr id="26948" name="Rectangle 43">
                <a:extLst>
                  <a:ext uri="{FF2B5EF4-FFF2-40B4-BE49-F238E27FC236}">
                    <a16:creationId xmlns:a16="http://schemas.microsoft.com/office/drawing/2014/main" id="{94BA101D-0215-4641-BBEB-A1F587F220D3}"/>
                  </a:ext>
                </a:extLst>
              </p:cNvPr>
              <p:cNvSpPr>
                <a:spLocks noChangeArrowheads="1"/>
              </p:cNvSpPr>
              <p:nvPr/>
            </p:nvSpPr>
            <p:spPr bwMode="auto">
              <a:xfrm>
                <a:off x="3" y="896"/>
                <a:ext cx="5568" cy="83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949" name="Rectangle 44">
                <a:extLst>
                  <a:ext uri="{FF2B5EF4-FFF2-40B4-BE49-F238E27FC236}">
                    <a16:creationId xmlns:a16="http://schemas.microsoft.com/office/drawing/2014/main" id="{B43C21EE-C1A8-4BCB-ADF8-6AE12B02B404}"/>
                  </a:ext>
                </a:extLst>
              </p:cNvPr>
              <p:cNvSpPr>
                <a:spLocks noChangeArrowheads="1"/>
              </p:cNvSpPr>
              <p:nvPr/>
            </p:nvSpPr>
            <p:spPr bwMode="auto">
              <a:xfrm>
                <a:off x="3" y="896"/>
                <a:ext cx="5568" cy="836"/>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grpSp>
          <p:nvGrpSpPr>
            <p:cNvPr id="26630" name="Group 51">
              <a:extLst>
                <a:ext uri="{FF2B5EF4-FFF2-40B4-BE49-F238E27FC236}">
                  <a16:creationId xmlns:a16="http://schemas.microsoft.com/office/drawing/2014/main" id="{933C893F-90A4-482C-AC12-11631E5D667D}"/>
                </a:ext>
              </a:extLst>
            </p:cNvPr>
            <p:cNvGrpSpPr>
              <a:grpSpLocks/>
            </p:cNvGrpSpPr>
            <p:nvPr/>
          </p:nvGrpSpPr>
          <p:grpSpPr bwMode="auto">
            <a:xfrm>
              <a:off x="674" y="1673"/>
              <a:ext cx="4897" cy="1334"/>
              <a:chOff x="674" y="1673"/>
              <a:chExt cx="4897" cy="1334"/>
            </a:xfrm>
          </p:grpSpPr>
          <p:sp>
            <p:nvSpPr>
              <p:cNvPr id="26944" name="Rectangle 47">
                <a:extLst>
                  <a:ext uri="{FF2B5EF4-FFF2-40B4-BE49-F238E27FC236}">
                    <a16:creationId xmlns:a16="http://schemas.microsoft.com/office/drawing/2014/main" id="{4370E4D5-B3C6-491E-BAF8-9976BF0DD6D8}"/>
                  </a:ext>
                </a:extLst>
              </p:cNvPr>
              <p:cNvSpPr>
                <a:spLocks noChangeArrowheads="1"/>
              </p:cNvSpPr>
              <p:nvPr/>
            </p:nvSpPr>
            <p:spPr bwMode="auto">
              <a:xfrm>
                <a:off x="674" y="1673"/>
                <a:ext cx="4897" cy="133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pic>
            <p:nvPicPr>
              <p:cNvPr id="26945" name="Picture 48">
                <a:extLst>
                  <a:ext uri="{FF2B5EF4-FFF2-40B4-BE49-F238E27FC236}">
                    <a16:creationId xmlns:a16="http://schemas.microsoft.com/office/drawing/2014/main" id="{72EC1A9A-0C79-44A3-BC97-F9F8FA13D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 y="1673"/>
                <a:ext cx="4896" cy="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46" name="Rectangle 49">
                <a:extLst>
                  <a:ext uri="{FF2B5EF4-FFF2-40B4-BE49-F238E27FC236}">
                    <a16:creationId xmlns:a16="http://schemas.microsoft.com/office/drawing/2014/main" id="{3803DAB5-2526-42FE-A06D-2458BF8A9E9F}"/>
                  </a:ext>
                </a:extLst>
              </p:cNvPr>
              <p:cNvSpPr>
                <a:spLocks noChangeArrowheads="1"/>
              </p:cNvSpPr>
              <p:nvPr/>
            </p:nvSpPr>
            <p:spPr bwMode="auto">
              <a:xfrm>
                <a:off x="674" y="1673"/>
                <a:ext cx="4897" cy="133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947" name="Rectangle 50">
                <a:extLst>
                  <a:ext uri="{FF2B5EF4-FFF2-40B4-BE49-F238E27FC236}">
                    <a16:creationId xmlns:a16="http://schemas.microsoft.com/office/drawing/2014/main" id="{0AF180D7-7B43-4507-A821-9322F08034DA}"/>
                  </a:ext>
                </a:extLst>
              </p:cNvPr>
              <p:cNvSpPr>
                <a:spLocks noChangeArrowheads="1"/>
              </p:cNvSpPr>
              <p:nvPr/>
            </p:nvSpPr>
            <p:spPr bwMode="auto">
              <a:xfrm>
                <a:off x="675" y="1673"/>
                <a:ext cx="4896" cy="1334"/>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631" name="Rectangle 52">
              <a:extLst>
                <a:ext uri="{FF2B5EF4-FFF2-40B4-BE49-F238E27FC236}">
                  <a16:creationId xmlns:a16="http://schemas.microsoft.com/office/drawing/2014/main" id="{6B521F62-902B-4D9C-AB75-8587427864EF}"/>
                </a:ext>
              </a:extLst>
            </p:cNvPr>
            <p:cNvSpPr>
              <a:spLocks noChangeArrowheads="1"/>
            </p:cNvSpPr>
            <p:nvPr/>
          </p:nvSpPr>
          <p:spPr bwMode="auto">
            <a:xfrm>
              <a:off x="701" y="1674"/>
              <a:ext cx="75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550" dirty="0">
                  <a:solidFill>
                    <a:srgbClr val="000000"/>
                  </a:solidFill>
                  <a:latin typeface="Arial" panose="020B0604020202020204" pitchFamily="34" charset="0"/>
                </a:rPr>
                <a:t>Qualification</a:t>
              </a:r>
              <a:endParaRPr lang="en-US" altLang="en-US" sz="2700" dirty="0">
                <a:solidFill>
                  <a:srgbClr val="1A68A6"/>
                </a:solidFill>
                <a:latin typeface="Calibri" panose="020F0502020204030204" pitchFamily="34" charset="0"/>
              </a:endParaRPr>
            </a:p>
          </p:txBody>
        </p:sp>
        <p:grpSp>
          <p:nvGrpSpPr>
            <p:cNvPr id="26632" name="Group 55">
              <a:extLst>
                <a:ext uri="{FF2B5EF4-FFF2-40B4-BE49-F238E27FC236}">
                  <a16:creationId xmlns:a16="http://schemas.microsoft.com/office/drawing/2014/main" id="{C12C20D1-6984-4A22-9E8A-243458AE88AB}"/>
                </a:ext>
              </a:extLst>
            </p:cNvPr>
            <p:cNvGrpSpPr>
              <a:grpSpLocks/>
            </p:cNvGrpSpPr>
            <p:nvPr/>
          </p:nvGrpSpPr>
          <p:grpSpPr bwMode="auto">
            <a:xfrm>
              <a:off x="1635" y="1761"/>
              <a:ext cx="1104" cy="220"/>
              <a:chOff x="1635" y="1761"/>
              <a:chExt cx="1104" cy="220"/>
            </a:xfrm>
          </p:grpSpPr>
          <p:sp>
            <p:nvSpPr>
              <p:cNvPr id="26942" name="Oval 53">
                <a:extLst>
                  <a:ext uri="{FF2B5EF4-FFF2-40B4-BE49-F238E27FC236}">
                    <a16:creationId xmlns:a16="http://schemas.microsoft.com/office/drawing/2014/main" id="{2F9AD594-F20F-4462-9A54-DB411AA60523}"/>
                  </a:ext>
                </a:extLst>
              </p:cNvPr>
              <p:cNvSpPr>
                <a:spLocks noChangeArrowheads="1"/>
              </p:cNvSpPr>
              <p:nvPr/>
            </p:nvSpPr>
            <p:spPr bwMode="auto">
              <a:xfrm>
                <a:off x="1635" y="1761"/>
                <a:ext cx="1104" cy="220"/>
              </a:xfrm>
              <a:prstGeom prst="ellipse">
                <a:avLst/>
              </a:prstGeom>
              <a:solidFill>
                <a:srgbClr val="C0C0C0"/>
              </a:solidFill>
              <a:ln w="0">
                <a:solidFill>
                  <a:srgbClr val="000000"/>
                </a:solidFill>
                <a:round/>
                <a:headEnd/>
                <a:tailEnd/>
              </a:ln>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943" name="Oval 54">
                <a:extLst>
                  <a:ext uri="{FF2B5EF4-FFF2-40B4-BE49-F238E27FC236}">
                    <a16:creationId xmlns:a16="http://schemas.microsoft.com/office/drawing/2014/main" id="{969CDE41-3C50-4BC9-A461-C710E2AFFD6B}"/>
                  </a:ext>
                </a:extLst>
              </p:cNvPr>
              <p:cNvSpPr>
                <a:spLocks noChangeArrowheads="1"/>
              </p:cNvSpPr>
              <p:nvPr/>
            </p:nvSpPr>
            <p:spPr bwMode="auto">
              <a:xfrm>
                <a:off x="1635" y="1761"/>
                <a:ext cx="1104" cy="220"/>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grpSp>
          <p:nvGrpSpPr>
            <p:cNvPr id="26633" name="Group 58">
              <a:extLst>
                <a:ext uri="{FF2B5EF4-FFF2-40B4-BE49-F238E27FC236}">
                  <a16:creationId xmlns:a16="http://schemas.microsoft.com/office/drawing/2014/main" id="{97CD179E-2164-4DA2-BD14-F4E764820C55}"/>
                </a:ext>
              </a:extLst>
            </p:cNvPr>
            <p:cNvGrpSpPr>
              <a:grpSpLocks/>
            </p:cNvGrpSpPr>
            <p:nvPr/>
          </p:nvGrpSpPr>
          <p:grpSpPr bwMode="auto">
            <a:xfrm>
              <a:off x="1923" y="2728"/>
              <a:ext cx="528" cy="176"/>
              <a:chOff x="1923" y="2728"/>
              <a:chExt cx="528" cy="176"/>
            </a:xfrm>
          </p:grpSpPr>
          <p:sp>
            <p:nvSpPr>
              <p:cNvPr id="26940" name="Oval 56">
                <a:extLst>
                  <a:ext uri="{FF2B5EF4-FFF2-40B4-BE49-F238E27FC236}">
                    <a16:creationId xmlns:a16="http://schemas.microsoft.com/office/drawing/2014/main" id="{1BF9380E-C82B-42E6-8B1A-6B07CE102490}"/>
                  </a:ext>
                </a:extLst>
              </p:cNvPr>
              <p:cNvSpPr>
                <a:spLocks noChangeArrowheads="1"/>
              </p:cNvSpPr>
              <p:nvPr/>
            </p:nvSpPr>
            <p:spPr bwMode="auto">
              <a:xfrm>
                <a:off x="1923" y="2728"/>
                <a:ext cx="528" cy="176"/>
              </a:xfrm>
              <a:prstGeom prst="ellipse">
                <a:avLst/>
              </a:prstGeom>
              <a:solidFill>
                <a:srgbClr val="C0C0C0"/>
              </a:solidFill>
              <a:ln w="0">
                <a:solidFill>
                  <a:srgbClr val="000000"/>
                </a:solidFill>
                <a:round/>
                <a:headEnd/>
                <a:tailEnd/>
              </a:ln>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941" name="Oval 57">
                <a:extLst>
                  <a:ext uri="{FF2B5EF4-FFF2-40B4-BE49-F238E27FC236}">
                    <a16:creationId xmlns:a16="http://schemas.microsoft.com/office/drawing/2014/main" id="{CE91C66D-BA42-462C-9824-C93ACCC2D294}"/>
                  </a:ext>
                </a:extLst>
              </p:cNvPr>
              <p:cNvSpPr>
                <a:spLocks noChangeArrowheads="1"/>
              </p:cNvSpPr>
              <p:nvPr/>
            </p:nvSpPr>
            <p:spPr bwMode="auto">
              <a:xfrm>
                <a:off x="1923" y="2728"/>
                <a:ext cx="528" cy="176"/>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634" name="Line 59">
              <a:extLst>
                <a:ext uri="{FF2B5EF4-FFF2-40B4-BE49-F238E27FC236}">
                  <a16:creationId xmlns:a16="http://schemas.microsoft.com/office/drawing/2014/main" id="{304403B9-945E-49CB-9256-ABF0447B94E5}"/>
                </a:ext>
              </a:extLst>
            </p:cNvPr>
            <p:cNvSpPr>
              <a:spLocks noChangeShapeType="1"/>
            </p:cNvSpPr>
            <p:nvPr/>
          </p:nvSpPr>
          <p:spPr bwMode="auto">
            <a:xfrm>
              <a:off x="1635" y="1893"/>
              <a:ext cx="288" cy="923"/>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35" name="Line 60">
              <a:extLst>
                <a:ext uri="{FF2B5EF4-FFF2-40B4-BE49-F238E27FC236}">
                  <a16:creationId xmlns:a16="http://schemas.microsoft.com/office/drawing/2014/main" id="{A2B52536-E4FC-4714-B011-9F41F1093CF7}"/>
                </a:ext>
              </a:extLst>
            </p:cNvPr>
            <p:cNvSpPr>
              <a:spLocks noChangeShapeType="1"/>
            </p:cNvSpPr>
            <p:nvPr/>
          </p:nvSpPr>
          <p:spPr bwMode="auto">
            <a:xfrm flipH="1">
              <a:off x="2451" y="1893"/>
              <a:ext cx="288" cy="923"/>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36" name="Line 61">
              <a:extLst>
                <a:ext uri="{FF2B5EF4-FFF2-40B4-BE49-F238E27FC236}">
                  <a16:creationId xmlns:a16="http://schemas.microsoft.com/office/drawing/2014/main" id="{D2167B22-E612-456E-9ACF-BEDD15F57005}"/>
                </a:ext>
              </a:extLst>
            </p:cNvPr>
            <p:cNvSpPr>
              <a:spLocks noChangeShapeType="1"/>
            </p:cNvSpPr>
            <p:nvPr/>
          </p:nvSpPr>
          <p:spPr bwMode="auto">
            <a:xfrm>
              <a:off x="1683" y="2105"/>
              <a:ext cx="1008" cy="1"/>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37" name="Line 62">
              <a:extLst>
                <a:ext uri="{FF2B5EF4-FFF2-40B4-BE49-F238E27FC236}">
                  <a16:creationId xmlns:a16="http://schemas.microsoft.com/office/drawing/2014/main" id="{89F120A4-59B7-45A7-B514-DC1D2C152391}"/>
                </a:ext>
              </a:extLst>
            </p:cNvPr>
            <p:cNvSpPr>
              <a:spLocks noChangeShapeType="1"/>
            </p:cNvSpPr>
            <p:nvPr/>
          </p:nvSpPr>
          <p:spPr bwMode="auto">
            <a:xfrm>
              <a:off x="1731" y="2252"/>
              <a:ext cx="912" cy="1"/>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38" name="Line 63">
              <a:extLst>
                <a:ext uri="{FF2B5EF4-FFF2-40B4-BE49-F238E27FC236}">
                  <a16:creationId xmlns:a16="http://schemas.microsoft.com/office/drawing/2014/main" id="{C890BD9E-A221-4A1E-A8AC-A53A7A495F3D}"/>
                </a:ext>
              </a:extLst>
            </p:cNvPr>
            <p:cNvSpPr>
              <a:spLocks noChangeShapeType="1"/>
            </p:cNvSpPr>
            <p:nvPr/>
          </p:nvSpPr>
          <p:spPr bwMode="auto">
            <a:xfrm>
              <a:off x="1779" y="2406"/>
              <a:ext cx="816" cy="1"/>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39" name="Line 64">
              <a:extLst>
                <a:ext uri="{FF2B5EF4-FFF2-40B4-BE49-F238E27FC236}">
                  <a16:creationId xmlns:a16="http://schemas.microsoft.com/office/drawing/2014/main" id="{0D28ECAB-7AF8-48D7-A922-8540F35C551F}"/>
                </a:ext>
              </a:extLst>
            </p:cNvPr>
            <p:cNvSpPr>
              <a:spLocks noChangeShapeType="1"/>
            </p:cNvSpPr>
            <p:nvPr/>
          </p:nvSpPr>
          <p:spPr bwMode="auto">
            <a:xfrm>
              <a:off x="1827" y="2552"/>
              <a:ext cx="720" cy="1"/>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40" name="Rectangle 65">
              <a:extLst>
                <a:ext uri="{FF2B5EF4-FFF2-40B4-BE49-F238E27FC236}">
                  <a16:creationId xmlns:a16="http://schemas.microsoft.com/office/drawing/2014/main" id="{7CC22537-1648-41B7-A245-FF091A2DF99A}"/>
                </a:ext>
              </a:extLst>
            </p:cNvPr>
            <p:cNvSpPr>
              <a:spLocks noChangeArrowheads="1"/>
            </p:cNvSpPr>
            <p:nvPr/>
          </p:nvSpPr>
          <p:spPr bwMode="auto">
            <a:xfrm>
              <a:off x="2029" y="2012"/>
              <a:ext cx="261"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Identified</a:t>
              </a:r>
              <a:endParaRPr lang="en-US" altLang="en-US" sz="2700" dirty="0">
                <a:solidFill>
                  <a:srgbClr val="1A68A6"/>
                </a:solidFill>
                <a:latin typeface="Calibri" panose="020F0502020204030204" pitchFamily="34" charset="0"/>
              </a:endParaRPr>
            </a:p>
          </p:txBody>
        </p:sp>
        <p:sp>
          <p:nvSpPr>
            <p:cNvPr id="26641" name="Rectangle 66">
              <a:extLst>
                <a:ext uri="{FF2B5EF4-FFF2-40B4-BE49-F238E27FC236}">
                  <a16:creationId xmlns:a16="http://schemas.microsoft.com/office/drawing/2014/main" id="{4886AAC9-DFB5-414B-9519-C0F440A56805}"/>
                </a:ext>
              </a:extLst>
            </p:cNvPr>
            <p:cNvSpPr>
              <a:spLocks noChangeArrowheads="1"/>
            </p:cNvSpPr>
            <p:nvPr/>
          </p:nvSpPr>
          <p:spPr bwMode="auto">
            <a:xfrm>
              <a:off x="2043" y="2151"/>
              <a:ext cx="221"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Defined</a:t>
              </a:r>
              <a:endParaRPr lang="en-US" altLang="en-US" sz="2700" dirty="0">
                <a:solidFill>
                  <a:srgbClr val="1A68A6"/>
                </a:solidFill>
                <a:latin typeface="Calibri" panose="020F0502020204030204" pitchFamily="34" charset="0"/>
              </a:endParaRPr>
            </a:p>
          </p:txBody>
        </p:sp>
        <p:sp>
          <p:nvSpPr>
            <p:cNvPr id="26642" name="Rectangle 67">
              <a:extLst>
                <a:ext uri="{FF2B5EF4-FFF2-40B4-BE49-F238E27FC236}">
                  <a16:creationId xmlns:a16="http://schemas.microsoft.com/office/drawing/2014/main" id="{0D9DDCBB-6E27-40C5-B64E-6C472FE59EFE}"/>
                </a:ext>
              </a:extLst>
            </p:cNvPr>
            <p:cNvSpPr>
              <a:spLocks noChangeArrowheads="1"/>
            </p:cNvSpPr>
            <p:nvPr/>
          </p:nvSpPr>
          <p:spPr bwMode="auto">
            <a:xfrm>
              <a:off x="2011" y="2305"/>
              <a:ext cx="307"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Developed</a:t>
              </a:r>
              <a:endParaRPr lang="en-US" altLang="en-US" sz="2700" dirty="0">
                <a:solidFill>
                  <a:srgbClr val="1A68A6"/>
                </a:solidFill>
                <a:latin typeface="Calibri" panose="020F0502020204030204" pitchFamily="34" charset="0"/>
              </a:endParaRPr>
            </a:p>
          </p:txBody>
        </p:sp>
        <p:sp>
          <p:nvSpPr>
            <p:cNvPr id="26643" name="Rectangle 68">
              <a:extLst>
                <a:ext uri="{FF2B5EF4-FFF2-40B4-BE49-F238E27FC236}">
                  <a16:creationId xmlns:a16="http://schemas.microsoft.com/office/drawing/2014/main" id="{CC4A4DF3-9947-4045-9CB8-4237E8AE3B91}"/>
                </a:ext>
              </a:extLst>
            </p:cNvPr>
            <p:cNvSpPr>
              <a:spLocks noChangeArrowheads="1"/>
            </p:cNvSpPr>
            <p:nvPr/>
          </p:nvSpPr>
          <p:spPr bwMode="auto">
            <a:xfrm>
              <a:off x="2035" y="2452"/>
              <a:ext cx="25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Selected</a:t>
              </a:r>
              <a:endParaRPr lang="en-US" altLang="en-US" sz="2700" dirty="0">
                <a:solidFill>
                  <a:srgbClr val="1A68A6"/>
                </a:solidFill>
                <a:latin typeface="Calibri" panose="020F0502020204030204" pitchFamily="34" charset="0"/>
              </a:endParaRPr>
            </a:p>
          </p:txBody>
        </p:sp>
        <p:sp>
          <p:nvSpPr>
            <p:cNvPr id="26644" name="Rectangle 69">
              <a:extLst>
                <a:ext uri="{FF2B5EF4-FFF2-40B4-BE49-F238E27FC236}">
                  <a16:creationId xmlns:a16="http://schemas.microsoft.com/office/drawing/2014/main" id="{50AA3343-C8A2-4714-A7A3-39FEF15FAB57}"/>
                </a:ext>
              </a:extLst>
            </p:cNvPr>
            <p:cNvSpPr>
              <a:spLocks noChangeArrowheads="1"/>
            </p:cNvSpPr>
            <p:nvPr/>
          </p:nvSpPr>
          <p:spPr bwMode="auto">
            <a:xfrm>
              <a:off x="2031" y="2620"/>
              <a:ext cx="254"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Qualified</a:t>
              </a:r>
              <a:endParaRPr lang="en-US" altLang="en-US" sz="2700" dirty="0">
                <a:solidFill>
                  <a:srgbClr val="1A68A6"/>
                </a:solidFill>
                <a:latin typeface="Calibri" panose="020F0502020204030204" pitchFamily="34" charset="0"/>
              </a:endParaRPr>
            </a:p>
          </p:txBody>
        </p:sp>
        <p:sp>
          <p:nvSpPr>
            <p:cNvPr id="26645" name="Rectangle 70">
              <a:extLst>
                <a:ext uri="{FF2B5EF4-FFF2-40B4-BE49-F238E27FC236}">
                  <a16:creationId xmlns:a16="http://schemas.microsoft.com/office/drawing/2014/main" id="{B8478EDC-C083-4425-B148-3EFF3644E47D}"/>
                </a:ext>
              </a:extLst>
            </p:cNvPr>
            <p:cNvSpPr>
              <a:spLocks noChangeArrowheads="1"/>
            </p:cNvSpPr>
            <p:nvPr/>
          </p:nvSpPr>
          <p:spPr bwMode="auto">
            <a:xfrm>
              <a:off x="2051" y="1813"/>
              <a:ext cx="24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00"/>
                  </a:solidFill>
                  <a:latin typeface="Arial" panose="020B0604020202020204" pitchFamily="34" charset="0"/>
                </a:rPr>
                <a:t>LEADS</a:t>
              </a:r>
              <a:endParaRPr lang="en-US" altLang="en-US" sz="2700" dirty="0">
                <a:solidFill>
                  <a:srgbClr val="1A68A6"/>
                </a:solidFill>
                <a:latin typeface="Calibri" panose="020F0502020204030204" pitchFamily="34" charset="0"/>
              </a:endParaRPr>
            </a:p>
          </p:txBody>
        </p:sp>
        <p:sp>
          <p:nvSpPr>
            <p:cNvPr id="26646" name="Freeform 71">
              <a:extLst>
                <a:ext uri="{FF2B5EF4-FFF2-40B4-BE49-F238E27FC236}">
                  <a16:creationId xmlns:a16="http://schemas.microsoft.com/office/drawing/2014/main" id="{77B744F4-19CC-4DBA-B3CC-431DA480B41E}"/>
                </a:ext>
              </a:extLst>
            </p:cNvPr>
            <p:cNvSpPr>
              <a:spLocks noEditPoints="1"/>
            </p:cNvSpPr>
            <p:nvPr/>
          </p:nvSpPr>
          <p:spPr bwMode="auto">
            <a:xfrm>
              <a:off x="2151" y="1636"/>
              <a:ext cx="72" cy="176"/>
            </a:xfrm>
            <a:custGeom>
              <a:avLst/>
              <a:gdLst>
                <a:gd name="T0" fmla="*/ 48 w 72"/>
                <a:gd name="T1" fmla="*/ 0 h 176"/>
                <a:gd name="T2" fmla="*/ 48 w 72"/>
                <a:gd name="T3" fmla="*/ 121 h 176"/>
                <a:gd name="T4" fmla="*/ 24 w 72"/>
                <a:gd name="T5" fmla="*/ 121 h 176"/>
                <a:gd name="T6" fmla="*/ 24 w 72"/>
                <a:gd name="T7" fmla="*/ 0 h 176"/>
                <a:gd name="T8" fmla="*/ 48 w 72"/>
                <a:gd name="T9" fmla="*/ 0 h 176"/>
                <a:gd name="T10" fmla="*/ 72 w 72"/>
                <a:gd name="T11" fmla="*/ 110 h 176"/>
                <a:gd name="T12" fmla="*/ 36 w 72"/>
                <a:gd name="T13" fmla="*/ 176 h 176"/>
                <a:gd name="T14" fmla="*/ 0 w 72"/>
                <a:gd name="T15" fmla="*/ 110 h 176"/>
                <a:gd name="T16" fmla="*/ 72 w 72"/>
                <a:gd name="T17" fmla="*/ 110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176">
                  <a:moveTo>
                    <a:pt x="48" y="0"/>
                  </a:moveTo>
                  <a:lnTo>
                    <a:pt x="48" y="121"/>
                  </a:lnTo>
                  <a:lnTo>
                    <a:pt x="24" y="121"/>
                  </a:lnTo>
                  <a:lnTo>
                    <a:pt x="24" y="0"/>
                  </a:lnTo>
                  <a:lnTo>
                    <a:pt x="48" y="0"/>
                  </a:lnTo>
                  <a:close/>
                  <a:moveTo>
                    <a:pt x="72" y="110"/>
                  </a:moveTo>
                  <a:lnTo>
                    <a:pt x="36" y="176"/>
                  </a:lnTo>
                  <a:lnTo>
                    <a:pt x="0" y="110"/>
                  </a:lnTo>
                  <a:lnTo>
                    <a:pt x="72" y="11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grpSp>
          <p:nvGrpSpPr>
            <p:cNvPr id="26647" name="Group 76">
              <a:extLst>
                <a:ext uri="{FF2B5EF4-FFF2-40B4-BE49-F238E27FC236}">
                  <a16:creationId xmlns:a16="http://schemas.microsoft.com/office/drawing/2014/main" id="{67A0D690-B2ED-447E-A5F0-E64305387C6F}"/>
                </a:ext>
              </a:extLst>
            </p:cNvPr>
            <p:cNvGrpSpPr>
              <a:grpSpLocks/>
            </p:cNvGrpSpPr>
            <p:nvPr/>
          </p:nvGrpSpPr>
          <p:grpSpPr bwMode="auto">
            <a:xfrm>
              <a:off x="674" y="2941"/>
              <a:ext cx="4897" cy="1151"/>
              <a:chOff x="674" y="2941"/>
              <a:chExt cx="4897" cy="1151"/>
            </a:xfrm>
          </p:grpSpPr>
          <p:sp>
            <p:nvSpPr>
              <p:cNvPr id="26936" name="Rectangle 72">
                <a:extLst>
                  <a:ext uri="{FF2B5EF4-FFF2-40B4-BE49-F238E27FC236}">
                    <a16:creationId xmlns:a16="http://schemas.microsoft.com/office/drawing/2014/main" id="{17B20756-434E-4F78-A10E-F45C1A1F8648}"/>
                  </a:ext>
                </a:extLst>
              </p:cNvPr>
              <p:cNvSpPr>
                <a:spLocks noChangeArrowheads="1"/>
              </p:cNvSpPr>
              <p:nvPr/>
            </p:nvSpPr>
            <p:spPr bwMode="auto">
              <a:xfrm>
                <a:off x="674" y="2941"/>
                <a:ext cx="4897" cy="1151"/>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pic>
            <p:nvPicPr>
              <p:cNvPr id="26937" name="Picture 73">
                <a:extLst>
                  <a:ext uri="{FF2B5EF4-FFF2-40B4-BE49-F238E27FC236}">
                    <a16:creationId xmlns:a16="http://schemas.microsoft.com/office/drawing/2014/main" id="{999F3DCE-C2B3-411C-9D08-EC82EE758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 y="2941"/>
                <a:ext cx="4896" cy="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8" name="Rectangle 74">
                <a:extLst>
                  <a:ext uri="{FF2B5EF4-FFF2-40B4-BE49-F238E27FC236}">
                    <a16:creationId xmlns:a16="http://schemas.microsoft.com/office/drawing/2014/main" id="{A4F96393-3B7B-44B4-9F3D-DCFE94897AA8}"/>
                  </a:ext>
                </a:extLst>
              </p:cNvPr>
              <p:cNvSpPr>
                <a:spLocks noChangeArrowheads="1"/>
              </p:cNvSpPr>
              <p:nvPr/>
            </p:nvSpPr>
            <p:spPr bwMode="auto">
              <a:xfrm>
                <a:off x="674" y="2941"/>
                <a:ext cx="4897" cy="1151"/>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939" name="Rectangle 75">
                <a:extLst>
                  <a:ext uri="{FF2B5EF4-FFF2-40B4-BE49-F238E27FC236}">
                    <a16:creationId xmlns:a16="http://schemas.microsoft.com/office/drawing/2014/main" id="{C678EC77-88C7-4AED-85AD-A2537BBA514C}"/>
                  </a:ext>
                </a:extLst>
              </p:cNvPr>
              <p:cNvSpPr>
                <a:spLocks noChangeArrowheads="1"/>
              </p:cNvSpPr>
              <p:nvPr/>
            </p:nvSpPr>
            <p:spPr bwMode="auto">
              <a:xfrm>
                <a:off x="675" y="2941"/>
                <a:ext cx="4896" cy="1151"/>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648" name="Freeform 77">
              <a:extLst>
                <a:ext uri="{FF2B5EF4-FFF2-40B4-BE49-F238E27FC236}">
                  <a16:creationId xmlns:a16="http://schemas.microsoft.com/office/drawing/2014/main" id="{38BE0C86-D385-4416-81AD-2D03D458ECD5}"/>
                </a:ext>
              </a:extLst>
            </p:cNvPr>
            <p:cNvSpPr>
              <a:spLocks noEditPoints="1"/>
            </p:cNvSpPr>
            <p:nvPr/>
          </p:nvSpPr>
          <p:spPr bwMode="auto">
            <a:xfrm>
              <a:off x="2143" y="2802"/>
              <a:ext cx="72" cy="190"/>
            </a:xfrm>
            <a:custGeom>
              <a:avLst/>
              <a:gdLst>
                <a:gd name="T0" fmla="*/ 48 w 72"/>
                <a:gd name="T1" fmla="*/ 0 h 190"/>
                <a:gd name="T2" fmla="*/ 48 w 72"/>
                <a:gd name="T3" fmla="*/ 135 h 190"/>
                <a:gd name="T4" fmla="*/ 24 w 72"/>
                <a:gd name="T5" fmla="*/ 135 h 190"/>
                <a:gd name="T6" fmla="*/ 24 w 72"/>
                <a:gd name="T7" fmla="*/ 0 h 190"/>
                <a:gd name="T8" fmla="*/ 48 w 72"/>
                <a:gd name="T9" fmla="*/ 0 h 190"/>
                <a:gd name="T10" fmla="*/ 72 w 72"/>
                <a:gd name="T11" fmla="*/ 124 h 190"/>
                <a:gd name="T12" fmla="*/ 36 w 72"/>
                <a:gd name="T13" fmla="*/ 190 h 190"/>
                <a:gd name="T14" fmla="*/ 0 w 72"/>
                <a:gd name="T15" fmla="*/ 124 h 190"/>
                <a:gd name="T16" fmla="*/ 72 w 72"/>
                <a:gd name="T17" fmla="*/ 124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190">
                  <a:moveTo>
                    <a:pt x="48" y="0"/>
                  </a:moveTo>
                  <a:lnTo>
                    <a:pt x="48" y="135"/>
                  </a:lnTo>
                  <a:lnTo>
                    <a:pt x="24" y="135"/>
                  </a:lnTo>
                  <a:lnTo>
                    <a:pt x="24" y="0"/>
                  </a:lnTo>
                  <a:lnTo>
                    <a:pt x="48" y="0"/>
                  </a:lnTo>
                  <a:close/>
                  <a:moveTo>
                    <a:pt x="72" y="124"/>
                  </a:moveTo>
                  <a:lnTo>
                    <a:pt x="36" y="190"/>
                  </a:lnTo>
                  <a:lnTo>
                    <a:pt x="0" y="124"/>
                  </a:lnTo>
                  <a:lnTo>
                    <a:pt x="72" y="124"/>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49" name="Rectangle 78">
              <a:extLst>
                <a:ext uri="{FF2B5EF4-FFF2-40B4-BE49-F238E27FC236}">
                  <a16:creationId xmlns:a16="http://schemas.microsoft.com/office/drawing/2014/main" id="{06C563B4-E151-4105-BCC6-BCEE971CDCEA}"/>
                </a:ext>
              </a:extLst>
            </p:cNvPr>
            <p:cNvSpPr>
              <a:spLocks noChangeArrowheads="1"/>
            </p:cNvSpPr>
            <p:nvPr/>
          </p:nvSpPr>
          <p:spPr bwMode="auto">
            <a:xfrm>
              <a:off x="1741" y="3008"/>
              <a:ext cx="889"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00"/>
                  </a:solidFill>
                  <a:latin typeface="Arial" panose="020B0604020202020204" pitchFamily="34" charset="0"/>
                </a:rPr>
                <a:t>1. Qualified Opportunities</a:t>
              </a:r>
              <a:endParaRPr lang="en-US" altLang="en-US" sz="2700" dirty="0">
                <a:solidFill>
                  <a:srgbClr val="1A68A6"/>
                </a:solidFill>
                <a:latin typeface="Calibri" panose="020F0502020204030204" pitchFamily="34" charset="0"/>
              </a:endParaRPr>
            </a:p>
          </p:txBody>
        </p:sp>
        <p:sp>
          <p:nvSpPr>
            <p:cNvPr id="26650" name="Rectangle 79">
              <a:extLst>
                <a:ext uri="{FF2B5EF4-FFF2-40B4-BE49-F238E27FC236}">
                  <a16:creationId xmlns:a16="http://schemas.microsoft.com/office/drawing/2014/main" id="{6CECA188-DEE4-4103-8B63-82627A656DF4}"/>
                </a:ext>
              </a:extLst>
            </p:cNvPr>
            <p:cNvSpPr>
              <a:spLocks noChangeArrowheads="1"/>
            </p:cNvSpPr>
            <p:nvPr/>
          </p:nvSpPr>
          <p:spPr bwMode="auto">
            <a:xfrm>
              <a:off x="717" y="2934"/>
              <a:ext cx="86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550" dirty="0">
                  <a:solidFill>
                    <a:srgbClr val="000000"/>
                  </a:solidFill>
                  <a:latin typeface="Arial" panose="020B0604020202020204" pitchFamily="34" charset="0"/>
                </a:rPr>
                <a:t>Sales Pipeline</a:t>
              </a:r>
              <a:endParaRPr lang="en-US" altLang="en-US" sz="2700" dirty="0">
                <a:solidFill>
                  <a:srgbClr val="1A68A6"/>
                </a:solidFill>
                <a:latin typeface="Calibri" panose="020F0502020204030204" pitchFamily="34" charset="0"/>
              </a:endParaRPr>
            </a:p>
          </p:txBody>
        </p:sp>
        <p:sp>
          <p:nvSpPr>
            <p:cNvPr id="26651" name="Rectangle 80">
              <a:extLst>
                <a:ext uri="{FF2B5EF4-FFF2-40B4-BE49-F238E27FC236}">
                  <a16:creationId xmlns:a16="http://schemas.microsoft.com/office/drawing/2014/main" id="{6549CEDE-E163-44BB-9D3D-61A207ECF004}"/>
                </a:ext>
              </a:extLst>
            </p:cNvPr>
            <p:cNvSpPr>
              <a:spLocks noChangeArrowheads="1"/>
            </p:cNvSpPr>
            <p:nvPr/>
          </p:nvSpPr>
          <p:spPr bwMode="auto">
            <a:xfrm>
              <a:off x="1741" y="3242"/>
              <a:ext cx="868"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00"/>
                  </a:solidFill>
                  <a:latin typeface="Arial" panose="020B0604020202020204" pitchFamily="34" charset="0"/>
                </a:rPr>
                <a:t>2. Proposal Development</a:t>
              </a:r>
              <a:endParaRPr lang="en-US" altLang="en-US" sz="2700" dirty="0">
                <a:solidFill>
                  <a:srgbClr val="1A68A6"/>
                </a:solidFill>
                <a:latin typeface="Calibri" panose="020F0502020204030204" pitchFamily="34" charset="0"/>
              </a:endParaRPr>
            </a:p>
          </p:txBody>
        </p:sp>
        <p:sp>
          <p:nvSpPr>
            <p:cNvPr id="26652" name="Rectangle 81">
              <a:extLst>
                <a:ext uri="{FF2B5EF4-FFF2-40B4-BE49-F238E27FC236}">
                  <a16:creationId xmlns:a16="http://schemas.microsoft.com/office/drawing/2014/main" id="{3284BBA1-771B-4A51-AEEE-0B6B5C2CED04}"/>
                </a:ext>
              </a:extLst>
            </p:cNvPr>
            <p:cNvSpPr>
              <a:spLocks noChangeArrowheads="1"/>
            </p:cNvSpPr>
            <p:nvPr/>
          </p:nvSpPr>
          <p:spPr bwMode="auto">
            <a:xfrm>
              <a:off x="1741" y="3499"/>
              <a:ext cx="574"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00"/>
                  </a:solidFill>
                  <a:latin typeface="Arial" panose="020B0604020202020204" pitchFamily="34" charset="0"/>
                </a:rPr>
                <a:t>3. Bid Submitted</a:t>
              </a:r>
              <a:endParaRPr lang="en-US" altLang="en-US" sz="2700" dirty="0">
                <a:solidFill>
                  <a:srgbClr val="1A68A6"/>
                </a:solidFill>
                <a:latin typeface="Calibri" panose="020F0502020204030204" pitchFamily="34" charset="0"/>
              </a:endParaRPr>
            </a:p>
          </p:txBody>
        </p:sp>
        <p:sp>
          <p:nvSpPr>
            <p:cNvPr id="26653" name="Freeform 82">
              <a:extLst>
                <a:ext uri="{FF2B5EF4-FFF2-40B4-BE49-F238E27FC236}">
                  <a16:creationId xmlns:a16="http://schemas.microsoft.com/office/drawing/2014/main" id="{AE442F95-B8E5-4CE2-A372-E87C5D999D77}"/>
                </a:ext>
              </a:extLst>
            </p:cNvPr>
            <p:cNvSpPr>
              <a:spLocks noEditPoints="1"/>
            </p:cNvSpPr>
            <p:nvPr/>
          </p:nvSpPr>
          <p:spPr bwMode="auto">
            <a:xfrm>
              <a:off x="2147" y="3098"/>
              <a:ext cx="48" cy="136"/>
            </a:xfrm>
            <a:custGeom>
              <a:avLst/>
              <a:gdLst>
                <a:gd name="T0" fmla="*/ 0 w 400"/>
                <a:gd name="T1" fmla="*/ 0 h 1233"/>
                <a:gd name="T2" fmla="*/ 0 w 400"/>
                <a:gd name="T3" fmla="*/ 0 h 1233"/>
                <a:gd name="T4" fmla="*/ 0 w 400"/>
                <a:gd name="T5" fmla="*/ 0 h 1233"/>
                <a:gd name="T6" fmla="*/ 0 w 400"/>
                <a:gd name="T7" fmla="*/ 0 h 1233"/>
                <a:gd name="T8" fmla="*/ 0 w 400"/>
                <a:gd name="T9" fmla="*/ 0 h 1233"/>
                <a:gd name="T10" fmla="*/ 0 w 400"/>
                <a:gd name="T11" fmla="*/ 0 h 1233"/>
                <a:gd name="T12" fmla="*/ 0 w 400"/>
                <a:gd name="T13" fmla="*/ 0 h 1233"/>
                <a:gd name="T14" fmla="*/ 0 w 400"/>
                <a:gd name="T15" fmla="*/ 0 h 1233"/>
                <a:gd name="T16" fmla="*/ 0 w 400"/>
                <a:gd name="T17" fmla="*/ 0 h 1233"/>
                <a:gd name="T18" fmla="*/ 0 w 400"/>
                <a:gd name="T19" fmla="*/ 0 h 1233"/>
                <a:gd name="T20" fmla="*/ 0 w 400"/>
                <a:gd name="T21" fmla="*/ 0 h 12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0" h="1233">
                  <a:moveTo>
                    <a:pt x="233" y="33"/>
                  </a:moveTo>
                  <a:lnTo>
                    <a:pt x="233" y="900"/>
                  </a:lnTo>
                  <a:cubicBezTo>
                    <a:pt x="233" y="919"/>
                    <a:pt x="219" y="933"/>
                    <a:pt x="200" y="933"/>
                  </a:cubicBezTo>
                  <a:cubicBezTo>
                    <a:pt x="182" y="933"/>
                    <a:pt x="167" y="919"/>
                    <a:pt x="167" y="900"/>
                  </a:cubicBezTo>
                  <a:lnTo>
                    <a:pt x="167" y="33"/>
                  </a:lnTo>
                  <a:cubicBezTo>
                    <a:pt x="167" y="15"/>
                    <a:pt x="182" y="0"/>
                    <a:pt x="200" y="0"/>
                  </a:cubicBezTo>
                  <a:cubicBezTo>
                    <a:pt x="219" y="0"/>
                    <a:pt x="233" y="15"/>
                    <a:pt x="233" y="33"/>
                  </a:cubicBezTo>
                  <a:close/>
                  <a:moveTo>
                    <a:pt x="400" y="833"/>
                  </a:moveTo>
                  <a:lnTo>
                    <a:pt x="200" y="1233"/>
                  </a:lnTo>
                  <a:lnTo>
                    <a:pt x="0" y="833"/>
                  </a:lnTo>
                  <a:lnTo>
                    <a:pt x="400" y="833"/>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54" name="Freeform 83">
              <a:extLst>
                <a:ext uri="{FF2B5EF4-FFF2-40B4-BE49-F238E27FC236}">
                  <a16:creationId xmlns:a16="http://schemas.microsoft.com/office/drawing/2014/main" id="{09331604-B712-490F-B471-528A629CEFA0}"/>
                </a:ext>
              </a:extLst>
            </p:cNvPr>
            <p:cNvSpPr>
              <a:spLocks noEditPoints="1"/>
            </p:cNvSpPr>
            <p:nvPr/>
          </p:nvSpPr>
          <p:spPr bwMode="auto">
            <a:xfrm>
              <a:off x="2139" y="3348"/>
              <a:ext cx="48" cy="135"/>
            </a:xfrm>
            <a:custGeom>
              <a:avLst/>
              <a:gdLst>
                <a:gd name="T0" fmla="*/ 0 w 400"/>
                <a:gd name="T1" fmla="*/ 0 h 1233"/>
                <a:gd name="T2" fmla="*/ 0 w 400"/>
                <a:gd name="T3" fmla="*/ 0 h 1233"/>
                <a:gd name="T4" fmla="*/ 0 w 400"/>
                <a:gd name="T5" fmla="*/ 0 h 1233"/>
                <a:gd name="T6" fmla="*/ 0 w 400"/>
                <a:gd name="T7" fmla="*/ 0 h 1233"/>
                <a:gd name="T8" fmla="*/ 0 w 400"/>
                <a:gd name="T9" fmla="*/ 0 h 1233"/>
                <a:gd name="T10" fmla="*/ 0 w 400"/>
                <a:gd name="T11" fmla="*/ 0 h 1233"/>
                <a:gd name="T12" fmla="*/ 0 w 400"/>
                <a:gd name="T13" fmla="*/ 0 h 1233"/>
                <a:gd name="T14" fmla="*/ 0 w 400"/>
                <a:gd name="T15" fmla="*/ 0 h 1233"/>
                <a:gd name="T16" fmla="*/ 0 w 400"/>
                <a:gd name="T17" fmla="*/ 0 h 1233"/>
                <a:gd name="T18" fmla="*/ 0 w 400"/>
                <a:gd name="T19" fmla="*/ 0 h 1233"/>
                <a:gd name="T20" fmla="*/ 0 w 400"/>
                <a:gd name="T21" fmla="*/ 0 h 12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0" h="1233">
                  <a:moveTo>
                    <a:pt x="234" y="33"/>
                  </a:moveTo>
                  <a:lnTo>
                    <a:pt x="234" y="900"/>
                  </a:lnTo>
                  <a:cubicBezTo>
                    <a:pt x="234" y="918"/>
                    <a:pt x="219" y="933"/>
                    <a:pt x="200" y="933"/>
                  </a:cubicBezTo>
                  <a:cubicBezTo>
                    <a:pt x="182" y="933"/>
                    <a:pt x="167" y="918"/>
                    <a:pt x="167" y="900"/>
                  </a:cubicBezTo>
                  <a:lnTo>
                    <a:pt x="167" y="33"/>
                  </a:lnTo>
                  <a:cubicBezTo>
                    <a:pt x="167" y="15"/>
                    <a:pt x="182" y="0"/>
                    <a:pt x="200" y="0"/>
                  </a:cubicBezTo>
                  <a:cubicBezTo>
                    <a:pt x="219" y="0"/>
                    <a:pt x="234" y="15"/>
                    <a:pt x="234" y="33"/>
                  </a:cubicBezTo>
                  <a:close/>
                  <a:moveTo>
                    <a:pt x="400" y="833"/>
                  </a:moveTo>
                  <a:lnTo>
                    <a:pt x="200" y="1233"/>
                  </a:lnTo>
                  <a:lnTo>
                    <a:pt x="0" y="833"/>
                  </a:lnTo>
                  <a:lnTo>
                    <a:pt x="400" y="833"/>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55" name="Rectangle 84">
              <a:extLst>
                <a:ext uri="{FF2B5EF4-FFF2-40B4-BE49-F238E27FC236}">
                  <a16:creationId xmlns:a16="http://schemas.microsoft.com/office/drawing/2014/main" id="{3EA9135C-E1D1-493A-AF49-F4FB19D560A9}"/>
                </a:ext>
              </a:extLst>
            </p:cNvPr>
            <p:cNvSpPr>
              <a:spLocks noChangeArrowheads="1"/>
            </p:cNvSpPr>
            <p:nvPr/>
          </p:nvSpPr>
          <p:spPr bwMode="auto">
            <a:xfrm>
              <a:off x="1733" y="3733"/>
              <a:ext cx="703"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00"/>
                  </a:solidFill>
                  <a:latin typeface="Arial" panose="020B0604020202020204" pitchFamily="34" charset="0"/>
                </a:rPr>
                <a:t>4. Contract Awarded</a:t>
              </a:r>
              <a:endParaRPr lang="en-US" altLang="en-US" sz="2700" dirty="0">
                <a:solidFill>
                  <a:srgbClr val="1A68A6"/>
                </a:solidFill>
                <a:latin typeface="Calibri" panose="020F0502020204030204" pitchFamily="34" charset="0"/>
              </a:endParaRPr>
            </a:p>
          </p:txBody>
        </p:sp>
        <p:sp>
          <p:nvSpPr>
            <p:cNvPr id="26656" name="Freeform 85">
              <a:extLst>
                <a:ext uri="{FF2B5EF4-FFF2-40B4-BE49-F238E27FC236}">
                  <a16:creationId xmlns:a16="http://schemas.microsoft.com/office/drawing/2014/main" id="{DBC18E52-4165-4D19-BD3E-1CE989967789}"/>
                </a:ext>
              </a:extLst>
            </p:cNvPr>
            <p:cNvSpPr>
              <a:spLocks noEditPoints="1"/>
            </p:cNvSpPr>
            <p:nvPr/>
          </p:nvSpPr>
          <p:spPr bwMode="auto">
            <a:xfrm>
              <a:off x="2139" y="3604"/>
              <a:ext cx="48" cy="136"/>
            </a:xfrm>
            <a:custGeom>
              <a:avLst/>
              <a:gdLst>
                <a:gd name="T0" fmla="*/ 0 w 400"/>
                <a:gd name="T1" fmla="*/ 0 h 1233"/>
                <a:gd name="T2" fmla="*/ 0 w 400"/>
                <a:gd name="T3" fmla="*/ 0 h 1233"/>
                <a:gd name="T4" fmla="*/ 0 w 400"/>
                <a:gd name="T5" fmla="*/ 0 h 1233"/>
                <a:gd name="T6" fmla="*/ 0 w 400"/>
                <a:gd name="T7" fmla="*/ 0 h 1233"/>
                <a:gd name="T8" fmla="*/ 0 w 400"/>
                <a:gd name="T9" fmla="*/ 0 h 1233"/>
                <a:gd name="T10" fmla="*/ 0 w 400"/>
                <a:gd name="T11" fmla="*/ 0 h 1233"/>
                <a:gd name="T12" fmla="*/ 0 w 400"/>
                <a:gd name="T13" fmla="*/ 0 h 1233"/>
                <a:gd name="T14" fmla="*/ 0 w 400"/>
                <a:gd name="T15" fmla="*/ 0 h 1233"/>
                <a:gd name="T16" fmla="*/ 0 w 400"/>
                <a:gd name="T17" fmla="*/ 0 h 1233"/>
                <a:gd name="T18" fmla="*/ 0 w 400"/>
                <a:gd name="T19" fmla="*/ 0 h 1233"/>
                <a:gd name="T20" fmla="*/ 0 w 400"/>
                <a:gd name="T21" fmla="*/ 0 h 12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0" h="1233">
                  <a:moveTo>
                    <a:pt x="234" y="33"/>
                  </a:moveTo>
                  <a:lnTo>
                    <a:pt x="234" y="900"/>
                  </a:lnTo>
                  <a:cubicBezTo>
                    <a:pt x="234" y="919"/>
                    <a:pt x="219" y="933"/>
                    <a:pt x="200" y="933"/>
                  </a:cubicBezTo>
                  <a:cubicBezTo>
                    <a:pt x="182" y="933"/>
                    <a:pt x="167" y="919"/>
                    <a:pt x="167" y="900"/>
                  </a:cubicBezTo>
                  <a:lnTo>
                    <a:pt x="167" y="33"/>
                  </a:lnTo>
                  <a:cubicBezTo>
                    <a:pt x="167" y="15"/>
                    <a:pt x="182" y="0"/>
                    <a:pt x="200" y="0"/>
                  </a:cubicBezTo>
                  <a:cubicBezTo>
                    <a:pt x="219" y="0"/>
                    <a:pt x="234" y="15"/>
                    <a:pt x="234" y="33"/>
                  </a:cubicBezTo>
                  <a:close/>
                  <a:moveTo>
                    <a:pt x="400" y="833"/>
                  </a:moveTo>
                  <a:lnTo>
                    <a:pt x="200" y="1233"/>
                  </a:lnTo>
                  <a:lnTo>
                    <a:pt x="0" y="833"/>
                  </a:lnTo>
                  <a:lnTo>
                    <a:pt x="400" y="833"/>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grpSp>
          <p:nvGrpSpPr>
            <p:cNvPr id="26657" name="Group 93">
              <a:extLst>
                <a:ext uri="{FF2B5EF4-FFF2-40B4-BE49-F238E27FC236}">
                  <a16:creationId xmlns:a16="http://schemas.microsoft.com/office/drawing/2014/main" id="{B9C5EC00-6B23-431C-B233-DCBD6FCDE92B}"/>
                </a:ext>
              </a:extLst>
            </p:cNvPr>
            <p:cNvGrpSpPr>
              <a:grpSpLocks/>
            </p:cNvGrpSpPr>
            <p:nvPr/>
          </p:nvGrpSpPr>
          <p:grpSpPr bwMode="auto">
            <a:xfrm>
              <a:off x="3219" y="3388"/>
              <a:ext cx="1008" cy="396"/>
              <a:chOff x="3219" y="3388"/>
              <a:chExt cx="1008" cy="396"/>
            </a:xfrm>
          </p:grpSpPr>
          <p:grpSp>
            <p:nvGrpSpPr>
              <p:cNvPr id="26929" name="Group 89">
                <a:extLst>
                  <a:ext uri="{FF2B5EF4-FFF2-40B4-BE49-F238E27FC236}">
                    <a16:creationId xmlns:a16="http://schemas.microsoft.com/office/drawing/2014/main" id="{022268B5-DD27-49C4-968B-B99365DE6D37}"/>
                  </a:ext>
                </a:extLst>
              </p:cNvPr>
              <p:cNvGrpSpPr>
                <a:grpSpLocks/>
              </p:cNvGrpSpPr>
              <p:nvPr/>
            </p:nvGrpSpPr>
            <p:grpSpPr bwMode="auto">
              <a:xfrm>
                <a:off x="3219" y="3388"/>
                <a:ext cx="1008" cy="396"/>
                <a:chOff x="3219" y="3388"/>
                <a:chExt cx="1008" cy="396"/>
              </a:xfrm>
            </p:grpSpPr>
            <p:sp>
              <p:nvSpPr>
                <p:cNvPr id="26933" name="Freeform 86">
                  <a:extLst>
                    <a:ext uri="{FF2B5EF4-FFF2-40B4-BE49-F238E27FC236}">
                      <a16:creationId xmlns:a16="http://schemas.microsoft.com/office/drawing/2014/main" id="{65E1E922-2D17-415B-823A-A4E60CA4E7CA}"/>
                    </a:ext>
                  </a:extLst>
                </p:cNvPr>
                <p:cNvSpPr>
                  <a:spLocks/>
                </p:cNvSpPr>
                <p:nvPr/>
              </p:nvSpPr>
              <p:spPr bwMode="auto">
                <a:xfrm>
                  <a:off x="3219" y="3388"/>
                  <a:ext cx="1008" cy="396"/>
                </a:xfrm>
                <a:custGeom>
                  <a:avLst/>
                  <a:gdLst>
                    <a:gd name="T0" fmla="*/ 0 w 4200"/>
                    <a:gd name="T1" fmla="*/ 0 h 1800"/>
                    <a:gd name="T2" fmla="*/ 0 w 4200"/>
                    <a:gd name="T3" fmla="*/ 0 h 1800"/>
                    <a:gd name="T4" fmla="*/ 0 w 4200"/>
                    <a:gd name="T5" fmla="*/ 0 h 1800"/>
                    <a:gd name="T6" fmla="*/ 0 w 4200"/>
                    <a:gd name="T7" fmla="*/ 0 h 1800"/>
                    <a:gd name="T8" fmla="*/ 0 w 4200"/>
                    <a:gd name="T9" fmla="*/ 0 h 1800"/>
                    <a:gd name="T10" fmla="*/ 0 w 4200"/>
                    <a:gd name="T11" fmla="*/ 0 h 1800"/>
                    <a:gd name="T12" fmla="*/ 0 w 4200"/>
                    <a:gd name="T13" fmla="*/ 0 h 1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00" h="1800">
                      <a:moveTo>
                        <a:pt x="2100" y="0"/>
                      </a:moveTo>
                      <a:cubicBezTo>
                        <a:pt x="941" y="0"/>
                        <a:pt x="0" y="127"/>
                        <a:pt x="0" y="283"/>
                      </a:cubicBezTo>
                      <a:lnTo>
                        <a:pt x="0" y="1518"/>
                      </a:lnTo>
                      <a:cubicBezTo>
                        <a:pt x="0" y="1674"/>
                        <a:pt x="941" y="1800"/>
                        <a:pt x="2100" y="1800"/>
                      </a:cubicBezTo>
                      <a:cubicBezTo>
                        <a:pt x="3260" y="1800"/>
                        <a:pt x="4200" y="1674"/>
                        <a:pt x="4200" y="1518"/>
                      </a:cubicBezTo>
                      <a:lnTo>
                        <a:pt x="4200" y="283"/>
                      </a:lnTo>
                      <a:cubicBezTo>
                        <a:pt x="4200" y="127"/>
                        <a:pt x="3260" y="0"/>
                        <a:pt x="2100" y="0"/>
                      </a:cubicBezTo>
                      <a:close/>
                    </a:path>
                  </a:pathLst>
                </a:custGeom>
                <a:solidFill>
                  <a:srgbClr val="C0C0C0"/>
                </a:solidFill>
                <a:ln w="0">
                  <a:solidFill>
                    <a:srgbClr val="000000"/>
                  </a:solidFill>
                  <a:prstDash val="solid"/>
                  <a:round/>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934" name="Freeform 87">
                  <a:extLst>
                    <a:ext uri="{FF2B5EF4-FFF2-40B4-BE49-F238E27FC236}">
                      <a16:creationId xmlns:a16="http://schemas.microsoft.com/office/drawing/2014/main" id="{76EA23D0-AEB9-4D9F-BED7-43726176D2E3}"/>
                    </a:ext>
                  </a:extLst>
                </p:cNvPr>
                <p:cNvSpPr>
                  <a:spLocks/>
                </p:cNvSpPr>
                <p:nvPr/>
              </p:nvSpPr>
              <p:spPr bwMode="auto">
                <a:xfrm>
                  <a:off x="3219" y="3388"/>
                  <a:ext cx="1008" cy="396"/>
                </a:xfrm>
                <a:custGeom>
                  <a:avLst/>
                  <a:gdLst>
                    <a:gd name="T0" fmla="*/ 0 w 4200"/>
                    <a:gd name="T1" fmla="*/ 0 h 1800"/>
                    <a:gd name="T2" fmla="*/ 0 w 4200"/>
                    <a:gd name="T3" fmla="*/ 0 h 1800"/>
                    <a:gd name="T4" fmla="*/ 0 w 4200"/>
                    <a:gd name="T5" fmla="*/ 0 h 1800"/>
                    <a:gd name="T6" fmla="*/ 0 w 4200"/>
                    <a:gd name="T7" fmla="*/ 0 h 1800"/>
                    <a:gd name="T8" fmla="*/ 0 w 4200"/>
                    <a:gd name="T9" fmla="*/ 0 h 1800"/>
                    <a:gd name="T10" fmla="*/ 0 w 4200"/>
                    <a:gd name="T11" fmla="*/ 0 h 1800"/>
                    <a:gd name="T12" fmla="*/ 0 w 4200"/>
                    <a:gd name="T13" fmla="*/ 0 h 1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00" h="1800">
                      <a:moveTo>
                        <a:pt x="2100" y="0"/>
                      </a:moveTo>
                      <a:cubicBezTo>
                        <a:pt x="941" y="0"/>
                        <a:pt x="0" y="127"/>
                        <a:pt x="0" y="283"/>
                      </a:cubicBezTo>
                      <a:lnTo>
                        <a:pt x="0" y="1518"/>
                      </a:lnTo>
                      <a:cubicBezTo>
                        <a:pt x="0" y="1674"/>
                        <a:pt x="941" y="1800"/>
                        <a:pt x="2100" y="1800"/>
                      </a:cubicBezTo>
                      <a:cubicBezTo>
                        <a:pt x="3260" y="1800"/>
                        <a:pt x="4200" y="1674"/>
                        <a:pt x="4200" y="1518"/>
                      </a:cubicBezTo>
                      <a:lnTo>
                        <a:pt x="4200" y="283"/>
                      </a:lnTo>
                      <a:cubicBezTo>
                        <a:pt x="4200" y="127"/>
                        <a:pt x="3260" y="0"/>
                        <a:pt x="2100" y="0"/>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935" name="Freeform 88">
                  <a:extLst>
                    <a:ext uri="{FF2B5EF4-FFF2-40B4-BE49-F238E27FC236}">
                      <a16:creationId xmlns:a16="http://schemas.microsoft.com/office/drawing/2014/main" id="{750350BE-C230-4DE0-AFBA-E4A704D30809}"/>
                    </a:ext>
                  </a:extLst>
                </p:cNvPr>
                <p:cNvSpPr>
                  <a:spLocks/>
                </p:cNvSpPr>
                <p:nvPr/>
              </p:nvSpPr>
              <p:spPr bwMode="auto">
                <a:xfrm>
                  <a:off x="3219" y="3450"/>
                  <a:ext cx="1008" cy="62"/>
                </a:xfrm>
                <a:custGeom>
                  <a:avLst/>
                  <a:gdLst>
                    <a:gd name="T0" fmla="*/ 0 w 1008"/>
                    <a:gd name="T1" fmla="*/ 0 h 62"/>
                    <a:gd name="T2" fmla="*/ 504 w 1008"/>
                    <a:gd name="T3" fmla="*/ 62 h 62"/>
                    <a:gd name="T4" fmla="*/ 1008 w 1008"/>
                    <a:gd name="T5" fmla="*/ 0 h 62"/>
                    <a:gd name="T6" fmla="*/ 0 60000 65536"/>
                    <a:gd name="T7" fmla="*/ 0 60000 65536"/>
                    <a:gd name="T8" fmla="*/ 0 60000 65536"/>
                  </a:gdLst>
                  <a:ahLst/>
                  <a:cxnLst>
                    <a:cxn ang="T6">
                      <a:pos x="T0" y="T1"/>
                    </a:cxn>
                    <a:cxn ang="T7">
                      <a:pos x="T2" y="T3"/>
                    </a:cxn>
                    <a:cxn ang="T8">
                      <a:pos x="T4" y="T5"/>
                    </a:cxn>
                  </a:cxnLst>
                  <a:rect l="0" t="0" r="r" b="b"/>
                  <a:pathLst>
                    <a:path w="1008" h="62">
                      <a:moveTo>
                        <a:pt x="0" y="0"/>
                      </a:moveTo>
                      <a:cubicBezTo>
                        <a:pt x="0" y="34"/>
                        <a:pt x="226" y="62"/>
                        <a:pt x="504" y="62"/>
                      </a:cubicBezTo>
                      <a:cubicBezTo>
                        <a:pt x="782" y="62"/>
                        <a:pt x="1008" y="34"/>
                        <a:pt x="1008"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grpSp>
          <p:sp>
            <p:nvSpPr>
              <p:cNvPr id="26930" name="Rectangle 90">
                <a:extLst>
                  <a:ext uri="{FF2B5EF4-FFF2-40B4-BE49-F238E27FC236}">
                    <a16:creationId xmlns:a16="http://schemas.microsoft.com/office/drawing/2014/main" id="{75972AC4-4C24-4F61-A70E-DCF5E606AFF3}"/>
                  </a:ext>
                </a:extLst>
              </p:cNvPr>
              <p:cNvSpPr>
                <a:spLocks noChangeArrowheads="1"/>
              </p:cNvSpPr>
              <p:nvPr/>
            </p:nvSpPr>
            <p:spPr bwMode="auto">
              <a:xfrm>
                <a:off x="3376" y="3595"/>
                <a:ext cx="67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Get Debriefed &amp; File in </a:t>
                </a:r>
                <a:endParaRPr lang="en-US" altLang="en-US" sz="2700" dirty="0">
                  <a:solidFill>
                    <a:srgbClr val="1A68A6"/>
                  </a:solidFill>
                  <a:latin typeface="Calibri" panose="020F0502020204030204" pitchFamily="34" charset="0"/>
                </a:endParaRPr>
              </a:p>
            </p:txBody>
          </p:sp>
          <p:sp>
            <p:nvSpPr>
              <p:cNvPr id="26931" name="Rectangle 91">
                <a:extLst>
                  <a:ext uri="{FF2B5EF4-FFF2-40B4-BE49-F238E27FC236}">
                    <a16:creationId xmlns:a16="http://schemas.microsoft.com/office/drawing/2014/main" id="{34435642-843C-413C-8A37-6927B2B2AA17}"/>
                  </a:ext>
                </a:extLst>
              </p:cNvPr>
              <p:cNvSpPr>
                <a:spLocks noChangeArrowheads="1"/>
              </p:cNvSpPr>
              <p:nvPr/>
            </p:nvSpPr>
            <p:spPr bwMode="auto">
              <a:xfrm>
                <a:off x="3398" y="3674"/>
                <a:ext cx="61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Corporate Repository</a:t>
                </a:r>
                <a:endParaRPr lang="en-US" altLang="en-US" sz="2700" dirty="0">
                  <a:solidFill>
                    <a:srgbClr val="1A68A6"/>
                  </a:solidFill>
                  <a:latin typeface="Calibri" panose="020F0502020204030204" pitchFamily="34" charset="0"/>
                </a:endParaRPr>
              </a:p>
            </p:txBody>
          </p:sp>
          <p:sp>
            <p:nvSpPr>
              <p:cNvPr id="26932" name="Rectangle 92">
                <a:extLst>
                  <a:ext uri="{FF2B5EF4-FFF2-40B4-BE49-F238E27FC236}">
                    <a16:creationId xmlns:a16="http://schemas.microsoft.com/office/drawing/2014/main" id="{C1138BCC-B3CB-4FB4-8990-DA206D2D1D70}"/>
                  </a:ext>
                </a:extLst>
              </p:cNvPr>
              <p:cNvSpPr>
                <a:spLocks noChangeArrowheads="1"/>
              </p:cNvSpPr>
              <p:nvPr/>
            </p:nvSpPr>
            <p:spPr bwMode="auto">
              <a:xfrm>
                <a:off x="3428" y="3419"/>
                <a:ext cx="558"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Rejected Proposals</a:t>
                </a:r>
                <a:endParaRPr lang="en-US" altLang="en-US" sz="2700" dirty="0">
                  <a:solidFill>
                    <a:srgbClr val="1A68A6"/>
                  </a:solidFill>
                  <a:latin typeface="Calibri" panose="020F0502020204030204" pitchFamily="34" charset="0"/>
                </a:endParaRPr>
              </a:p>
            </p:txBody>
          </p:sp>
        </p:grpSp>
        <p:grpSp>
          <p:nvGrpSpPr>
            <p:cNvPr id="26658" name="Group 98">
              <a:extLst>
                <a:ext uri="{FF2B5EF4-FFF2-40B4-BE49-F238E27FC236}">
                  <a16:creationId xmlns:a16="http://schemas.microsoft.com/office/drawing/2014/main" id="{2612BF26-2065-44D5-A8A6-3409DBB4525E}"/>
                </a:ext>
              </a:extLst>
            </p:cNvPr>
            <p:cNvGrpSpPr>
              <a:grpSpLocks/>
            </p:cNvGrpSpPr>
            <p:nvPr/>
          </p:nvGrpSpPr>
          <p:grpSpPr bwMode="auto">
            <a:xfrm>
              <a:off x="674" y="3981"/>
              <a:ext cx="4897" cy="242"/>
              <a:chOff x="674" y="3981"/>
              <a:chExt cx="4897" cy="242"/>
            </a:xfrm>
          </p:grpSpPr>
          <p:sp>
            <p:nvSpPr>
              <p:cNvPr id="26925" name="Rectangle 94">
                <a:extLst>
                  <a:ext uri="{FF2B5EF4-FFF2-40B4-BE49-F238E27FC236}">
                    <a16:creationId xmlns:a16="http://schemas.microsoft.com/office/drawing/2014/main" id="{12A6F81D-89E9-46D8-98FB-69D19A16C4BD}"/>
                  </a:ext>
                </a:extLst>
              </p:cNvPr>
              <p:cNvSpPr>
                <a:spLocks noChangeArrowheads="1"/>
              </p:cNvSpPr>
              <p:nvPr/>
            </p:nvSpPr>
            <p:spPr bwMode="auto">
              <a:xfrm>
                <a:off x="674" y="3981"/>
                <a:ext cx="4897" cy="242"/>
              </a:xfrm>
              <a:prstGeom prst="rect">
                <a:avLst/>
              </a:prstGeom>
              <a:solidFill>
                <a:srgbClr val="FEA0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pic>
            <p:nvPicPr>
              <p:cNvPr id="26926" name="Picture 95">
                <a:extLst>
                  <a:ext uri="{FF2B5EF4-FFF2-40B4-BE49-F238E27FC236}">
                    <a16:creationId xmlns:a16="http://schemas.microsoft.com/office/drawing/2014/main" id="{0AB40809-5298-4534-BE01-93626DD60A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 y="3982"/>
                <a:ext cx="4896"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27" name="Rectangle 96">
                <a:extLst>
                  <a:ext uri="{FF2B5EF4-FFF2-40B4-BE49-F238E27FC236}">
                    <a16:creationId xmlns:a16="http://schemas.microsoft.com/office/drawing/2014/main" id="{11CE39CB-14AB-4D8A-BC52-8F7CB88CFCA3}"/>
                  </a:ext>
                </a:extLst>
              </p:cNvPr>
              <p:cNvSpPr>
                <a:spLocks noChangeArrowheads="1"/>
              </p:cNvSpPr>
              <p:nvPr/>
            </p:nvSpPr>
            <p:spPr bwMode="auto">
              <a:xfrm>
                <a:off x="674" y="3981"/>
                <a:ext cx="4897" cy="242"/>
              </a:xfrm>
              <a:prstGeom prst="rect">
                <a:avLst/>
              </a:prstGeom>
              <a:solidFill>
                <a:srgbClr val="FEA0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928" name="Rectangle 97">
                <a:extLst>
                  <a:ext uri="{FF2B5EF4-FFF2-40B4-BE49-F238E27FC236}">
                    <a16:creationId xmlns:a16="http://schemas.microsoft.com/office/drawing/2014/main" id="{41A87A79-D61B-44E2-AD27-C5350DB08276}"/>
                  </a:ext>
                </a:extLst>
              </p:cNvPr>
              <p:cNvSpPr>
                <a:spLocks noChangeArrowheads="1"/>
              </p:cNvSpPr>
              <p:nvPr/>
            </p:nvSpPr>
            <p:spPr bwMode="auto">
              <a:xfrm>
                <a:off x="675" y="3982"/>
                <a:ext cx="4896" cy="241"/>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659" name="Freeform 99">
              <a:extLst>
                <a:ext uri="{FF2B5EF4-FFF2-40B4-BE49-F238E27FC236}">
                  <a16:creationId xmlns:a16="http://schemas.microsoft.com/office/drawing/2014/main" id="{7CD286FB-737F-4422-9B65-8DF2D5DBF2C4}"/>
                </a:ext>
              </a:extLst>
            </p:cNvPr>
            <p:cNvSpPr>
              <a:spLocks noEditPoints="1"/>
            </p:cNvSpPr>
            <p:nvPr/>
          </p:nvSpPr>
          <p:spPr bwMode="auto">
            <a:xfrm>
              <a:off x="2131" y="3846"/>
              <a:ext cx="48" cy="136"/>
            </a:xfrm>
            <a:custGeom>
              <a:avLst/>
              <a:gdLst>
                <a:gd name="T0" fmla="*/ 0 w 200"/>
                <a:gd name="T1" fmla="*/ 0 h 616"/>
                <a:gd name="T2" fmla="*/ 0 w 200"/>
                <a:gd name="T3" fmla="*/ 0 h 616"/>
                <a:gd name="T4" fmla="*/ 0 w 200"/>
                <a:gd name="T5" fmla="*/ 0 h 616"/>
                <a:gd name="T6" fmla="*/ 0 w 200"/>
                <a:gd name="T7" fmla="*/ 0 h 616"/>
                <a:gd name="T8" fmla="*/ 0 w 200"/>
                <a:gd name="T9" fmla="*/ 0 h 616"/>
                <a:gd name="T10" fmla="*/ 0 w 200"/>
                <a:gd name="T11" fmla="*/ 0 h 616"/>
                <a:gd name="T12" fmla="*/ 0 w 200"/>
                <a:gd name="T13" fmla="*/ 0 h 616"/>
                <a:gd name="T14" fmla="*/ 0 w 200"/>
                <a:gd name="T15" fmla="*/ 0 h 616"/>
                <a:gd name="T16" fmla="*/ 0 w 200"/>
                <a:gd name="T17" fmla="*/ 0 h 616"/>
                <a:gd name="T18" fmla="*/ 0 w 200"/>
                <a:gd name="T19" fmla="*/ 0 h 616"/>
                <a:gd name="T20" fmla="*/ 0 w 200"/>
                <a:gd name="T21" fmla="*/ 0 h 6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 h="616">
                  <a:moveTo>
                    <a:pt x="117" y="16"/>
                  </a:moveTo>
                  <a:lnTo>
                    <a:pt x="117" y="450"/>
                  </a:lnTo>
                  <a:cubicBezTo>
                    <a:pt x="117" y="459"/>
                    <a:pt x="109" y="466"/>
                    <a:pt x="100" y="466"/>
                  </a:cubicBezTo>
                  <a:cubicBezTo>
                    <a:pt x="91" y="466"/>
                    <a:pt x="83" y="459"/>
                    <a:pt x="83" y="450"/>
                  </a:cubicBezTo>
                  <a:lnTo>
                    <a:pt x="83" y="16"/>
                  </a:lnTo>
                  <a:cubicBezTo>
                    <a:pt x="83" y="7"/>
                    <a:pt x="91" y="0"/>
                    <a:pt x="100" y="0"/>
                  </a:cubicBezTo>
                  <a:cubicBezTo>
                    <a:pt x="109" y="0"/>
                    <a:pt x="117" y="7"/>
                    <a:pt x="117" y="16"/>
                  </a:cubicBezTo>
                  <a:close/>
                  <a:moveTo>
                    <a:pt x="200" y="416"/>
                  </a:moveTo>
                  <a:lnTo>
                    <a:pt x="100" y="616"/>
                  </a:lnTo>
                  <a:lnTo>
                    <a:pt x="0" y="416"/>
                  </a:lnTo>
                  <a:lnTo>
                    <a:pt x="200" y="416"/>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60" name="Rectangle 100">
              <a:extLst>
                <a:ext uri="{FF2B5EF4-FFF2-40B4-BE49-F238E27FC236}">
                  <a16:creationId xmlns:a16="http://schemas.microsoft.com/office/drawing/2014/main" id="{2A9FD890-8977-43DB-AC4A-E6D75B42EE40}"/>
                </a:ext>
              </a:extLst>
            </p:cNvPr>
            <p:cNvSpPr>
              <a:spLocks noChangeArrowheads="1"/>
            </p:cNvSpPr>
            <p:nvPr/>
          </p:nvSpPr>
          <p:spPr bwMode="auto">
            <a:xfrm>
              <a:off x="1727" y="3989"/>
              <a:ext cx="680"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00"/>
                  </a:solidFill>
                  <a:latin typeface="Arial" panose="020B0604020202020204" pitchFamily="34" charset="0"/>
                </a:rPr>
                <a:t>5. Account Strategy</a:t>
              </a:r>
              <a:endParaRPr lang="en-US" altLang="en-US" sz="2700" dirty="0">
                <a:solidFill>
                  <a:srgbClr val="1A68A6"/>
                </a:solidFill>
                <a:latin typeface="Calibri" panose="020F0502020204030204" pitchFamily="34" charset="0"/>
              </a:endParaRPr>
            </a:p>
          </p:txBody>
        </p:sp>
        <p:sp>
          <p:nvSpPr>
            <p:cNvPr id="26661" name="Rectangle 101">
              <a:extLst>
                <a:ext uri="{FF2B5EF4-FFF2-40B4-BE49-F238E27FC236}">
                  <a16:creationId xmlns:a16="http://schemas.microsoft.com/office/drawing/2014/main" id="{604FFACB-9DA6-45B2-A80D-3019BA0C63D4}"/>
                </a:ext>
              </a:extLst>
            </p:cNvPr>
            <p:cNvSpPr>
              <a:spLocks noChangeArrowheads="1"/>
            </p:cNvSpPr>
            <p:nvPr/>
          </p:nvSpPr>
          <p:spPr bwMode="auto">
            <a:xfrm>
              <a:off x="717" y="3997"/>
              <a:ext cx="86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550" dirty="0">
                  <a:solidFill>
                    <a:srgbClr val="000000"/>
                  </a:solidFill>
                  <a:latin typeface="Arial" panose="020B0604020202020204" pitchFamily="34" charset="0"/>
                </a:rPr>
                <a:t>Account Team</a:t>
              </a:r>
              <a:endParaRPr lang="en-US" altLang="en-US" sz="2700" dirty="0">
                <a:solidFill>
                  <a:srgbClr val="1A68A6"/>
                </a:solidFill>
                <a:latin typeface="Calibri" panose="020F0502020204030204" pitchFamily="34" charset="0"/>
              </a:endParaRPr>
            </a:p>
          </p:txBody>
        </p:sp>
        <p:sp>
          <p:nvSpPr>
            <p:cNvPr id="26662" name="Rectangle 102">
              <a:extLst>
                <a:ext uri="{FF2B5EF4-FFF2-40B4-BE49-F238E27FC236}">
                  <a16:creationId xmlns:a16="http://schemas.microsoft.com/office/drawing/2014/main" id="{70643EE9-ACEC-4AD9-9758-A554CC2C96FC}"/>
                </a:ext>
              </a:extLst>
            </p:cNvPr>
            <p:cNvSpPr>
              <a:spLocks noChangeArrowheads="1"/>
            </p:cNvSpPr>
            <p:nvPr/>
          </p:nvSpPr>
          <p:spPr bwMode="auto">
            <a:xfrm>
              <a:off x="709" y="904"/>
              <a:ext cx="60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550" dirty="0">
                  <a:solidFill>
                    <a:srgbClr val="000000"/>
                  </a:solidFill>
                  <a:latin typeface="Arial" panose="020B0604020202020204" pitchFamily="34" charset="0"/>
                </a:rPr>
                <a:t>Marketing</a:t>
              </a:r>
              <a:endParaRPr lang="en-US" altLang="en-US" sz="2700" dirty="0">
                <a:solidFill>
                  <a:srgbClr val="1A68A6"/>
                </a:solidFill>
                <a:latin typeface="Calibri" panose="020F0502020204030204" pitchFamily="34" charset="0"/>
              </a:endParaRPr>
            </a:p>
          </p:txBody>
        </p:sp>
        <p:grpSp>
          <p:nvGrpSpPr>
            <p:cNvPr id="26663" name="Group 105">
              <a:extLst>
                <a:ext uri="{FF2B5EF4-FFF2-40B4-BE49-F238E27FC236}">
                  <a16:creationId xmlns:a16="http://schemas.microsoft.com/office/drawing/2014/main" id="{40F4E245-A5C5-4EA4-B4AA-F36AA585A642}"/>
                </a:ext>
              </a:extLst>
            </p:cNvPr>
            <p:cNvGrpSpPr>
              <a:grpSpLocks/>
            </p:cNvGrpSpPr>
            <p:nvPr/>
          </p:nvGrpSpPr>
          <p:grpSpPr bwMode="auto">
            <a:xfrm>
              <a:off x="3" y="1717"/>
              <a:ext cx="672" cy="2506"/>
              <a:chOff x="3" y="1717"/>
              <a:chExt cx="672" cy="2506"/>
            </a:xfrm>
          </p:grpSpPr>
          <p:sp>
            <p:nvSpPr>
              <p:cNvPr id="26923" name="Rectangle 103">
                <a:extLst>
                  <a:ext uri="{FF2B5EF4-FFF2-40B4-BE49-F238E27FC236}">
                    <a16:creationId xmlns:a16="http://schemas.microsoft.com/office/drawing/2014/main" id="{C41FB718-FB20-401C-A7CA-7369C419C639}"/>
                  </a:ext>
                </a:extLst>
              </p:cNvPr>
              <p:cNvSpPr>
                <a:spLocks noChangeArrowheads="1"/>
              </p:cNvSpPr>
              <p:nvPr/>
            </p:nvSpPr>
            <p:spPr bwMode="auto">
              <a:xfrm>
                <a:off x="3" y="1717"/>
                <a:ext cx="672" cy="250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924" name="Rectangle 104">
                <a:extLst>
                  <a:ext uri="{FF2B5EF4-FFF2-40B4-BE49-F238E27FC236}">
                    <a16:creationId xmlns:a16="http://schemas.microsoft.com/office/drawing/2014/main" id="{1809CABA-8518-4BAE-ADB6-FEBC29AE06D9}"/>
                  </a:ext>
                </a:extLst>
              </p:cNvPr>
              <p:cNvSpPr>
                <a:spLocks noChangeArrowheads="1"/>
              </p:cNvSpPr>
              <p:nvPr/>
            </p:nvSpPr>
            <p:spPr bwMode="auto">
              <a:xfrm>
                <a:off x="3" y="1717"/>
                <a:ext cx="672" cy="2506"/>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664" name="Freeform 106">
              <a:extLst>
                <a:ext uri="{FF2B5EF4-FFF2-40B4-BE49-F238E27FC236}">
                  <a16:creationId xmlns:a16="http://schemas.microsoft.com/office/drawing/2014/main" id="{9C533593-FB6A-4281-8991-DFB26CA89C82}"/>
                </a:ext>
              </a:extLst>
            </p:cNvPr>
            <p:cNvSpPr>
              <a:spLocks noEditPoints="1"/>
            </p:cNvSpPr>
            <p:nvPr/>
          </p:nvSpPr>
          <p:spPr bwMode="auto">
            <a:xfrm>
              <a:off x="15" y="984"/>
              <a:ext cx="72" cy="3210"/>
            </a:xfrm>
            <a:custGeom>
              <a:avLst/>
              <a:gdLst>
                <a:gd name="T0" fmla="*/ 56 w 72"/>
                <a:gd name="T1" fmla="*/ 44 h 3210"/>
                <a:gd name="T2" fmla="*/ 56 w 72"/>
                <a:gd name="T3" fmla="*/ 110 h 3210"/>
                <a:gd name="T4" fmla="*/ 31 w 72"/>
                <a:gd name="T5" fmla="*/ 154 h 3210"/>
                <a:gd name="T6" fmla="*/ 31 w 72"/>
                <a:gd name="T7" fmla="*/ 176 h 3210"/>
                <a:gd name="T8" fmla="*/ 55 w 72"/>
                <a:gd name="T9" fmla="*/ 220 h 3210"/>
                <a:gd name="T10" fmla="*/ 55 w 72"/>
                <a:gd name="T11" fmla="*/ 308 h 3210"/>
                <a:gd name="T12" fmla="*/ 55 w 72"/>
                <a:gd name="T13" fmla="*/ 374 h 3210"/>
                <a:gd name="T14" fmla="*/ 31 w 72"/>
                <a:gd name="T15" fmla="*/ 418 h 3210"/>
                <a:gd name="T16" fmla="*/ 31 w 72"/>
                <a:gd name="T17" fmla="*/ 440 h 3210"/>
                <a:gd name="T18" fmla="*/ 55 w 72"/>
                <a:gd name="T19" fmla="*/ 484 h 3210"/>
                <a:gd name="T20" fmla="*/ 54 w 72"/>
                <a:gd name="T21" fmla="*/ 572 h 3210"/>
                <a:gd name="T22" fmla="*/ 54 w 72"/>
                <a:gd name="T23" fmla="*/ 638 h 3210"/>
                <a:gd name="T24" fmla="*/ 30 w 72"/>
                <a:gd name="T25" fmla="*/ 682 h 3210"/>
                <a:gd name="T26" fmla="*/ 30 w 72"/>
                <a:gd name="T27" fmla="*/ 704 h 3210"/>
                <a:gd name="T28" fmla="*/ 54 w 72"/>
                <a:gd name="T29" fmla="*/ 748 h 3210"/>
                <a:gd name="T30" fmla="*/ 54 w 72"/>
                <a:gd name="T31" fmla="*/ 836 h 3210"/>
                <a:gd name="T32" fmla="*/ 53 w 72"/>
                <a:gd name="T33" fmla="*/ 902 h 3210"/>
                <a:gd name="T34" fmla="*/ 29 w 72"/>
                <a:gd name="T35" fmla="*/ 946 h 3210"/>
                <a:gd name="T36" fmla="*/ 29 w 72"/>
                <a:gd name="T37" fmla="*/ 968 h 3210"/>
                <a:gd name="T38" fmla="*/ 53 w 72"/>
                <a:gd name="T39" fmla="*/ 1012 h 3210"/>
                <a:gd name="T40" fmla="*/ 53 w 72"/>
                <a:gd name="T41" fmla="*/ 1099 h 3210"/>
                <a:gd name="T42" fmla="*/ 53 w 72"/>
                <a:gd name="T43" fmla="*/ 1165 h 3210"/>
                <a:gd name="T44" fmla="*/ 29 w 72"/>
                <a:gd name="T45" fmla="*/ 1209 h 3210"/>
                <a:gd name="T46" fmla="*/ 29 w 72"/>
                <a:gd name="T47" fmla="*/ 1231 h 3210"/>
                <a:gd name="T48" fmla="*/ 53 w 72"/>
                <a:gd name="T49" fmla="*/ 1275 h 3210"/>
                <a:gd name="T50" fmla="*/ 53 w 72"/>
                <a:gd name="T51" fmla="*/ 1363 h 3210"/>
                <a:gd name="T52" fmla="*/ 52 w 72"/>
                <a:gd name="T53" fmla="*/ 1429 h 3210"/>
                <a:gd name="T54" fmla="*/ 28 w 72"/>
                <a:gd name="T55" fmla="*/ 1473 h 3210"/>
                <a:gd name="T56" fmla="*/ 28 w 72"/>
                <a:gd name="T57" fmla="*/ 1495 h 3210"/>
                <a:gd name="T58" fmla="*/ 52 w 72"/>
                <a:gd name="T59" fmla="*/ 1539 h 3210"/>
                <a:gd name="T60" fmla="*/ 52 w 72"/>
                <a:gd name="T61" fmla="*/ 1627 h 3210"/>
                <a:gd name="T62" fmla="*/ 52 w 72"/>
                <a:gd name="T63" fmla="*/ 1693 h 3210"/>
                <a:gd name="T64" fmla="*/ 28 w 72"/>
                <a:gd name="T65" fmla="*/ 1737 h 3210"/>
                <a:gd name="T66" fmla="*/ 28 w 72"/>
                <a:gd name="T67" fmla="*/ 1759 h 3210"/>
                <a:gd name="T68" fmla="*/ 51 w 72"/>
                <a:gd name="T69" fmla="*/ 1803 h 3210"/>
                <a:gd name="T70" fmla="*/ 51 w 72"/>
                <a:gd name="T71" fmla="*/ 1891 h 3210"/>
                <a:gd name="T72" fmla="*/ 51 w 72"/>
                <a:gd name="T73" fmla="*/ 1957 h 3210"/>
                <a:gd name="T74" fmla="*/ 27 w 72"/>
                <a:gd name="T75" fmla="*/ 2001 h 3210"/>
                <a:gd name="T76" fmla="*/ 27 w 72"/>
                <a:gd name="T77" fmla="*/ 2023 h 3210"/>
                <a:gd name="T78" fmla="*/ 51 w 72"/>
                <a:gd name="T79" fmla="*/ 2067 h 3210"/>
                <a:gd name="T80" fmla="*/ 50 w 72"/>
                <a:gd name="T81" fmla="*/ 2155 h 3210"/>
                <a:gd name="T82" fmla="*/ 50 w 72"/>
                <a:gd name="T83" fmla="*/ 2221 h 3210"/>
                <a:gd name="T84" fmla="*/ 26 w 72"/>
                <a:gd name="T85" fmla="*/ 2265 h 3210"/>
                <a:gd name="T86" fmla="*/ 26 w 72"/>
                <a:gd name="T87" fmla="*/ 2287 h 3210"/>
                <a:gd name="T88" fmla="*/ 50 w 72"/>
                <a:gd name="T89" fmla="*/ 2331 h 3210"/>
                <a:gd name="T90" fmla="*/ 50 w 72"/>
                <a:gd name="T91" fmla="*/ 2419 h 3210"/>
                <a:gd name="T92" fmla="*/ 50 w 72"/>
                <a:gd name="T93" fmla="*/ 2485 h 3210"/>
                <a:gd name="T94" fmla="*/ 26 w 72"/>
                <a:gd name="T95" fmla="*/ 2529 h 3210"/>
                <a:gd name="T96" fmla="*/ 25 w 72"/>
                <a:gd name="T97" fmla="*/ 2551 h 3210"/>
                <a:gd name="T98" fmla="*/ 49 w 72"/>
                <a:gd name="T99" fmla="*/ 2595 h 3210"/>
                <a:gd name="T100" fmla="*/ 49 w 72"/>
                <a:gd name="T101" fmla="*/ 2683 h 3210"/>
                <a:gd name="T102" fmla="*/ 49 w 72"/>
                <a:gd name="T103" fmla="*/ 2748 h 3210"/>
                <a:gd name="T104" fmla="*/ 25 w 72"/>
                <a:gd name="T105" fmla="*/ 2792 h 3210"/>
                <a:gd name="T106" fmla="*/ 25 w 72"/>
                <a:gd name="T107" fmla="*/ 2814 h 3210"/>
                <a:gd name="T108" fmla="*/ 49 w 72"/>
                <a:gd name="T109" fmla="*/ 2858 h 3210"/>
                <a:gd name="T110" fmla="*/ 48 w 72"/>
                <a:gd name="T111" fmla="*/ 2946 h 3210"/>
                <a:gd name="T112" fmla="*/ 48 w 72"/>
                <a:gd name="T113" fmla="*/ 3012 h 3210"/>
                <a:gd name="T114" fmla="*/ 24 w 72"/>
                <a:gd name="T115" fmla="*/ 3056 h 3210"/>
                <a:gd name="T116" fmla="*/ 24 w 72"/>
                <a:gd name="T117" fmla="*/ 3078 h 3210"/>
                <a:gd name="T118" fmla="*/ 48 w 72"/>
                <a:gd name="T119" fmla="*/ 3122 h 32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 h="3210">
                  <a:moveTo>
                    <a:pt x="56" y="0"/>
                  </a:moveTo>
                  <a:lnTo>
                    <a:pt x="56" y="22"/>
                  </a:lnTo>
                  <a:lnTo>
                    <a:pt x="32" y="22"/>
                  </a:lnTo>
                  <a:lnTo>
                    <a:pt x="32" y="0"/>
                  </a:lnTo>
                  <a:lnTo>
                    <a:pt x="56" y="0"/>
                  </a:lnTo>
                  <a:close/>
                  <a:moveTo>
                    <a:pt x="56" y="44"/>
                  </a:moveTo>
                  <a:lnTo>
                    <a:pt x="56" y="66"/>
                  </a:lnTo>
                  <a:lnTo>
                    <a:pt x="32" y="66"/>
                  </a:lnTo>
                  <a:lnTo>
                    <a:pt x="32" y="44"/>
                  </a:lnTo>
                  <a:lnTo>
                    <a:pt x="56" y="44"/>
                  </a:lnTo>
                  <a:close/>
                  <a:moveTo>
                    <a:pt x="56" y="88"/>
                  </a:moveTo>
                  <a:lnTo>
                    <a:pt x="56" y="110"/>
                  </a:lnTo>
                  <a:lnTo>
                    <a:pt x="32" y="110"/>
                  </a:lnTo>
                  <a:lnTo>
                    <a:pt x="32" y="88"/>
                  </a:lnTo>
                  <a:lnTo>
                    <a:pt x="56" y="88"/>
                  </a:lnTo>
                  <a:close/>
                  <a:moveTo>
                    <a:pt x="55" y="132"/>
                  </a:moveTo>
                  <a:lnTo>
                    <a:pt x="55" y="154"/>
                  </a:lnTo>
                  <a:lnTo>
                    <a:pt x="31" y="154"/>
                  </a:lnTo>
                  <a:lnTo>
                    <a:pt x="31" y="132"/>
                  </a:lnTo>
                  <a:lnTo>
                    <a:pt x="55" y="132"/>
                  </a:lnTo>
                  <a:close/>
                  <a:moveTo>
                    <a:pt x="55" y="176"/>
                  </a:moveTo>
                  <a:lnTo>
                    <a:pt x="55" y="198"/>
                  </a:lnTo>
                  <a:lnTo>
                    <a:pt x="31" y="198"/>
                  </a:lnTo>
                  <a:lnTo>
                    <a:pt x="31" y="176"/>
                  </a:lnTo>
                  <a:lnTo>
                    <a:pt x="55" y="176"/>
                  </a:lnTo>
                  <a:close/>
                  <a:moveTo>
                    <a:pt x="55" y="220"/>
                  </a:moveTo>
                  <a:lnTo>
                    <a:pt x="55" y="242"/>
                  </a:lnTo>
                  <a:lnTo>
                    <a:pt x="31" y="242"/>
                  </a:lnTo>
                  <a:lnTo>
                    <a:pt x="31" y="220"/>
                  </a:lnTo>
                  <a:lnTo>
                    <a:pt x="55" y="220"/>
                  </a:lnTo>
                  <a:close/>
                  <a:moveTo>
                    <a:pt x="55" y="264"/>
                  </a:moveTo>
                  <a:lnTo>
                    <a:pt x="55" y="286"/>
                  </a:lnTo>
                  <a:lnTo>
                    <a:pt x="31" y="286"/>
                  </a:lnTo>
                  <a:lnTo>
                    <a:pt x="31" y="264"/>
                  </a:lnTo>
                  <a:lnTo>
                    <a:pt x="55" y="264"/>
                  </a:lnTo>
                  <a:close/>
                  <a:moveTo>
                    <a:pt x="55" y="308"/>
                  </a:moveTo>
                  <a:lnTo>
                    <a:pt x="55" y="330"/>
                  </a:lnTo>
                  <a:lnTo>
                    <a:pt x="31" y="330"/>
                  </a:lnTo>
                  <a:lnTo>
                    <a:pt x="31" y="308"/>
                  </a:lnTo>
                  <a:lnTo>
                    <a:pt x="55" y="308"/>
                  </a:lnTo>
                  <a:close/>
                  <a:moveTo>
                    <a:pt x="55" y="352"/>
                  </a:moveTo>
                  <a:lnTo>
                    <a:pt x="55" y="374"/>
                  </a:lnTo>
                  <a:lnTo>
                    <a:pt x="31" y="374"/>
                  </a:lnTo>
                  <a:lnTo>
                    <a:pt x="31" y="352"/>
                  </a:lnTo>
                  <a:lnTo>
                    <a:pt x="55" y="352"/>
                  </a:lnTo>
                  <a:close/>
                  <a:moveTo>
                    <a:pt x="55" y="396"/>
                  </a:moveTo>
                  <a:lnTo>
                    <a:pt x="55" y="418"/>
                  </a:lnTo>
                  <a:lnTo>
                    <a:pt x="31" y="418"/>
                  </a:lnTo>
                  <a:lnTo>
                    <a:pt x="31" y="396"/>
                  </a:lnTo>
                  <a:lnTo>
                    <a:pt x="55" y="396"/>
                  </a:lnTo>
                  <a:close/>
                  <a:moveTo>
                    <a:pt x="55" y="440"/>
                  </a:moveTo>
                  <a:lnTo>
                    <a:pt x="55" y="462"/>
                  </a:lnTo>
                  <a:lnTo>
                    <a:pt x="31" y="462"/>
                  </a:lnTo>
                  <a:lnTo>
                    <a:pt x="31" y="440"/>
                  </a:lnTo>
                  <a:lnTo>
                    <a:pt x="55" y="440"/>
                  </a:lnTo>
                  <a:close/>
                  <a:moveTo>
                    <a:pt x="55" y="484"/>
                  </a:moveTo>
                  <a:lnTo>
                    <a:pt x="55" y="506"/>
                  </a:lnTo>
                  <a:lnTo>
                    <a:pt x="31" y="506"/>
                  </a:lnTo>
                  <a:lnTo>
                    <a:pt x="31" y="484"/>
                  </a:lnTo>
                  <a:lnTo>
                    <a:pt x="55" y="484"/>
                  </a:lnTo>
                  <a:close/>
                  <a:moveTo>
                    <a:pt x="54" y="528"/>
                  </a:moveTo>
                  <a:lnTo>
                    <a:pt x="54" y="550"/>
                  </a:lnTo>
                  <a:lnTo>
                    <a:pt x="30" y="550"/>
                  </a:lnTo>
                  <a:lnTo>
                    <a:pt x="30" y="528"/>
                  </a:lnTo>
                  <a:lnTo>
                    <a:pt x="54" y="528"/>
                  </a:lnTo>
                  <a:close/>
                  <a:moveTo>
                    <a:pt x="54" y="572"/>
                  </a:moveTo>
                  <a:lnTo>
                    <a:pt x="54" y="594"/>
                  </a:lnTo>
                  <a:lnTo>
                    <a:pt x="30" y="594"/>
                  </a:lnTo>
                  <a:lnTo>
                    <a:pt x="30" y="572"/>
                  </a:lnTo>
                  <a:lnTo>
                    <a:pt x="54" y="572"/>
                  </a:lnTo>
                  <a:close/>
                  <a:moveTo>
                    <a:pt x="54" y="616"/>
                  </a:moveTo>
                  <a:lnTo>
                    <a:pt x="54" y="638"/>
                  </a:lnTo>
                  <a:lnTo>
                    <a:pt x="30" y="638"/>
                  </a:lnTo>
                  <a:lnTo>
                    <a:pt x="30" y="616"/>
                  </a:lnTo>
                  <a:lnTo>
                    <a:pt x="54" y="616"/>
                  </a:lnTo>
                  <a:close/>
                  <a:moveTo>
                    <a:pt x="54" y="660"/>
                  </a:moveTo>
                  <a:lnTo>
                    <a:pt x="54" y="682"/>
                  </a:lnTo>
                  <a:lnTo>
                    <a:pt x="30" y="682"/>
                  </a:lnTo>
                  <a:lnTo>
                    <a:pt x="30" y="660"/>
                  </a:lnTo>
                  <a:lnTo>
                    <a:pt x="54" y="660"/>
                  </a:lnTo>
                  <a:close/>
                  <a:moveTo>
                    <a:pt x="54" y="704"/>
                  </a:moveTo>
                  <a:lnTo>
                    <a:pt x="54" y="726"/>
                  </a:lnTo>
                  <a:lnTo>
                    <a:pt x="30" y="726"/>
                  </a:lnTo>
                  <a:lnTo>
                    <a:pt x="30" y="704"/>
                  </a:lnTo>
                  <a:lnTo>
                    <a:pt x="54" y="704"/>
                  </a:lnTo>
                  <a:close/>
                  <a:moveTo>
                    <a:pt x="54" y="748"/>
                  </a:moveTo>
                  <a:lnTo>
                    <a:pt x="54" y="770"/>
                  </a:lnTo>
                  <a:lnTo>
                    <a:pt x="30" y="770"/>
                  </a:lnTo>
                  <a:lnTo>
                    <a:pt x="30" y="748"/>
                  </a:lnTo>
                  <a:lnTo>
                    <a:pt x="54" y="748"/>
                  </a:lnTo>
                  <a:close/>
                  <a:moveTo>
                    <a:pt x="54" y="792"/>
                  </a:moveTo>
                  <a:lnTo>
                    <a:pt x="54" y="814"/>
                  </a:lnTo>
                  <a:lnTo>
                    <a:pt x="30" y="814"/>
                  </a:lnTo>
                  <a:lnTo>
                    <a:pt x="30" y="792"/>
                  </a:lnTo>
                  <a:lnTo>
                    <a:pt x="54" y="792"/>
                  </a:lnTo>
                  <a:close/>
                  <a:moveTo>
                    <a:pt x="54" y="836"/>
                  </a:moveTo>
                  <a:lnTo>
                    <a:pt x="54" y="858"/>
                  </a:lnTo>
                  <a:lnTo>
                    <a:pt x="30" y="858"/>
                  </a:lnTo>
                  <a:lnTo>
                    <a:pt x="30" y="836"/>
                  </a:lnTo>
                  <a:lnTo>
                    <a:pt x="54" y="836"/>
                  </a:lnTo>
                  <a:close/>
                  <a:moveTo>
                    <a:pt x="54" y="880"/>
                  </a:moveTo>
                  <a:lnTo>
                    <a:pt x="53" y="902"/>
                  </a:lnTo>
                  <a:lnTo>
                    <a:pt x="29" y="902"/>
                  </a:lnTo>
                  <a:lnTo>
                    <a:pt x="30" y="880"/>
                  </a:lnTo>
                  <a:lnTo>
                    <a:pt x="54" y="880"/>
                  </a:lnTo>
                  <a:close/>
                  <a:moveTo>
                    <a:pt x="53" y="924"/>
                  </a:moveTo>
                  <a:lnTo>
                    <a:pt x="53" y="946"/>
                  </a:lnTo>
                  <a:lnTo>
                    <a:pt x="29" y="946"/>
                  </a:lnTo>
                  <a:lnTo>
                    <a:pt x="29" y="924"/>
                  </a:lnTo>
                  <a:lnTo>
                    <a:pt x="53" y="924"/>
                  </a:lnTo>
                  <a:close/>
                  <a:moveTo>
                    <a:pt x="53" y="968"/>
                  </a:moveTo>
                  <a:lnTo>
                    <a:pt x="53" y="990"/>
                  </a:lnTo>
                  <a:lnTo>
                    <a:pt x="29" y="990"/>
                  </a:lnTo>
                  <a:lnTo>
                    <a:pt x="29" y="968"/>
                  </a:lnTo>
                  <a:lnTo>
                    <a:pt x="53" y="968"/>
                  </a:lnTo>
                  <a:close/>
                  <a:moveTo>
                    <a:pt x="53" y="1012"/>
                  </a:moveTo>
                  <a:lnTo>
                    <a:pt x="53" y="1034"/>
                  </a:lnTo>
                  <a:lnTo>
                    <a:pt x="29" y="1034"/>
                  </a:lnTo>
                  <a:lnTo>
                    <a:pt x="29" y="1012"/>
                  </a:lnTo>
                  <a:lnTo>
                    <a:pt x="53" y="1012"/>
                  </a:lnTo>
                  <a:close/>
                  <a:moveTo>
                    <a:pt x="53" y="1056"/>
                  </a:moveTo>
                  <a:lnTo>
                    <a:pt x="53" y="1077"/>
                  </a:lnTo>
                  <a:lnTo>
                    <a:pt x="29" y="1077"/>
                  </a:lnTo>
                  <a:lnTo>
                    <a:pt x="29" y="1056"/>
                  </a:lnTo>
                  <a:lnTo>
                    <a:pt x="53" y="1056"/>
                  </a:lnTo>
                  <a:close/>
                  <a:moveTo>
                    <a:pt x="53" y="1099"/>
                  </a:moveTo>
                  <a:lnTo>
                    <a:pt x="53" y="1121"/>
                  </a:lnTo>
                  <a:lnTo>
                    <a:pt x="29" y="1121"/>
                  </a:lnTo>
                  <a:lnTo>
                    <a:pt x="29" y="1099"/>
                  </a:lnTo>
                  <a:lnTo>
                    <a:pt x="53" y="1099"/>
                  </a:lnTo>
                  <a:close/>
                  <a:moveTo>
                    <a:pt x="53" y="1143"/>
                  </a:moveTo>
                  <a:lnTo>
                    <a:pt x="53" y="1165"/>
                  </a:lnTo>
                  <a:lnTo>
                    <a:pt x="29" y="1165"/>
                  </a:lnTo>
                  <a:lnTo>
                    <a:pt x="29" y="1143"/>
                  </a:lnTo>
                  <a:lnTo>
                    <a:pt x="53" y="1143"/>
                  </a:lnTo>
                  <a:close/>
                  <a:moveTo>
                    <a:pt x="53" y="1187"/>
                  </a:moveTo>
                  <a:lnTo>
                    <a:pt x="53" y="1209"/>
                  </a:lnTo>
                  <a:lnTo>
                    <a:pt x="29" y="1209"/>
                  </a:lnTo>
                  <a:lnTo>
                    <a:pt x="29" y="1187"/>
                  </a:lnTo>
                  <a:lnTo>
                    <a:pt x="53" y="1187"/>
                  </a:lnTo>
                  <a:close/>
                  <a:moveTo>
                    <a:pt x="53" y="1231"/>
                  </a:moveTo>
                  <a:lnTo>
                    <a:pt x="53" y="1253"/>
                  </a:lnTo>
                  <a:lnTo>
                    <a:pt x="29" y="1253"/>
                  </a:lnTo>
                  <a:lnTo>
                    <a:pt x="29" y="1231"/>
                  </a:lnTo>
                  <a:lnTo>
                    <a:pt x="53" y="1231"/>
                  </a:lnTo>
                  <a:close/>
                  <a:moveTo>
                    <a:pt x="53" y="1275"/>
                  </a:moveTo>
                  <a:lnTo>
                    <a:pt x="53" y="1297"/>
                  </a:lnTo>
                  <a:lnTo>
                    <a:pt x="29" y="1297"/>
                  </a:lnTo>
                  <a:lnTo>
                    <a:pt x="29" y="1275"/>
                  </a:lnTo>
                  <a:lnTo>
                    <a:pt x="53" y="1275"/>
                  </a:lnTo>
                  <a:close/>
                  <a:moveTo>
                    <a:pt x="53" y="1319"/>
                  </a:moveTo>
                  <a:lnTo>
                    <a:pt x="53" y="1341"/>
                  </a:lnTo>
                  <a:lnTo>
                    <a:pt x="29" y="1341"/>
                  </a:lnTo>
                  <a:lnTo>
                    <a:pt x="29" y="1319"/>
                  </a:lnTo>
                  <a:lnTo>
                    <a:pt x="53" y="1319"/>
                  </a:lnTo>
                  <a:close/>
                  <a:moveTo>
                    <a:pt x="53" y="1363"/>
                  </a:moveTo>
                  <a:lnTo>
                    <a:pt x="52" y="1385"/>
                  </a:lnTo>
                  <a:lnTo>
                    <a:pt x="28" y="1385"/>
                  </a:lnTo>
                  <a:lnTo>
                    <a:pt x="29" y="1363"/>
                  </a:lnTo>
                  <a:lnTo>
                    <a:pt x="53" y="1363"/>
                  </a:lnTo>
                  <a:close/>
                  <a:moveTo>
                    <a:pt x="52" y="1407"/>
                  </a:moveTo>
                  <a:lnTo>
                    <a:pt x="52" y="1429"/>
                  </a:lnTo>
                  <a:lnTo>
                    <a:pt x="28" y="1429"/>
                  </a:lnTo>
                  <a:lnTo>
                    <a:pt x="28" y="1407"/>
                  </a:lnTo>
                  <a:lnTo>
                    <a:pt x="52" y="1407"/>
                  </a:lnTo>
                  <a:close/>
                  <a:moveTo>
                    <a:pt x="52" y="1451"/>
                  </a:moveTo>
                  <a:lnTo>
                    <a:pt x="52" y="1473"/>
                  </a:lnTo>
                  <a:lnTo>
                    <a:pt x="28" y="1473"/>
                  </a:lnTo>
                  <a:lnTo>
                    <a:pt x="28" y="1451"/>
                  </a:lnTo>
                  <a:lnTo>
                    <a:pt x="52" y="1451"/>
                  </a:lnTo>
                  <a:close/>
                  <a:moveTo>
                    <a:pt x="52" y="1495"/>
                  </a:moveTo>
                  <a:lnTo>
                    <a:pt x="52" y="1517"/>
                  </a:lnTo>
                  <a:lnTo>
                    <a:pt x="28" y="1517"/>
                  </a:lnTo>
                  <a:lnTo>
                    <a:pt x="28" y="1495"/>
                  </a:lnTo>
                  <a:lnTo>
                    <a:pt x="52" y="1495"/>
                  </a:lnTo>
                  <a:close/>
                  <a:moveTo>
                    <a:pt x="52" y="1539"/>
                  </a:moveTo>
                  <a:lnTo>
                    <a:pt x="52" y="1561"/>
                  </a:lnTo>
                  <a:lnTo>
                    <a:pt x="28" y="1561"/>
                  </a:lnTo>
                  <a:lnTo>
                    <a:pt x="28" y="1539"/>
                  </a:lnTo>
                  <a:lnTo>
                    <a:pt x="52" y="1539"/>
                  </a:lnTo>
                  <a:close/>
                  <a:moveTo>
                    <a:pt x="52" y="1583"/>
                  </a:moveTo>
                  <a:lnTo>
                    <a:pt x="52" y="1605"/>
                  </a:lnTo>
                  <a:lnTo>
                    <a:pt x="28" y="1605"/>
                  </a:lnTo>
                  <a:lnTo>
                    <a:pt x="28" y="1583"/>
                  </a:lnTo>
                  <a:lnTo>
                    <a:pt x="52" y="1583"/>
                  </a:lnTo>
                  <a:close/>
                  <a:moveTo>
                    <a:pt x="52" y="1627"/>
                  </a:moveTo>
                  <a:lnTo>
                    <a:pt x="52" y="1649"/>
                  </a:lnTo>
                  <a:lnTo>
                    <a:pt x="28" y="1649"/>
                  </a:lnTo>
                  <a:lnTo>
                    <a:pt x="28" y="1627"/>
                  </a:lnTo>
                  <a:lnTo>
                    <a:pt x="52" y="1627"/>
                  </a:lnTo>
                  <a:close/>
                  <a:moveTo>
                    <a:pt x="52" y="1671"/>
                  </a:moveTo>
                  <a:lnTo>
                    <a:pt x="52" y="1693"/>
                  </a:lnTo>
                  <a:lnTo>
                    <a:pt x="28" y="1693"/>
                  </a:lnTo>
                  <a:lnTo>
                    <a:pt x="28" y="1671"/>
                  </a:lnTo>
                  <a:lnTo>
                    <a:pt x="52" y="1671"/>
                  </a:lnTo>
                  <a:close/>
                  <a:moveTo>
                    <a:pt x="52" y="1715"/>
                  </a:moveTo>
                  <a:lnTo>
                    <a:pt x="52" y="1737"/>
                  </a:lnTo>
                  <a:lnTo>
                    <a:pt x="28" y="1737"/>
                  </a:lnTo>
                  <a:lnTo>
                    <a:pt x="28" y="1715"/>
                  </a:lnTo>
                  <a:lnTo>
                    <a:pt x="52" y="1715"/>
                  </a:lnTo>
                  <a:close/>
                  <a:moveTo>
                    <a:pt x="52" y="1759"/>
                  </a:moveTo>
                  <a:lnTo>
                    <a:pt x="51" y="1781"/>
                  </a:lnTo>
                  <a:lnTo>
                    <a:pt x="27" y="1781"/>
                  </a:lnTo>
                  <a:lnTo>
                    <a:pt x="28" y="1759"/>
                  </a:lnTo>
                  <a:lnTo>
                    <a:pt x="52" y="1759"/>
                  </a:lnTo>
                  <a:close/>
                  <a:moveTo>
                    <a:pt x="51" y="1803"/>
                  </a:moveTo>
                  <a:lnTo>
                    <a:pt x="51" y="1825"/>
                  </a:lnTo>
                  <a:lnTo>
                    <a:pt x="27" y="1825"/>
                  </a:lnTo>
                  <a:lnTo>
                    <a:pt x="27" y="1803"/>
                  </a:lnTo>
                  <a:lnTo>
                    <a:pt x="51" y="1803"/>
                  </a:lnTo>
                  <a:close/>
                  <a:moveTo>
                    <a:pt x="51" y="1847"/>
                  </a:moveTo>
                  <a:lnTo>
                    <a:pt x="51" y="1869"/>
                  </a:lnTo>
                  <a:lnTo>
                    <a:pt x="27" y="1869"/>
                  </a:lnTo>
                  <a:lnTo>
                    <a:pt x="27" y="1847"/>
                  </a:lnTo>
                  <a:lnTo>
                    <a:pt x="51" y="1847"/>
                  </a:lnTo>
                  <a:close/>
                  <a:moveTo>
                    <a:pt x="51" y="1891"/>
                  </a:moveTo>
                  <a:lnTo>
                    <a:pt x="51" y="1913"/>
                  </a:lnTo>
                  <a:lnTo>
                    <a:pt x="27" y="1913"/>
                  </a:lnTo>
                  <a:lnTo>
                    <a:pt x="27" y="1891"/>
                  </a:lnTo>
                  <a:lnTo>
                    <a:pt x="51" y="1891"/>
                  </a:lnTo>
                  <a:close/>
                  <a:moveTo>
                    <a:pt x="51" y="1935"/>
                  </a:moveTo>
                  <a:lnTo>
                    <a:pt x="51" y="1957"/>
                  </a:lnTo>
                  <a:lnTo>
                    <a:pt x="27" y="1957"/>
                  </a:lnTo>
                  <a:lnTo>
                    <a:pt x="27" y="1935"/>
                  </a:lnTo>
                  <a:lnTo>
                    <a:pt x="51" y="1935"/>
                  </a:lnTo>
                  <a:close/>
                  <a:moveTo>
                    <a:pt x="51" y="1979"/>
                  </a:moveTo>
                  <a:lnTo>
                    <a:pt x="51" y="2001"/>
                  </a:lnTo>
                  <a:lnTo>
                    <a:pt x="27" y="2001"/>
                  </a:lnTo>
                  <a:lnTo>
                    <a:pt x="27" y="1979"/>
                  </a:lnTo>
                  <a:lnTo>
                    <a:pt x="51" y="1979"/>
                  </a:lnTo>
                  <a:close/>
                  <a:moveTo>
                    <a:pt x="51" y="2023"/>
                  </a:moveTo>
                  <a:lnTo>
                    <a:pt x="51" y="2045"/>
                  </a:lnTo>
                  <a:lnTo>
                    <a:pt x="27" y="2045"/>
                  </a:lnTo>
                  <a:lnTo>
                    <a:pt x="27" y="2023"/>
                  </a:lnTo>
                  <a:lnTo>
                    <a:pt x="51" y="2023"/>
                  </a:lnTo>
                  <a:close/>
                  <a:moveTo>
                    <a:pt x="51" y="2067"/>
                  </a:moveTo>
                  <a:lnTo>
                    <a:pt x="51" y="2089"/>
                  </a:lnTo>
                  <a:lnTo>
                    <a:pt x="27" y="2089"/>
                  </a:lnTo>
                  <a:lnTo>
                    <a:pt x="27" y="2067"/>
                  </a:lnTo>
                  <a:lnTo>
                    <a:pt x="51" y="2067"/>
                  </a:lnTo>
                  <a:close/>
                  <a:moveTo>
                    <a:pt x="51" y="2111"/>
                  </a:moveTo>
                  <a:lnTo>
                    <a:pt x="51" y="2133"/>
                  </a:lnTo>
                  <a:lnTo>
                    <a:pt x="27" y="2133"/>
                  </a:lnTo>
                  <a:lnTo>
                    <a:pt x="27" y="2111"/>
                  </a:lnTo>
                  <a:lnTo>
                    <a:pt x="51" y="2111"/>
                  </a:lnTo>
                  <a:close/>
                  <a:moveTo>
                    <a:pt x="50" y="2155"/>
                  </a:moveTo>
                  <a:lnTo>
                    <a:pt x="50" y="2177"/>
                  </a:lnTo>
                  <a:lnTo>
                    <a:pt x="26" y="2177"/>
                  </a:lnTo>
                  <a:lnTo>
                    <a:pt x="26" y="2155"/>
                  </a:lnTo>
                  <a:lnTo>
                    <a:pt x="50" y="2155"/>
                  </a:lnTo>
                  <a:close/>
                  <a:moveTo>
                    <a:pt x="50" y="2199"/>
                  </a:moveTo>
                  <a:lnTo>
                    <a:pt x="50" y="2221"/>
                  </a:lnTo>
                  <a:lnTo>
                    <a:pt x="26" y="2221"/>
                  </a:lnTo>
                  <a:lnTo>
                    <a:pt x="26" y="2199"/>
                  </a:lnTo>
                  <a:lnTo>
                    <a:pt x="50" y="2199"/>
                  </a:lnTo>
                  <a:close/>
                  <a:moveTo>
                    <a:pt x="50" y="2243"/>
                  </a:moveTo>
                  <a:lnTo>
                    <a:pt x="50" y="2265"/>
                  </a:lnTo>
                  <a:lnTo>
                    <a:pt x="26" y="2265"/>
                  </a:lnTo>
                  <a:lnTo>
                    <a:pt x="26" y="2243"/>
                  </a:lnTo>
                  <a:lnTo>
                    <a:pt x="50" y="2243"/>
                  </a:lnTo>
                  <a:close/>
                  <a:moveTo>
                    <a:pt x="50" y="2287"/>
                  </a:moveTo>
                  <a:lnTo>
                    <a:pt x="50" y="2309"/>
                  </a:lnTo>
                  <a:lnTo>
                    <a:pt x="26" y="2309"/>
                  </a:lnTo>
                  <a:lnTo>
                    <a:pt x="26" y="2287"/>
                  </a:lnTo>
                  <a:lnTo>
                    <a:pt x="50" y="2287"/>
                  </a:lnTo>
                  <a:close/>
                  <a:moveTo>
                    <a:pt x="50" y="2331"/>
                  </a:moveTo>
                  <a:lnTo>
                    <a:pt x="50" y="2353"/>
                  </a:lnTo>
                  <a:lnTo>
                    <a:pt x="26" y="2353"/>
                  </a:lnTo>
                  <a:lnTo>
                    <a:pt x="26" y="2331"/>
                  </a:lnTo>
                  <a:lnTo>
                    <a:pt x="50" y="2331"/>
                  </a:lnTo>
                  <a:close/>
                  <a:moveTo>
                    <a:pt x="50" y="2375"/>
                  </a:moveTo>
                  <a:lnTo>
                    <a:pt x="50" y="2397"/>
                  </a:lnTo>
                  <a:lnTo>
                    <a:pt x="26" y="2397"/>
                  </a:lnTo>
                  <a:lnTo>
                    <a:pt x="26" y="2375"/>
                  </a:lnTo>
                  <a:lnTo>
                    <a:pt x="50" y="2375"/>
                  </a:lnTo>
                  <a:close/>
                  <a:moveTo>
                    <a:pt x="50" y="2419"/>
                  </a:moveTo>
                  <a:lnTo>
                    <a:pt x="50" y="2441"/>
                  </a:lnTo>
                  <a:lnTo>
                    <a:pt x="26" y="2441"/>
                  </a:lnTo>
                  <a:lnTo>
                    <a:pt x="26" y="2419"/>
                  </a:lnTo>
                  <a:lnTo>
                    <a:pt x="50" y="2419"/>
                  </a:lnTo>
                  <a:close/>
                  <a:moveTo>
                    <a:pt x="50" y="2463"/>
                  </a:moveTo>
                  <a:lnTo>
                    <a:pt x="50" y="2485"/>
                  </a:lnTo>
                  <a:lnTo>
                    <a:pt x="26" y="2485"/>
                  </a:lnTo>
                  <a:lnTo>
                    <a:pt x="26" y="2463"/>
                  </a:lnTo>
                  <a:lnTo>
                    <a:pt x="50" y="2463"/>
                  </a:lnTo>
                  <a:close/>
                  <a:moveTo>
                    <a:pt x="50" y="2507"/>
                  </a:moveTo>
                  <a:lnTo>
                    <a:pt x="50" y="2529"/>
                  </a:lnTo>
                  <a:lnTo>
                    <a:pt x="26" y="2529"/>
                  </a:lnTo>
                  <a:lnTo>
                    <a:pt x="26" y="2507"/>
                  </a:lnTo>
                  <a:lnTo>
                    <a:pt x="50" y="2507"/>
                  </a:lnTo>
                  <a:close/>
                  <a:moveTo>
                    <a:pt x="49" y="2551"/>
                  </a:moveTo>
                  <a:lnTo>
                    <a:pt x="49" y="2573"/>
                  </a:lnTo>
                  <a:lnTo>
                    <a:pt x="25" y="2573"/>
                  </a:lnTo>
                  <a:lnTo>
                    <a:pt x="25" y="2551"/>
                  </a:lnTo>
                  <a:lnTo>
                    <a:pt x="49" y="2551"/>
                  </a:lnTo>
                  <a:close/>
                  <a:moveTo>
                    <a:pt x="49" y="2595"/>
                  </a:moveTo>
                  <a:lnTo>
                    <a:pt x="49" y="2617"/>
                  </a:lnTo>
                  <a:lnTo>
                    <a:pt x="25" y="2617"/>
                  </a:lnTo>
                  <a:lnTo>
                    <a:pt x="25" y="2595"/>
                  </a:lnTo>
                  <a:lnTo>
                    <a:pt x="49" y="2595"/>
                  </a:lnTo>
                  <a:close/>
                  <a:moveTo>
                    <a:pt x="49" y="2639"/>
                  </a:moveTo>
                  <a:lnTo>
                    <a:pt x="49" y="2661"/>
                  </a:lnTo>
                  <a:lnTo>
                    <a:pt x="25" y="2661"/>
                  </a:lnTo>
                  <a:lnTo>
                    <a:pt x="25" y="2639"/>
                  </a:lnTo>
                  <a:lnTo>
                    <a:pt x="49" y="2639"/>
                  </a:lnTo>
                  <a:close/>
                  <a:moveTo>
                    <a:pt x="49" y="2683"/>
                  </a:moveTo>
                  <a:lnTo>
                    <a:pt x="49" y="2704"/>
                  </a:lnTo>
                  <a:lnTo>
                    <a:pt x="25" y="2704"/>
                  </a:lnTo>
                  <a:lnTo>
                    <a:pt x="25" y="2683"/>
                  </a:lnTo>
                  <a:lnTo>
                    <a:pt x="49" y="2683"/>
                  </a:lnTo>
                  <a:close/>
                  <a:moveTo>
                    <a:pt x="49" y="2726"/>
                  </a:moveTo>
                  <a:lnTo>
                    <a:pt x="49" y="2748"/>
                  </a:lnTo>
                  <a:lnTo>
                    <a:pt x="25" y="2748"/>
                  </a:lnTo>
                  <a:lnTo>
                    <a:pt x="25" y="2726"/>
                  </a:lnTo>
                  <a:lnTo>
                    <a:pt x="49" y="2726"/>
                  </a:lnTo>
                  <a:close/>
                  <a:moveTo>
                    <a:pt x="49" y="2770"/>
                  </a:moveTo>
                  <a:lnTo>
                    <a:pt x="49" y="2792"/>
                  </a:lnTo>
                  <a:lnTo>
                    <a:pt x="25" y="2792"/>
                  </a:lnTo>
                  <a:lnTo>
                    <a:pt x="25" y="2770"/>
                  </a:lnTo>
                  <a:lnTo>
                    <a:pt x="49" y="2770"/>
                  </a:lnTo>
                  <a:close/>
                  <a:moveTo>
                    <a:pt x="49" y="2814"/>
                  </a:moveTo>
                  <a:lnTo>
                    <a:pt x="49" y="2836"/>
                  </a:lnTo>
                  <a:lnTo>
                    <a:pt x="25" y="2836"/>
                  </a:lnTo>
                  <a:lnTo>
                    <a:pt x="25" y="2814"/>
                  </a:lnTo>
                  <a:lnTo>
                    <a:pt x="49" y="2814"/>
                  </a:lnTo>
                  <a:close/>
                  <a:moveTo>
                    <a:pt x="49" y="2858"/>
                  </a:moveTo>
                  <a:lnTo>
                    <a:pt x="49" y="2880"/>
                  </a:lnTo>
                  <a:lnTo>
                    <a:pt x="25" y="2880"/>
                  </a:lnTo>
                  <a:lnTo>
                    <a:pt x="25" y="2858"/>
                  </a:lnTo>
                  <a:lnTo>
                    <a:pt x="49" y="2858"/>
                  </a:lnTo>
                  <a:close/>
                  <a:moveTo>
                    <a:pt x="49" y="2902"/>
                  </a:moveTo>
                  <a:lnTo>
                    <a:pt x="48" y="2924"/>
                  </a:lnTo>
                  <a:lnTo>
                    <a:pt x="24" y="2924"/>
                  </a:lnTo>
                  <a:lnTo>
                    <a:pt x="25" y="2902"/>
                  </a:lnTo>
                  <a:lnTo>
                    <a:pt x="49" y="2902"/>
                  </a:lnTo>
                  <a:close/>
                  <a:moveTo>
                    <a:pt x="48" y="2946"/>
                  </a:moveTo>
                  <a:lnTo>
                    <a:pt x="48" y="2968"/>
                  </a:lnTo>
                  <a:lnTo>
                    <a:pt x="24" y="2968"/>
                  </a:lnTo>
                  <a:lnTo>
                    <a:pt x="24" y="2946"/>
                  </a:lnTo>
                  <a:lnTo>
                    <a:pt x="48" y="2946"/>
                  </a:lnTo>
                  <a:close/>
                  <a:moveTo>
                    <a:pt x="48" y="2990"/>
                  </a:moveTo>
                  <a:lnTo>
                    <a:pt x="48" y="3012"/>
                  </a:lnTo>
                  <a:lnTo>
                    <a:pt x="24" y="3012"/>
                  </a:lnTo>
                  <a:lnTo>
                    <a:pt x="24" y="2990"/>
                  </a:lnTo>
                  <a:lnTo>
                    <a:pt x="48" y="2990"/>
                  </a:lnTo>
                  <a:close/>
                  <a:moveTo>
                    <a:pt x="48" y="3034"/>
                  </a:moveTo>
                  <a:lnTo>
                    <a:pt x="48" y="3056"/>
                  </a:lnTo>
                  <a:lnTo>
                    <a:pt x="24" y="3056"/>
                  </a:lnTo>
                  <a:lnTo>
                    <a:pt x="24" y="3034"/>
                  </a:lnTo>
                  <a:lnTo>
                    <a:pt x="48" y="3034"/>
                  </a:lnTo>
                  <a:close/>
                  <a:moveTo>
                    <a:pt x="48" y="3078"/>
                  </a:moveTo>
                  <a:lnTo>
                    <a:pt x="48" y="3100"/>
                  </a:lnTo>
                  <a:lnTo>
                    <a:pt x="24" y="3100"/>
                  </a:lnTo>
                  <a:lnTo>
                    <a:pt x="24" y="3078"/>
                  </a:lnTo>
                  <a:lnTo>
                    <a:pt x="48" y="3078"/>
                  </a:lnTo>
                  <a:close/>
                  <a:moveTo>
                    <a:pt x="48" y="3122"/>
                  </a:moveTo>
                  <a:lnTo>
                    <a:pt x="48" y="3144"/>
                  </a:lnTo>
                  <a:lnTo>
                    <a:pt x="24" y="3144"/>
                  </a:lnTo>
                  <a:lnTo>
                    <a:pt x="24" y="3122"/>
                  </a:lnTo>
                  <a:lnTo>
                    <a:pt x="48" y="3122"/>
                  </a:lnTo>
                  <a:close/>
                  <a:moveTo>
                    <a:pt x="72" y="3144"/>
                  </a:moveTo>
                  <a:lnTo>
                    <a:pt x="36" y="3210"/>
                  </a:lnTo>
                  <a:lnTo>
                    <a:pt x="0" y="3144"/>
                  </a:lnTo>
                  <a:lnTo>
                    <a:pt x="72" y="3144"/>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65" name="Rectangle 107">
              <a:extLst>
                <a:ext uri="{FF2B5EF4-FFF2-40B4-BE49-F238E27FC236}">
                  <a16:creationId xmlns:a16="http://schemas.microsoft.com/office/drawing/2014/main" id="{0ECAF24D-B9BF-4ADC-A94B-7FEF8E4FF4D8}"/>
                </a:ext>
              </a:extLst>
            </p:cNvPr>
            <p:cNvSpPr>
              <a:spLocks noChangeArrowheads="1"/>
            </p:cNvSpPr>
            <p:nvPr/>
          </p:nvSpPr>
          <p:spPr bwMode="auto">
            <a:xfrm>
              <a:off x="1885" y="1133"/>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666" name="Rectangle 108">
              <a:extLst>
                <a:ext uri="{FF2B5EF4-FFF2-40B4-BE49-F238E27FC236}">
                  <a16:creationId xmlns:a16="http://schemas.microsoft.com/office/drawing/2014/main" id="{4A80C3E4-C422-4C9C-BC3D-ADFB4887831D}"/>
                </a:ext>
              </a:extLst>
            </p:cNvPr>
            <p:cNvSpPr>
              <a:spLocks noChangeArrowheads="1"/>
            </p:cNvSpPr>
            <p:nvPr/>
          </p:nvSpPr>
          <p:spPr bwMode="auto">
            <a:xfrm>
              <a:off x="1930" y="1133"/>
              <a:ext cx="197"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Events</a:t>
              </a:r>
              <a:endParaRPr lang="en-US" altLang="en-US" sz="2700" dirty="0">
                <a:solidFill>
                  <a:srgbClr val="1A68A6"/>
                </a:solidFill>
                <a:latin typeface="Calibri" panose="020F0502020204030204" pitchFamily="34" charset="0"/>
              </a:endParaRPr>
            </a:p>
          </p:txBody>
        </p:sp>
        <p:sp>
          <p:nvSpPr>
            <p:cNvPr id="26667" name="Rectangle 109">
              <a:extLst>
                <a:ext uri="{FF2B5EF4-FFF2-40B4-BE49-F238E27FC236}">
                  <a16:creationId xmlns:a16="http://schemas.microsoft.com/office/drawing/2014/main" id="{29223EAF-E1D3-4C0A-A5B4-3B09BDE1FED3}"/>
                </a:ext>
              </a:extLst>
            </p:cNvPr>
            <p:cNvSpPr>
              <a:spLocks noChangeArrowheads="1"/>
            </p:cNvSpPr>
            <p:nvPr/>
          </p:nvSpPr>
          <p:spPr bwMode="auto">
            <a:xfrm>
              <a:off x="1885" y="1211"/>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668" name="Rectangle 110">
              <a:extLst>
                <a:ext uri="{FF2B5EF4-FFF2-40B4-BE49-F238E27FC236}">
                  <a16:creationId xmlns:a16="http://schemas.microsoft.com/office/drawing/2014/main" id="{94E98B1A-F356-4B1D-965B-5147855D7BB9}"/>
                </a:ext>
              </a:extLst>
            </p:cNvPr>
            <p:cNvSpPr>
              <a:spLocks noChangeArrowheads="1"/>
            </p:cNvSpPr>
            <p:nvPr/>
          </p:nvSpPr>
          <p:spPr bwMode="auto">
            <a:xfrm>
              <a:off x="1930" y="1211"/>
              <a:ext cx="261"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Referrals</a:t>
              </a:r>
              <a:endParaRPr lang="en-US" altLang="en-US" sz="2700" dirty="0">
                <a:solidFill>
                  <a:srgbClr val="1A68A6"/>
                </a:solidFill>
                <a:latin typeface="Calibri" panose="020F0502020204030204" pitchFamily="34" charset="0"/>
              </a:endParaRPr>
            </a:p>
          </p:txBody>
        </p:sp>
        <p:sp>
          <p:nvSpPr>
            <p:cNvPr id="26669" name="Rectangle 111">
              <a:extLst>
                <a:ext uri="{FF2B5EF4-FFF2-40B4-BE49-F238E27FC236}">
                  <a16:creationId xmlns:a16="http://schemas.microsoft.com/office/drawing/2014/main" id="{79915F79-33E3-477D-B541-DE6E45487FEF}"/>
                </a:ext>
              </a:extLst>
            </p:cNvPr>
            <p:cNvSpPr>
              <a:spLocks noChangeArrowheads="1"/>
            </p:cNvSpPr>
            <p:nvPr/>
          </p:nvSpPr>
          <p:spPr bwMode="auto">
            <a:xfrm>
              <a:off x="1885" y="1290"/>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670" name="Rectangle 112">
              <a:extLst>
                <a:ext uri="{FF2B5EF4-FFF2-40B4-BE49-F238E27FC236}">
                  <a16:creationId xmlns:a16="http://schemas.microsoft.com/office/drawing/2014/main" id="{E8E0AD6E-316C-4DDB-BCBD-E746BF6E5F94}"/>
                </a:ext>
              </a:extLst>
            </p:cNvPr>
            <p:cNvSpPr>
              <a:spLocks noChangeArrowheads="1"/>
            </p:cNvSpPr>
            <p:nvPr/>
          </p:nvSpPr>
          <p:spPr bwMode="auto">
            <a:xfrm>
              <a:off x="1930" y="1290"/>
              <a:ext cx="32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Networking</a:t>
              </a:r>
              <a:endParaRPr lang="en-US" altLang="en-US" sz="2700" dirty="0">
                <a:solidFill>
                  <a:srgbClr val="1A68A6"/>
                </a:solidFill>
                <a:latin typeface="Calibri" panose="020F0502020204030204" pitchFamily="34" charset="0"/>
              </a:endParaRPr>
            </a:p>
          </p:txBody>
        </p:sp>
        <p:sp>
          <p:nvSpPr>
            <p:cNvPr id="26671" name="Rectangle 113">
              <a:extLst>
                <a:ext uri="{FF2B5EF4-FFF2-40B4-BE49-F238E27FC236}">
                  <a16:creationId xmlns:a16="http://schemas.microsoft.com/office/drawing/2014/main" id="{EDBFD906-0D2A-4AE2-88B3-079F01B96C92}"/>
                </a:ext>
              </a:extLst>
            </p:cNvPr>
            <p:cNvSpPr>
              <a:spLocks noChangeArrowheads="1"/>
            </p:cNvSpPr>
            <p:nvPr/>
          </p:nvSpPr>
          <p:spPr bwMode="auto">
            <a:xfrm>
              <a:off x="1885" y="1369"/>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672" name="Rectangle 114">
              <a:extLst>
                <a:ext uri="{FF2B5EF4-FFF2-40B4-BE49-F238E27FC236}">
                  <a16:creationId xmlns:a16="http://schemas.microsoft.com/office/drawing/2014/main" id="{E45F2279-C7BD-4FB2-ACA2-55CD33F51653}"/>
                </a:ext>
              </a:extLst>
            </p:cNvPr>
            <p:cNvSpPr>
              <a:spLocks noChangeArrowheads="1"/>
            </p:cNvSpPr>
            <p:nvPr/>
          </p:nvSpPr>
          <p:spPr bwMode="auto">
            <a:xfrm>
              <a:off x="1930" y="1369"/>
              <a:ext cx="23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Website</a:t>
              </a:r>
              <a:endParaRPr lang="en-US" altLang="en-US" sz="2700" dirty="0">
                <a:solidFill>
                  <a:srgbClr val="1A68A6"/>
                </a:solidFill>
                <a:latin typeface="Calibri" panose="020F0502020204030204" pitchFamily="34" charset="0"/>
              </a:endParaRPr>
            </a:p>
          </p:txBody>
        </p:sp>
        <p:sp>
          <p:nvSpPr>
            <p:cNvPr id="26673" name="Rectangle 115">
              <a:extLst>
                <a:ext uri="{FF2B5EF4-FFF2-40B4-BE49-F238E27FC236}">
                  <a16:creationId xmlns:a16="http://schemas.microsoft.com/office/drawing/2014/main" id="{F67BE1F8-B3A8-48C7-9CC9-7BFDE1FC5464}"/>
                </a:ext>
              </a:extLst>
            </p:cNvPr>
            <p:cNvSpPr>
              <a:spLocks noChangeArrowheads="1"/>
            </p:cNvSpPr>
            <p:nvPr/>
          </p:nvSpPr>
          <p:spPr bwMode="auto">
            <a:xfrm>
              <a:off x="1885" y="1447"/>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674" name="Rectangle 116">
              <a:extLst>
                <a:ext uri="{FF2B5EF4-FFF2-40B4-BE49-F238E27FC236}">
                  <a16:creationId xmlns:a16="http://schemas.microsoft.com/office/drawing/2014/main" id="{B8976EA3-164D-4458-8D77-422F10FFC4B1}"/>
                </a:ext>
              </a:extLst>
            </p:cNvPr>
            <p:cNvSpPr>
              <a:spLocks noChangeArrowheads="1"/>
            </p:cNvSpPr>
            <p:nvPr/>
          </p:nvSpPr>
          <p:spPr bwMode="auto">
            <a:xfrm>
              <a:off x="1930" y="1447"/>
              <a:ext cx="26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Outreach</a:t>
              </a:r>
              <a:endParaRPr lang="en-US" altLang="en-US" sz="2700" dirty="0">
                <a:solidFill>
                  <a:srgbClr val="1A68A6"/>
                </a:solidFill>
                <a:latin typeface="Calibri" panose="020F0502020204030204" pitchFamily="34" charset="0"/>
              </a:endParaRPr>
            </a:p>
          </p:txBody>
        </p:sp>
        <p:sp>
          <p:nvSpPr>
            <p:cNvPr id="26675" name="Rectangle 117">
              <a:extLst>
                <a:ext uri="{FF2B5EF4-FFF2-40B4-BE49-F238E27FC236}">
                  <a16:creationId xmlns:a16="http://schemas.microsoft.com/office/drawing/2014/main" id="{C40CA7CD-E3A8-47D1-8F5F-A509D39B7735}"/>
                </a:ext>
              </a:extLst>
            </p:cNvPr>
            <p:cNvSpPr>
              <a:spLocks noChangeArrowheads="1"/>
            </p:cNvSpPr>
            <p:nvPr/>
          </p:nvSpPr>
          <p:spPr bwMode="auto">
            <a:xfrm>
              <a:off x="1821" y="1037"/>
              <a:ext cx="520"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i="1" dirty="0">
                  <a:solidFill>
                    <a:srgbClr val="000000"/>
                  </a:solidFill>
                  <a:latin typeface="Arial" panose="020B0604020202020204" pitchFamily="34" charset="0"/>
                </a:rPr>
                <a:t>6 STRATEGIES</a:t>
              </a:r>
              <a:endParaRPr lang="en-US" altLang="en-US" sz="2700" dirty="0">
                <a:solidFill>
                  <a:srgbClr val="1A68A6"/>
                </a:solidFill>
                <a:latin typeface="Calibri" panose="020F0502020204030204" pitchFamily="34" charset="0"/>
              </a:endParaRPr>
            </a:p>
          </p:txBody>
        </p:sp>
        <p:sp>
          <p:nvSpPr>
            <p:cNvPr id="26676" name="Freeform 118">
              <a:extLst>
                <a:ext uri="{FF2B5EF4-FFF2-40B4-BE49-F238E27FC236}">
                  <a16:creationId xmlns:a16="http://schemas.microsoft.com/office/drawing/2014/main" id="{2F2F0F7E-B30D-457B-A093-8904B7F594CE}"/>
                </a:ext>
              </a:extLst>
            </p:cNvPr>
            <p:cNvSpPr>
              <a:spLocks noEditPoints="1"/>
            </p:cNvSpPr>
            <p:nvPr/>
          </p:nvSpPr>
          <p:spPr bwMode="auto">
            <a:xfrm>
              <a:off x="51" y="951"/>
              <a:ext cx="672" cy="66"/>
            </a:xfrm>
            <a:custGeom>
              <a:avLst/>
              <a:gdLst>
                <a:gd name="T0" fmla="*/ 648 w 672"/>
                <a:gd name="T1" fmla="*/ 44 h 66"/>
                <a:gd name="T2" fmla="*/ 672 w 672"/>
                <a:gd name="T3" fmla="*/ 22 h 66"/>
                <a:gd name="T4" fmla="*/ 624 w 672"/>
                <a:gd name="T5" fmla="*/ 44 h 66"/>
                <a:gd name="T6" fmla="*/ 600 w 672"/>
                <a:gd name="T7" fmla="*/ 22 h 66"/>
                <a:gd name="T8" fmla="*/ 624 w 672"/>
                <a:gd name="T9" fmla="*/ 44 h 66"/>
                <a:gd name="T10" fmla="*/ 552 w 672"/>
                <a:gd name="T11" fmla="*/ 44 h 66"/>
                <a:gd name="T12" fmla="*/ 576 w 672"/>
                <a:gd name="T13" fmla="*/ 22 h 66"/>
                <a:gd name="T14" fmla="*/ 528 w 672"/>
                <a:gd name="T15" fmla="*/ 44 h 66"/>
                <a:gd name="T16" fmla="*/ 504 w 672"/>
                <a:gd name="T17" fmla="*/ 22 h 66"/>
                <a:gd name="T18" fmla="*/ 528 w 672"/>
                <a:gd name="T19" fmla="*/ 44 h 66"/>
                <a:gd name="T20" fmla="*/ 456 w 672"/>
                <a:gd name="T21" fmla="*/ 44 h 66"/>
                <a:gd name="T22" fmla="*/ 480 w 672"/>
                <a:gd name="T23" fmla="*/ 22 h 66"/>
                <a:gd name="T24" fmla="*/ 432 w 672"/>
                <a:gd name="T25" fmla="*/ 44 h 66"/>
                <a:gd name="T26" fmla="*/ 408 w 672"/>
                <a:gd name="T27" fmla="*/ 22 h 66"/>
                <a:gd name="T28" fmla="*/ 432 w 672"/>
                <a:gd name="T29" fmla="*/ 44 h 66"/>
                <a:gd name="T30" fmla="*/ 360 w 672"/>
                <a:gd name="T31" fmla="*/ 44 h 66"/>
                <a:gd name="T32" fmla="*/ 384 w 672"/>
                <a:gd name="T33" fmla="*/ 22 h 66"/>
                <a:gd name="T34" fmla="*/ 336 w 672"/>
                <a:gd name="T35" fmla="*/ 44 h 66"/>
                <a:gd name="T36" fmla="*/ 312 w 672"/>
                <a:gd name="T37" fmla="*/ 22 h 66"/>
                <a:gd name="T38" fmla="*/ 336 w 672"/>
                <a:gd name="T39" fmla="*/ 44 h 66"/>
                <a:gd name="T40" fmla="*/ 264 w 672"/>
                <a:gd name="T41" fmla="*/ 44 h 66"/>
                <a:gd name="T42" fmla="*/ 288 w 672"/>
                <a:gd name="T43" fmla="*/ 22 h 66"/>
                <a:gd name="T44" fmla="*/ 240 w 672"/>
                <a:gd name="T45" fmla="*/ 44 h 66"/>
                <a:gd name="T46" fmla="*/ 216 w 672"/>
                <a:gd name="T47" fmla="*/ 22 h 66"/>
                <a:gd name="T48" fmla="*/ 240 w 672"/>
                <a:gd name="T49" fmla="*/ 44 h 66"/>
                <a:gd name="T50" fmla="*/ 168 w 672"/>
                <a:gd name="T51" fmla="*/ 44 h 66"/>
                <a:gd name="T52" fmla="*/ 192 w 672"/>
                <a:gd name="T53" fmla="*/ 22 h 66"/>
                <a:gd name="T54" fmla="*/ 144 w 672"/>
                <a:gd name="T55" fmla="*/ 44 h 66"/>
                <a:gd name="T56" fmla="*/ 120 w 672"/>
                <a:gd name="T57" fmla="*/ 22 h 66"/>
                <a:gd name="T58" fmla="*/ 144 w 672"/>
                <a:gd name="T59" fmla="*/ 44 h 66"/>
                <a:gd name="T60" fmla="*/ 72 w 672"/>
                <a:gd name="T61" fmla="*/ 44 h 66"/>
                <a:gd name="T62" fmla="*/ 96 w 672"/>
                <a:gd name="T63" fmla="*/ 22 h 66"/>
                <a:gd name="T64" fmla="*/ 72 w 672"/>
                <a:gd name="T65" fmla="*/ 66 h 66"/>
                <a:gd name="T66" fmla="*/ 72 w 672"/>
                <a:gd name="T67" fmla="*/ 0 h 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2" h="66">
                  <a:moveTo>
                    <a:pt x="672" y="44"/>
                  </a:moveTo>
                  <a:lnTo>
                    <a:pt x="648" y="44"/>
                  </a:lnTo>
                  <a:lnTo>
                    <a:pt x="648" y="22"/>
                  </a:lnTo>
                  <a:lnTo>
                    <a:pt x="672" y="22"/>
                  </a:lnTo>
                  <a:lnTo>
                    <a:pt x="672" y="44"/>
                  </a:lnTo>
                  <a:close/>
                  <a:moveTo>
                    <a:pt x="624" y="44"/>
                  </a:moveTo>
                  <a:lnTo>
                    <a:pt x="600" y="44"/>
                  </a:lnTo>
                  <a:lnTo>
                    <a:pt x="600" y="22"/>
                  </a:lnTo>
                  <a:lnTo>
                    <a:pt x="624" y="22"/>
                  </a:lnTo>
                  <a:lnTo>
                    <a:pt x="624" y="44"/>
                  </a:lnTo>
                  <a:close/>
                  <a:moveTo>
                    <a:pt x="576" y="44"/>
                  </a:moveTo>
                  <a:lnTo>
                    <a:pt x="552" y="44"/>
                  </a:lnTo>
                  <a:lnTo>
                    <a:pt x="552" y="22"/>
                  </a:lnTo>
                  <a:lnTo>
                    <a:pt x="576" y="22"/>
                  </a:lnTo>
                  <a:lnTo>
                    <a:pt x="576" y="44"/>
                  </a:lnTo>
                  <a:close/>
                  <a:moveTo>
                    <a:pt x="528" y="44"/>
                  </a:moveTo>
                  <a:lnTo>
                    <a:pt x="504" y="44"/>
                  </a:lnTo>
                  <a:lnTo>
                    <a:pt x="504" y="22"/>
                  </a:lnTo>
                  <a:lnTo>
                    <a:pt x="528" y="22"/>
                  </a:lnTo>
                  <a:lnTo>
                    <a:pt x="528" y="44"/>
                  </a:lnTo>
                  <a:close/>
                  <a:moveTo>
                    <a:pt x="480" y="44"/>
                  </a:moveTo>
                  <a:lnTo>
                    <a:pt x="456" y="44"/>
                  </a:lnTo>
                  <a:lnTo>
                    <a:pt x="456" y="22"/>
                  </a:lnTo>
                  <a:lnTo>
                    <a:pt x="480" y="22"/>
                  </a:lnTo>
                  <a:lnTo>
                    <a:pt x="480" y="44"/>
                  </a:lnTo>
                  <a:close/>
                  <a:moveTo>
                    <a:pt x="432" y="44"/>
                  </a:moveTo>
                  <a:lnTo>
                    <a:pt x="408" y="44"/>
                  </a:lnTo>
                  <a:lnTo>
                    <a:pt x="408" y="22"/>
                  </a:lnTo>
                  <a:lnTo>
                    <a:pt x="432" y="22"/>
                  </a:lnTo>
                  <a:lnTo>
                    <a:pt x="432" y="44"/>
                  </a:lnTo>
                  <a:close/>
                  <a:moveTo>
                    <a:pt x="384" y="44"/>
                  </a:moveTo>
                  <a:lnTo>
                    <a:pt x="360" y="44"/>
                  </a:lnTo>
                  <a:lnTo>
                    <a:pt x="360" y="22"/>
                  </a:lnTo>
                  <a:lnTo>
                    <a:pt x="384" y="22"/>
                  </a:lnTo>
                  <a:lnTo>
                    <a:pt x="384" y="44"/>
                  </a:lnTo>
                  <a:close/>
                  <a:moveTo>
                    <a:pt x="336" y="44"/>
                  </a:moveTo>
                  <a:lnTo>
                    <a:pt x="312" y="44"/>
                  </a:lnTo>
                  <a:lnTo>
                    <a:pt x="312" y="22"/>
                  </a:lnTo>
                  <a:lnTo>
                    <a:pt x="336" y="22"/>
                  </a:lnTo>
                  <a:lnTo>
                    <a:pt x="336" y="44"/>
                  </a:lnTo>
                  <a:close/>
                  <a:moveTo>
                    <a:pt x="288" y="44"/>
                  </a:moveTo>
                  <a:lnTo>
                    <a:pt x="264" y="44"/>
                  </a:lnTo>
                  <a:lnTo>
                    <a:pt x="264" y="22"/>
                  </a:lnTo>
                  <a:lnTo>
                    <a:pt x="288" y="22"/>
                  </a:lnTo>
                  <a:lnTo>
                    <a:pt x="288" y="44"/>
                  </a:lnTo>
                  <a:close/>
                  <a:moveTo>
                    <a:pt x="240" y="44"/>
                  </a:moveTo>
                  <a:lnTo>
                    <a:pt x="216" y="44"/>
                  </a:lnTo>
                  <a:lnTo>
                    <a:pt x="216" y="22"/>
                  </a:lnTo>
                  <a:lnTo>
                    <a:pt x="240" y="22"/>
                  </a:lnTo>
                  <a:lnTo>
                    <a:pt x="240" y="44"/>
                  </a:lnTo>
                  <a:close/>
                  <a:moveTo>
                    <a:pt x="192" y="44"/>
                  </a:moveTo>
                  <a:lnTo>
                    <a:pt x="168" y="44"/>
                  </a:lnTo>
                  <a:lnTo>
                    <a:pt x="168" y="22"/>
                  </a:lnTo>
                  <a:lnTo>
                    <a:pt x="192" y="22"/>
                  </a:lnTo>
                  <a:lnTo>
                    <a:pt x="192" y="44"/>
                  </a:lnTo>
                  <a:close/>
                  <a:moveTo>
                    <a:pt x="144" y="44"/>
                  </a:moveTo>
                  <a:lnTo>
                    <a:pt x="120" y="44"/>
                  </a:lnTo>
                  <a:lnTo>
                    <a:pt x="120" y="22"/>
                  </a:lnTo>
                  <a:lnTo>
                    <a:pt x="144" y="22"/>
                  </a:lnTo>
                  <a:lnTo>
                    <a:pt x="144" y="44"/>
                  </a:lnTo>
                  <a:close/>
                  <a:moveTo>
                    <a:pt x="96" y="44"/>
                  </a:moveTo>
                  <a:lnTo>
                    <a:pt x="72" y="44"/>
                  </a:lnTo>
                  <a:lnTo>
                    <a:pt x="72" y="22"/>
                  </a:lnTo>
                  <a:lnTo>
                    <a:pt x="96" y="22"/>
                  </a:lnTo>
                  <a:lnTo>
                    <a:pt x="96" y="44"/>
                  </a:lnTo>
                  <a:close/>
                  <a:moveTo>
                    <a:pt x="72" y="66"/>
                  </a:moveTo>
                  <a:lnTo>
                    <a:pt x="0" y="33"/>
                  </a:lnTo>
                  <a:lnTo>
                    <a:pt x="72" y="0"/>
                  </a:lnTo>
                  <a:lnTo>
                    <a:pt x="72" y="66"/>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77" name="Rectangle 119">
              <a:extLst>
                <a:ext uri="{FF2B5EF4-FFF2-40B4-BE49-F238E27FC236}">
                  <a16:creationId xmlns:a16="http://schemas.microsoft.com/office/drawing/2014/main" id="{794A1803-ED24-4996-BB6E-6B371C460321}"/>
                </a:ext>
              </a:extLst>
            </p:cNvPr>
            <p:cNvSpPr>
              <a:spLocks noChangeArrowheads="1"/>
            </p:cNvSpPr>
            <p:nvPr/>
          </p:nvSpPr>
          <p:spPr bwMode="auto">
            <a:xfrm>
              <a:off x="99" y="1336"/>
              <a:ext cx="576" cy="92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678" name="Rectangle 120">
              <a:extLst>
                <a:ext uri="{FF2B5EF4-FFF2-40B4-BE49-F238E27FC236}">
                  <a16:creationId xmlns:a16="http://schemas.microsoft.com/office/drawing/2014/main" id="{38466E16-BB6F-4F6E-9012-155FE1A6468D}"/>
                </a:ext>
              </a:extLst>
            </p:cNvPr>
            <p:cNvSpPr>
              <a:spLocks noChangeArrowheads="1"/>
            </p:cNvSpPr>
            <p:nvPr/>
          </p:nvSpPr>
          <p:spPr bwMode="auto">
            <a:xfrm>
              <a:off x="157" y="1059"/>
              <a:ext cx="317"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Awareness</a:t>
              </a:r>
              <a:endParaRPr lang="en-US" altLang="en-US" sz="2700" dirty="0">
                <a:solidFill>
                  <a:srgbClr val="1A68A6"/>
                </a:solidFill>
                <a:latin typeface="Calibri" panose="020F0502020204030204" pitchFamily="34" charset="0"/>
              </a:endParaRPr>
            </a:p>
          </p:txBody>
        </p:sp>
        <p:sp>
          <p:nvSpPr>
            <p:cNvPr id="26679" name="Rectangle 121">
              <a:extLst>
                <a:ext uri="{FF2B5EF4-FFF2-40B4-BE49-F238E27FC236}">
                  <a16:creationId xmlns:a16="http://schemas.microsoft.com/office/drawing/2014/main" id="{70903289-D410-47EF-861E-331576C27F07}"/>
                </a:ext>
              </a:extLst>
            </p:cNvPr>
            <p:cNvSpPr>
              <a:spLocks noChangeArrowheads="1"/>
            </p:cNvSpPr>
            <p:nvPr/>
          </p:nvSpPr>
          <p:spPr bwMode="auto">
            <a:xfrm>
              <a:off x="157" y="1138"/>
              <a:ext cx="408"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(recognize us)</a:t>
              </a:r>
              <a:endParaRPr lang="en-US" altLang="en-US" sz="2700" dirty="0">
                <a:solidFill>
                  <a:srgbClr val="1A68A6"/>
                </a:solidFill>
                <a:latin typeface="Calibri" panose="020F0502020204030204" pitchFamily="34" charset="0"/>
              </a:endParaRPr>
            </a:p>
          </p:txBody>
        </p:sp>
        <p:sp>
          <p:nvSpPr>
            <p:cNvPr id="26680" name="Rectangle 122">
              <a:extLst>
                <a:ext uri="{FF2B5EF4-FFF2-40B4-BE49-F238E27FC236}">
                  <a16:creationId xmlns:a16="http://schemas.microsoft.com/office/drawing/2014/main" id="{606BDAB8-FAD2-45F5-9DFD-ACC161C2292F}"/>
                </a:ext>
              </a:extLst>
            </p:cNvPr>
            <p:cNvSpPr>
              <a:spLocks noChangeArrowheads="1"/>
            </p:cNvSpPr>
            <p:nvPr/>
          </p:nvSpPr>
          <p:spPr bwMode="auto">
            <a:xfrm>
              <a:off x="149" y="2158"/>
              <a:ext cx="28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Credibility</a:t>
              </a:r>
              <a:endParaRPr lang="en-US" altLang="en-US" sz="2700" dirty="0">
                <a:solidFill>
                  <a:srgbClr val="1A68A6"/>
                </a:solidFill>
                <a:latin typeface="Calibri" panose="020F0502020204030204" pitchFamily="34" charset="0"/>
              </a:endParaRPr>
            </a:p>
          </p:txBody>
        </p:sp>
        <p:sp>
          <p:nvSpPr>
            <p:cNvPr id="26681" name="Rectangle 123">
              <a:extLst>
                <a:ext uri="{FF2B5EF4-FFF2-40B4-BE49-F238E27FC236}">
                  <a16:creationId xmlns:a16="http://schemas.microsoft.com/office/drawing/2014/main" id="{492472E1-1EBE-4C0C-AC8E-DB91891F0C2D}"/>
                </a:ext>
              </a:extLst>
            </p:cNvPr>
            <p:cNvSpPr>
              <a:spLocks noChangeArrowheads="1"/>
            </p:cNvSpPr>
            <p:nvPr/>
          </p:nvSpPr>
          <p:spPr bwMode="auto">
            <a:xfrm>
              <a:off x="149" y="2237"/>
              <a:ext cx="279"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(know us)</a:t>
              </a:r>
              <a:endParaRPr lang="en-US" altLang="en-US" sz="2700" dirty="0">
                <a:solidFill>
                  <a:srgbClr val="1A68A6"/>
                </a:solidFill>
                <a:latin typeface="Calibri" panose="020F0502020204030204" pitchFamily="34" charset="0"/>
              </a:endParaRPr>
            </a:p>
          </p:txBody>
        </p:sp>
        <p:sp>
          <p:nvSpPr>
            <p:cNvPr id="26682" name="Freeform 124">
              <a:extLst>
                <a:ext uri="{FF2B5EF4-FFF2-40B4-BE49-F238E27FC236}">
                  <a16:creationId xmlns:a16="http://schemas.microsoft.com/office/drawing/2014/main" id="{AF4F8592-AD33-40FC-8067-0535D258FC68}"/>
                </a:ext>
              </a:extLst>
            </p:cNvPr>
            <p:cNvSpPr>
              <a:spLocks noEditPoints="1"/>
            </p:cNvSpPr>
            <p:nvPr/>
          </p:nvSpPr>
          <p:spPr bwMode="auto">
            <a:xfrm>
              <a:off x="291" y="1215"/>
              <a:ext cx="48" cy="912"/>
            </a:xfrm>
            <a:custGeom>
              <a:avLst/>
              <a:gdLst>
                <a:gd name="T0" fmla="*/ 0 w 800"/>
                <a:gd name="T1" fmla="*/ 0 h 16600"/>
                <a:gd name="T2" fmla="*/ 0 w 800"/>
                <a:gd name="T3" fmla="*/ 0 h 16600"/>
                <a:gd name="T4" fmla="*/ 0 w 800"/>
                <a:gd name="T5" fmla="*/ 0 h 16600"/>
                <a:gd name="T6" fmla="*/ 0 w 800"/>
                <a:gd name="T7" fmla="*/ 0 h 16600"/>
                <a:gd name="T8" fmla="*/ 0 w 800"/>
                <a:gd name="T9" fmla="*/ 0 h 16600"/>
                <a:gd name="T10" fmla="*/ 0 w 800"/>
                <a:gd name="T11" fmla="*/ 0 h 16600"/>
                <a:gd name="T12" fmla="*/ 0 w 800"/>
                <a:gd name="T13" fmla="*/ 0 h 16600"/>
                <a:gd name="T14" fmla="*/ 0 w 800"/>
                <a:gd name="T15" fmla="*/ 0 h 16600"/>
                <a:gd name="T16" fmla="*/ 0 w 800"/>
                <a:gd name="T17" fmla="*/ 0 h 16600"/>
                <a:gd name="T18" fmla="*/ 0 w 800"/>
                <a:gd name="T19" fmla="*/ 0 h 16600"/>
                <a:gd name="T20" fmla="*/ 0 w 800"/>
                <a:gd name="T21" fmla="*/ 0 h 16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0" h="16600">
                  <a:moveTo>
                    <a:pt x="467" y="67"/>
                  </a:moveTo>
                  <a:lnTo>
                    <a:pt x="467" y="15934"/>
                  </a:lnTo>
                  <a:cubicBezTo>
                    <a:pt x="467" y="15970"/>
                    <a:pt x="437" y="16000"/>
                    <a:pt x="400" y="16000"/>
                  </a:cubicBezTo>
                  <a:cubicBezTo>
                    <a:pt x="364" y="16000"/>
                    <a:pt x="334" y="15970"/>
                    <a:pt x="334" y="15934"/>
                  </a:cubicBezTo>
                  <a:lnTo>
                    <a:pt x="334" y="67"/>
                  </a:lnTo>
                  <a:cubicBezTo>
                    <a:pt x="334" y="30"/>
                    <a:pt x="364" y="0"/>
                    <a:pt x="400" y="0"/>
                  </a:cubicBezTo>
                  <a:cubicBezTo>
                    <a:pt x="437" y="0"/>
                    <a:pt x="467" y="30"/>
                    <a:pt x="467" y="67"/>
                  </a:cubicBezTo>
                  <a:close/>
                  <a:moveTo>
                    <a:pt x="800" y="15800"/>
                  </a:moveTo>
                  <a:lnTo>
                    <a:pt x="400" y="16600"/>
                  </a:lnTo>
                  <a:lnTo>
                    <a:pt x="0" y="15800"/>
                  </a:lnTo>
                  <a:lnTo>
                    <a:pt x="800" y="1580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83" name="Rectangle 125">
              <a:extLst>
                <a:ext uri="{FF2B5EF4-FFF2-40B4-BE49-F238E27FC236}">
                  <a16:creationId xmlns:a16="http://schemas.microsoft.com/office/drawing/2014/main" id="{0E05F44E-1F49-4807-8709-84C4E7758774}"/>
                </a:ext>
              </a:extLst>
            </p:cNvPr>
            <p:cNvSpPr>
              <a:spLocks noChangeArrowheads="1"/>
            </p:cNvSpPr>
            <p:nvPr/>
          </p:nvSpPr>
          <p:spPr bwMode="auto">
            <a:xfrm>
              <a:off x="117" y="3199"/>
              <a:ext cx="31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Preference</a:t>
              </a:r>
              <a:endParaRPr lang="en-US" altLang="en-US" sz="2700" dirty="0">
                <a:solidFill>
                  <a:srgbClr val="1A68A6"/>
                </a:solidFill>
                <a:latin typeface="Calibri" panose="020F0502020204030204" pitchFamily="34" charset="0"/>
              </a:endParaRPr>
            </a:p>
          </p:txBody>
        </p:sp>
        <p:sp>
          <p:nvSpPr>
            <p:cNvPr id="26684" name="Rectangle 126">
              <a:extLst>
                <a:ext uri="{FF2B5EF4-FFF2-40B4-BE49-F238E27FC236}">
                  <a16:creationId xmlns:a16="http://schemas.microsoft.com/office/drawing/2014/main" id="{FBDAF436-076E-4618-BD19-44512161D9F2}"/>
                </a:ext>
              </a:extLst>
            </p:cNvPr>
            <p:cNvSpPr>
              <a:spLocks noChangeArrowheads="1"/>
            </p:cNvSpPr>
            <p:nvPr/>
          </p:nvSpPr>
          <p:spPr bwMode="auto">
            <a:xfrm>
              <a:off x="117" y="3278"/>
              <a:ext cx="459"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(want to use us)</a:t>
              </a:r>
              <a:endParaRPr lang="en-US" altLang="en-US" sz="2700" dirty="0">
                <a:solidFill>
                  <a:srgbClr val="1A68A6"/>
                </a:solidFill>
                <a:latin typeface="Calibri" panose="020F0502020204030204" pitchFamily="34" charset="0"/>
              </a:endParaRPr>
            </a:p>
          </p:txBody>
        </p:sp>
        <p:sp>
          <p:nvSpPr>
            <p:cNvPr id="26685" name="Freeform 127">
              <a:extLst>
                <a:ext uri="{FF2B5EF4-FFF2-40B4-BE49-F238E27FC236}">
                  <a16:creationId xmlns:a16="http://schemas.microsoft.com/office/drawing/2014/main" id="{160A748F-31D1-4AF3-8DFB-B35D7C8D9AA4}"/>
                </a:ext>
              </a:extLst>
            </p:cNvPr>
            <p:cNvSpPr>
              <a:spLocks noEditPoints="1"/>
            </p:cNvSpPr>
            <p:nvPr/>
          </p:nvSpPr>
          <p:spPr bwMode="auto">
            <a:xfrm>
              <a:off x="267" y="3399"/>
              <a:ext cx="48" cy="531"/>
            </a:xfrm>
            <a:custGeom>
              <a:avLst/>
              <a:gdLst>
                <a:gd name="T0" fmla="*/ 0 w 400"/>
                <a:gd name="T1" fmla="*/ 0 h 4834"/>
                <a:gd name="T2" fmla="*/ 0 w 400"/>
                <a:gd name="T3" fmla="*/ 0 h 4834"/>
                <a:gd name="T4" fmla="*/ 0 w 400"/>
                <a:gd name="T5" fmla="*/ 0 h 4834"/>
                <a:gd name="T6" fmla="*/ 0 w 400"/>
                <a:gd name="T7" fmla="*/ 0 h 4834"/>
                <a:gd name="T8" fmla="*/ 0 w 400"/>
                <a:gd name="T9" fmla="*/ 0 h 4834"/>
                <a:gd name="T10" fmla="*/ 0 w 400"/>
                <a:gd name="T11" fmla="*/ 0 h 4834"/>
                <a:gd name="T12" fmla="*/ 0 w 400"/>
                <a:gd name="T13" fmla="*/ 0 h 4834"/>
                <a:gd name="T14" fmla="*/ 0 w 400"/>
                <a:gd name="T15" fmla="*/ 0 h 4834"/>
                <a:gd name="T16" fmla="*/ 0 w 400"/>
                <a:gd name="T17" fmla="*/ 0 h 4834"/>
                <a:gd name="T18" fmla="*/ 0 w 400"/>
                <a:gd name="T19" fmla="*/ 0 h 4834"/>
                <a:gd name="T20" fmla="*/ 0 w 400"/>
                <a:gd name="T21" fmla="*/ 0 h 48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0" h="4834">
                  <a:moveTo>
                    <a:pt x="234" y="34"/>
                  </a:moveTo>
                  <a:lnTo>
                    <a:pt x="234" y="4500"/>
                  </a:lnTo>
                  <a:cubicBezTo>
                    <a:pt x="234" y="4519"/>
                    <a:pt x="219" y="4534"/>
                    <a:pt x="200" y="4534"/>
                  </a:cubicBezTo>
                  <a:cubicBezTo>
                    <a:pt x="182" y="4534"/>
                    <a:pt x="167" y="4519"/>
                    <a:pt x="167" y="4500"/>
                  </a:cubicBezTo>
                  <a:lnTo>
                    <a:pt x="167" y="34"/>
                  </a:lnTo>
                  <a:cubicBezTo>
                    <a:pt x="167" y="15"/>
                    <a:pt x="182" y="0"/>
                    <a:pt x="200" y="0"/>
                  </a:cubicBezTo>
                  <a:cubicBezTo>
                    <a:pt x="219" y="0"/>
                    <a:pt x="234" y="15"/>
                    <a:pt x="234" y="34"/>
                  </a:cubicBezTo>
                  <a:close/>
                  <a:moveTo>
                    <a:pt x="400" y="4434"/>
                  </a:moveTo>
                  <a:lnTo>
                    <a:pt x="200" y="4834"/>
                  </a:lnTo>
                  <a:lnTo>
                    <a:pt x="0" y="4434"/>
                  </a:lnTo>
                  <a:lnTo>
                    <a:pt x="400" y="4434"/>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86" name="Rectangle 128">
              <a:extLst>
                <a:ext uri="{FF2B5EF4-FFF2-40B4-BE49-F238E27FC236}">
                  <a16:creationId xmlns:a16="http://schemas.microsoft.com/office/drawing/2014/main" id="{3BE9DD24-3797-4E87-9D15-D8BD73219970}"/>
                </a:ext>
              </a:extLst>
            </p:cNvPr>
            <p:cNvSpPr>
              <a:spLocks noChangeArrowheads="1"/>
            </p:cNvSpPr>
            <p:nvPr/>
          </p:nvSpPr>
          <p:spPr bwMode="auto">
            <a:xfrm>
              <a:off x="149" y="3954"/>
              <a:ext cx="38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Repeat Sales</a:t>
              </a:r>
              <a:endParaRPr lang="en-US" altLang="en-US" sz="2700" dirty="0">
                <a:solidFill>
                  <a:srgbClr val="1A68A6"/>
                </a:solidFill>
                <a:latin typeface="Calibri" panose="020F0502020204030204" pitchFamily="34" charset="0"/>
              </a:endParaRPr>
            </a:p>
          </p:txBody>
        </p:sp>
        <p:sp>
          <p:nvSpPr>
            <p:cNvPr id="26687" name="Rectangle 129">
              <a:extLst>
                <a:ext uri="{FF2B5EF4-FFF2-40B4-BE49-F238E27FC236}">
                  <a16:creationId xmlns:a16="http://schemas.microsoft.com/office/drawing/2014/main" id="{F9A85A49-5B40-47DB-84C0-0C18D361EA07}"/>
                </a:ext>
              </a:extLst>
            </p:cNvPr>
            <p:cNvSpPr>
              <a:spLocks noChangeArrowheads="1"/>
            </p:cNvSpPr>
            <p:nvPr/>
          </p:nvSpPr>
          <p:spPr bwMode="auto">
            <a:xfrm>
              <a:off x="149" y="4033"/>
              <a:ext cx="268"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(ongoing </a:t>
              </a:r>
              <a:endParaRPr lang="en-US" altLang="en-US" sz="2700" dirty="0">
                <a:solidFill>
                  <a:srgbClr val="1A68A6"/>
                </a:solidFill>
                <a:latin typeface="Calibri" panose="020F0502020204030204" pitchFamily="34" charset="0"/>
              </a:endParaRPr>
            </a:p>
          </p:txBody>
        </p:sp>
        <p:sp>
          <p:nvSpPr>
            <p:cNvPr id="26688" name="Rectangle 130">
              <a:extLst>
                <a:ext uri="{FF2B5EF4-FFF2-40B4-BE49-F238E27FC236}">
                  <a16:creationId xmlns:a16="http://schemas.microsoft.com/office/drawing/2014/main" id="{BF076718-D488-46D0-8DBA-1CAB1232AAB6}"/>
                </a:ext>
              </a:extLst>
            </p:cNvPr>
            <p:cNvSpPr>
              <a:spLocks noChangeArrowheads="1"/>
            </p:cNvSpPr>
            <p:nvPr/>
          </p:nvSpPr>
          <p:spPr bwMode="auto">
            <a:xfrm>
              <a:off x="149" y="4112"/>
              <a:ext cx="35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relationship)</a:t>
              </a:r>
              <a:endParaRPr lang="en-US" altLang="en-US" sz="2700" dirty="0">
                <a:solidFill>
                  <a:srgbClr val="1A68A6"/>
                </a:solidFill>
                <a:latin typeface="Calibri" panose="020F0502020204030204" pitchFamily="34" charset="0"/>
              </a:endParaRPr>
            </a:p>
          </p:txBody>
        </p:sp>
        <p:sp>
          <p:nvSpPr>
            <p:cNvPr id="26689" name="Freeform 131">
              <a:extLst>
                <a:ext uri="{FF2B5EF4-FFF2-40B4-BE49-F238E27FC236}">
                  <a16:creationId xmlns:a16="http://schemas.microsoft.com/office/drawing/2014/main" id="{CB9583AC-5CA6-4BE7-9D24-DC2D87A6D9AE}"/>
                </a:ext>
              </a:extLst>
            </p:cNvPr>
            <p:cNvSpPr>
              <a:spLocks noEditPoints="1"/>
            </p:cNvSpPr>
            <p:nvPr/>
          </p:nvSpPr>
          <p:spPr bwMode="auto">
            <a:xfrm>
              <a:off x="267" y="2344"/>
              <a:ext cx="48" cy="824"/>
            </a:xfrm>
            <a:custGeom>
              <a:avLst/>
              <a:gdLst>
                <a:gd name="T0" fmla="*/ 0 w 400"/>
                <a:gd name="T1" fmla="*/ 0 h 7500"/>
                <a:gd name="T2" fmla="*/ 0 w 400"/>
                <a:gd name="T3" fmla="*/ 0 h 7500"/>
                <a:gd name="T4" fmla="*/ 0 w 400"/>
                <a:gd name="T5" fmla="*/ 0 h 7500"/>
                <a:gd name="T6" fmla="*/ 0 w 400"/>
                <a:gd name="T7" fmla="*/ 0 h 7500"/>
                <a:gd name="T8" fmla="*/ 0 w 400"/>
                <a:gd name="T9" fmla="*/ 0 h 7500"/>
                <a:gd name="T10" fmla="*/ 0 w 400"/>
                <a:gd name="T11" fmla="*/ 0 h 7500"/>
                <a:gd name="T12" fmla="*/ 0 w 400"/>
                <a:gd name="T13" fmla="*/ 0 h 7500"/>
                <a:gd name="T14" fmla="*/ 0 w 400"/>
                <a:gd name="T15" fmla="*/ 0 h 7500"/>
                <a:gd name="T16" fmla="*/ 0 w 400"/>
                <a:gd name="T17" fmla="*/ 0 h 7500"/>
                <a:gd name="T18" fmla="*/ 0 w 400"/>
                <a:gd name="T19" fmla="*/ 0 h 7500"/>
                <a:gd name="T20" fmla="*/ 0 w 400"/>
                <a:gd name="T21" fmla="*/ 0 h 75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0" h="7500">
                  <a:moveTo>
                    <a:pt x="234" y="34"/>
                  </a:moveTo>
                  <a:lnTo>
                    <a:pt x="234" y="7167"/>
                  </a:lnTo>
                  <a:cubicBezTo>
                    <a:pt x="234" y="7186"/>
                    <a:pt x="219" y="7200"/>
                    <a:pt x="200" y="7200"/>
                  </a:cubicBezTo>
                  <a:cubicBezTo>
                    <a:pt x="182" y="7200"/>
                    <a:pt x="167" y="7186"/>
                    <a:pt x="167" y="7167"/>
                  </a:cubicBezTo>
                  <a:lnTo>
                    <a:pt x="167" y="34"/>
                  </a:lnTo>
                  <a:cubicBezTo>
                    <a:pt x="167" y="15"/>
                    <a:pt x="182" y="0"/>
                    <a:pt x="200" y="0"/>
                  </a:cubicBezTo>
                  <a:cubicBezTo>
                    <a:pt x="219" y="0"/>
                    <a:pt x="234" y="15"/>
                    <a:pt x="234" y="34"/>
                  </a:cubicBezTo>
                  <a:close/>
                  <a:moveTo>
                    <a:pt x="400" y="7100"/>
                  </a:moveTo>
                  <a:lnTo>
                    <a:pt x="200" y="7500"/>
                  </a:lnTo>
                  <a:lnTo>
                    <a:pt x="0" y="7100"/>
                  </a:lnTo>
                  <a:lnTo>
                    <a:pt x="400" y="710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90" name="Rectangle 134">
              <a:extLst>
                <a:ext uri="{FF2B5EF4-FFF2-40B4-BE49-F238E27FC236}">
                  <a16:creationId xmlns:a16="http://schemas.microsoft.com/office/drawing/2014/main" id="{C802C813-B608-4FB8-A91D-AB3CDB5C126C}"/>
                </a:ext>
              </a:extLst>
            </p:cNvPr>
            <p:cNvSpPr>
              <a:spLocks noChangeArrowheads="1"/>
            </p:cNvSpPr>
            <p:nvPr/>
          </p:nvSpPr>
          <p:spPr bwMode="auto">
            <a:xfrm>
              <a:off x="1711" y="4107"/>
              <a:ext cx="852"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00"/>
                  </a:solidFill>
                  <a:latin typeface="Arial" panose="020B0604020202020204" pitchFamily="34" charset="0"/>
                </a:rPr>
                <a:t>Feedback into Marketing</a:t>
              </a:r>
              <a:endParaRPr lang="en-US" altLang="en-US" sz="2700" dirty="0">
                <a:solidFill>
                  <a:srgbClr val="1A68A6"/>
                </a:solidFill>
                <a:latin typeface="Calibri" panose="020F0502020204030204" pitchFamily="34" charset="0"/>
              </a:endParaRPr>
            </a:p>
          </p:txBody>
        </p:sp>
        <p:sp>
          <p:nvSpPr>
            <p:cNvPr id="26691" name="Rectangle 135">
              <a:extLst>
                <a:ext uri="{FF2B5EF4-FFF2-40B4-BE49-F238E27FC236}">
                  <a16:creationId xmlns:a16="http://schemas.microsoft.com/office/drawing/2014/main" id="{308F2A0E-E10D-406B-8852-FB7BE25D29A2}"/>
                </a:ext>
              </a:extLst>
            </p:cNvPr>
            <p:cNvSpPr>
              <a:spLocks noChangeArrowheads="1"/>
            </p:cNvSpPr>
            <p:nvPr/>
          </p:nvSpPr>
          <p:spPr bwMode="auto">
            <a:xfrm>
              <a:off x="4117" y="4042"/>
              <a:ext cx="451"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No Established </a:t>
              </a:r>
              <a:endParaRPr lang="en-US" altLang="en-US" sz="2700" dirty="0">
                <a:solidFill>
                  <a:srgbClr val="1A68A6"/>
                </a:solidFill>
                <a:latin typeface="Calibri" panose="020F0502020204030204" pitchFamily="34" charset="0"/>
              </a:endParaRPr>
            </a:p>
          </p:txBody>
        </p:sp>
        <p:sp>
          <p:nvSpPr>
            <p:cNvPr id="26692" name="Rectangle 136">
              <a:extLst>
                <a:ext uri="{FF2B5EF4-FFF2-40B4-BE49-F238E27FC236}">
                  <a16:creationId xmlns:a16="http://schemas.microsoft.com/office/drawing/2014/main" id="{017200AD-933A-4359-8B2F-F7FD51B8F692}"/>
                </a:ext>
              </a:extLst>
            </p:cNvPr>
            <p:cNvSpPr>
              <a:spLocks noChangeArrowheads="1"/>
            </p:cNvSpPr>
            <p:nvPr/>
          </p:nvSpPr>
          <p:spPr bwMode="auto">
            <a:xfrm>
              <a:off x="4117" y="4121"/>
              <a:ext cx="409"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Processes Yet</a:t>
              </a:r>
              <a:endParaRPr lang="en-US" altLang="en-US" sz="2700" dirty="0">
                <a:solidFill>
                  <a:srgbClr val="1A68A6"/>
                </a:solidFill>
                <a:latin typeface="Calibri" panose="020F0502020204030204" pitchFamily="34" charset="0"/>
              </a:endParaRPr>
            </a:p>
          </p:txBody>
        </p:sp>
        <p:sp>
          <p:nvSpPr>
            <p:cNvPr id="26693" name="Rectangle 137">
              <a:extLst>
                <a:ext uri="{FF2B5EF4-FFF2-40B4-BE49-F238E27FC236}">
                  <a16:creationId xmlns:a16="http://schemas.microsoft.com/office/drawing/2014/main" id="{7B32DF03-6868-45E1-B4B1-94A37D38DFA8}"/>
                </a:ext>
              </a:extLst>
            </p:cNvPr>
            <p:cNvSpPr>
              <a:spLocks noChangeArrowheads="1"/>
            </p:cNvSpPr>
            <p:nvPr/>
          </p:nvSpPr>
          <p:spPr bwMode="auto">
            <a:xfrm>
              <a:off x="3237" y="935"/>
              <a:ext cx="197"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Events</a:t>
              </a:r>
              <a:endParaRPr lang="en-US" altLang="en-US" sz="2700" dirty="0">
                <a:solidFill>
                  <a:srgbClr val="1A68A6"/>
                </a:solidFill>
                <a:latin typeface="Calibri" panose="020F0502020204030204" pitchFamily="34" charset="0"/>
              </a:endParaRPr>
            </a:p>
          </p:txBody>
        </p:sp>
        <p:sp>
          <p:nvSpPr>
            <p:cNvPr id="26694" name="Rectangle 138">
              <a:extLst>
                <a:ext uri="{FF2B5EF4-FFF2-40B4-BE49-F238E27FC236}">
                  <a16:creationId xmlns:a16="http://schemas.microsoft.com/office/drawing/2014/main" id="{A6B1EF1B-761C-4BF6-A4DE-FEDB8AD4A069}"/>
                </a:ext>
              </a:extLst>
            </p:cNvPr>
            <p:cNvSpPr>
              <a:spLocks noChangeArrowheads="1"/>
            </p:cNvSpPr>
            <p:nvPr/>
          </p:nvSpPr>
          <p:spPr bwMode="auto">
            <a:xfrm>
              <a:off x="3237" y="1013"/>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695" name="Rectangle 139">
              <a:extLst>
                <a:ext uri="{FF2B5EF4-FFF2-40B4-BE49-F238E27FC236}">
                  <a16:creationId xmlns:a16="http://schemas.microsoft.com/office/drawing/2014/main" id="{5616296F-1C30-46CD-A65A-95D939921F31}"/>
                </a:ext>
              </a:extLst>
            </p:cNvPr>
            <p:cNvSpPr>
              <a:spLocks noChangeArrowheads="1"/>
            </p:cNvSpPr>
            <p:nvPr/>
          </p:nvSpPr>
          <p:spPr bwMode="auto">
            <a:xfrm>
              <a:off x="3282" y="1013"/>
              <a:ext cx="279"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Exhibiting</a:t>
              </a:r>
              <a:endParaRPr lang="en-US" altLang="en-US" sz="2700" dirty="0">
                <a:solidFill>
                  <a:srgbClr val="1A68A6"/>
                </a:solidFill>
                <a:latin typeface="Calibri" panose="020F0502020204030204" pitchFamily="34" charset="0"/>
              </a:endParaRPr>
            </a:p>
          </p:txBody>
        </p:sp>
        <p:sp>
          <p:nvSpPr>
            <p:cNvPr id="26696" name="Rectangle 140">
              <a:extLst>
                <a:ext uri="{FF2B5EF4-FFF2-40B4-BE49-F238E27FC236}">
                  <a16:creationId xmlns:a16="http://schemas.microsoft.com/office/drawing/2014/main" id="{E35131D6-A95F-4A20-BA45-F24B5EAEBDB0}"/>
                </a:ext>
              </a:extLst>
            </p:cNvPr>
            <p:cNvSpPr>
              <a:spLocks noChangeArrowheads="1"/>
            </p:cNvSpPr>
            <p:nvPr/>
          </p:nvSpPr>
          <p:spPr bwMode="auto">
            <a:xfrm>
              <a:off x="3237" y="1092"/>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697" name="Rectangle 141">
              <a:extLst>
                <a:ext uri="{FF2B5EF4-FFF2-40B4-BE49-F238E27FC236}">
                  <a16:creationId xmlns:a16="http://schemas.microsoft.com/office/drawing/2014/main" id="{D8FC3236-3BDF-4DB5-9086-A13DDBBFBAD8}"/>
                </a:ext>
              </a:extLst>
            </p:cNvPr>
            <p:cNvSpPr>
              <a:spLocks noChangeArrowheads="1"/>
            </p:cNvSpPr>
            <p:nvPr/>
          </p:nvSpPr>
          <p:spPr bwMode="auto">
            <a:xfrm>
              <a:off x="3282" y="1092"/>
              <a:ext cx="268"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Speaking</a:t>
              </a:r>
              <a:endParaRPr lang="en-US" altLang="en-US" sz="2700" dirty="0">
                <a:solidFill>
                  <a:srgbClr val="1A68A6"/>
                </a:solidFill>
                <a:latin typeface="Calibri" panose="020F0502020204030204" pitchFamily="34" charset="0"/>
              </a:endParaRPr>
            </a:p>
          </p:txBody>
        </p:sp>
        <p:sp>
          <p:nvSpPr>
            <p:cNvPr id="26698" name="Rectangle 142">
              <a:extLst>
                <a:ext uri="{FF2B5EF4-FFF2-40B4-BE49-F238E27FC236}">
                  <a16:creationId xmlns:a16="http://schemas.microsoft.com/office/drawing/2014/main" id="{60113748-9877-42CC-B7AB-6DA3698936C0}"/>
                </a:ext>
              </a:extLst>
            </p:cNvPr>
            <p:cNvSpPr>
              <a:spLocks noChangeArrowheads="1"/>
            </p:cNvSpPr>
            <p:nvPr/>
          </p:nvSpPr>
          <p:spPr bwMode="auto">
            <a:xfrm>
              <a:off x="3237" y="1171"/>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699" name="Rectangle 143">
              <a:extLst>
                <a:ext uri="{FF2B5EF4-FFF2-40B4-BE49-F238E27FC236}">
                  <a16:creationId xmlns:a16="http://schemas.microsoft.com/office/drawing/2014/main" id="{154A15A3-F73F-4759-BC79-BA817C931C65}"/>
                </a:ext>
              </a:extLst>
            </p:cNvPr>
            <p:cNvSpPr>
              <a:spLocks noChangeArrowheads="1"/>
            </p:cNvSpPr>
            <p:nvPr/>
          </p:nvSpPr>
          <p:spPr bwMode="auto">
            <a:xfrm>
              <a:off x="3282" y="1171"/>
              <a:ext cx="27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Attending</a:t>
              </a:r>
              <a:endParaRPr lang="en-US" altLang="en-US" sz="2700" dirty="0">
                <a:solidFill>
                  <a:srgbClr val="1A68A6"/>
                </a:solidFill>
                <a:latin typeface="Calibri" panose="020F0502020204030204" pitchFamily="34" charset="0"/>
              </a:endParaRPr>
            </a:p>
          </p:txBody>
        </p:sp>
        <p:sp>
          <p:nvSpPr>
            <p:cNvPr id="26700" name="Rectangle 144">
              <a:extLst>
                <a:ext uri="{FF2B5EF4-FFF2-40B4-BE49-F238E27FC236}">
                  <a16:creationId xmlns:a16="http://schemas.microsoft.com/office/drawing/2014/main" id="{A5ED4EFC-C05F-4B00-A65C-5ED5E4C33177}"/>
                </a:ext>
              </a:extLst>
            </p:cNvPr>
            <p:cNvSpPr>
              <a:spLocks noChangeArrowheads="1"/>
            </p:cNvSpPr>
            <p:nvPr/>
          </p:nvSpPr>
          <p:spPr bwMode="auto">
            <a:xfrm>
              <a:off x="3717" y="935"/>
              <a:ext cx="23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Website</a:t>
              </a:r>
              <a:endParaRPr lang="en-US" altLang="en-US" sz="2700" dirty="0">
                <a:solidFill>
                  <a:srgbClr val="1A68A6"/>
                </a:solidFill>
                <a:latin typeface="Calibri" panose="020F0502020204030204" pitchFamily="34" charset="0"/>
              </a:endParaRPr>
            </a:p>
          </p:txBody>
        </p:sp>
        <p:sp>
          <p:nvSpPr>
            <p:cNvPr id="26701" name="Rectangle 145">
              <a:extLst>
                <a:ext uri="{FF2B5EF4-FFF2-40B4-BE49-F238E27FC236}">
                  <a16:creationId xmlns:a16="http://schemas.microsoft.com/office/drawing/2014/main" id="{CB68829D-D205-401C-AAC1-60CFCDCF8406}"/>
                </a:ext>
              </a:extLst>
            </p:cNvPr>
            <p:cNvSpPr>
              <a:spLocks noChangeArrowheads="1"/>
            </p:cNvSpPr>
            <p:nvPr/>
          </p:nvSpPr>
          <p:spPr bwMode="auto">
            <a:xfrm>
              <a:off x="3717" y="1013"/>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702" name="Rectangle 146">
              <a:extLst>
                <a:ext uri="{FF2B5EF4-FFF2-40B4-BE49-F238E27FC236}">
                  <a16:creationId xmlns:a16="http://schemas.microsoft.com/office/drawing/2014/main" id="{550F380F-639E-4059-9808-5ED1D649AA3D}"/>
                </a:ext>
              </a:extLst>
            </p:cNvPr>
            <p:cNvSpPr>
              <a:spLocks noChangeArrowheads="1"/>
            </p:cNvSpPr>
            <p:nvPr/>
          </p:nvSpPr>
          <p:spPr bwMode="auto">
            <a:xfrm>
              <a:off x="3762" y="1013"/>
              <a:ext cx="469"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Online Outreach</a:t>
              </a:r>
              <a:endParaRPr lang="en-US" altLang="en-US" sz="2700" dirty="0">
                <a:solidFill>
                  <a:srgbClr val="1A68A6"/>
                </a:solidFill>
                <a:latin typeface="Calibri" panose="020F0502020204030204" pitchFamily="34" charset="0"/>
              </a:endParaRPr>
            </a:p>
          </p:txBody>
        </p:sp>
        <p:sp>
          <p:nvSpPr>
            <p:cNvPr id="26703" name="Rectangle 147">
              <a:extLst>
                <a:ext uri="{FF2B5EF4-FFF2-40B4-BE49-F238E27FC236}">
                  <a16:creationId xmlns:a16="http://schemas.microsoft.com/office/drawing/2014/main" id="{5B4F52A9-303A-422C-A022-C00E0D228196}"/>
                </a:ext>
              </a:extLst>
            </p:cNvPr>
            <p:cNvSpPr>
              <a:spLocks noChangeArrowheads="1"/>
            </p:cNvSpPr>
            <p:nvPr/>
          </p:nvSpPr>
          <p:spPr bwMode="auto">
            <a:xfrm>
              <a:off x="3717" y="1092"/>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704" name="Rectangle 148">
              <a:extLst>
                <a:ext uri="{FF2B5EF4-FFF2-40B4-BE49-F238E27FC236}">
                  <a16:creationId xmlns:a16="http://schemas.microsoft.com/office/drawing/2014/main" id="{A1C44F82-5F58-4173-9FF5-BD8101E5728C}"/>
                </a:ext>
              </a:extLst>
            </p:cNvPr>
            <p:cNvSpPr>
              <a:spLocks noChangeArrowheads="1"/>
            </p:cNvSpPr>
            <p:nvPr/>
          </p:nvSpPr>
          <p:spPr bwMode="auto">
            <a:xfrm>
              <a:off x="3762" y="1092"/>
              <a:ext cx="23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Surveys</a:t>
              </a:r>
              <a:endParaRPr lang="en-US" altLang="en-US" sz="2700" dirty="0">
                <a:solidFill>
                  <a:srgbClr val="1A68A6"/>
                </a:solidFill>
                <a:latin typeface="Calibri" panose="020F0502020204030204" pitchFamily="34" charset="0"/>
              </a:endParaRPr>
            </a:p>
          </p:txBody>
        </p:sp>
        <p:sp>
          <p:nvSpPr>
            <p:cNvPr id="26705" name="Rectangle 149">
              <a:extLst>
                <a:ext uri="{FF2B5EF4-FFF2-40B4-BE49-F238E27FC236}">
                  <a16:creationId xmlns:a16="http://schemas.microsoft.com/office/drawing/2014/main" id="{BD54DEFC-083B-4162-BEFF-EE671ABB81FD}"/>
                </a:ext>
              </a:extLst>
            </p:cNvPr>
            <p:cNvSpPr>
              <a:spLocks noChangeArrowheads="1"/>
            </p:cNvSpPr>
            <p:nvPr/>
          </p:nvSpPr>
          <p:spPr bwMode="auto">
            <a:xfrm>
              <a:off x="4373" y="927"/>
              <a:ext cx="26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Outreach</a:t>
              </a:r>
              <a:endParaRPr lang="en-US" altLang="en-US" sz="2700" dirty="0">
                <a:solidFill>
                  <a:srgbClr val="1A68A6"/>
                </a:solidFill>
                <a:latin typeface="Calibri" panose="020F0502020204030204" pitchFamily="34" charset="0"/>
              </a:endParaRPr>
            </a:p>
          </p:txBody>
        </p:sp>
        <p:sp>
          <p:nvSpPr>
            <p:cNvPr id="26706" name="Rectangle 150">
              <a:extLst>
                <a:ext uri="{FF2B5EF4-FFF2-40B4-BE49-F238E27FC236}">
                  <a16:creationId xmlns:a16="http://schemas.microsoft.com/office/drawing/2014/main" id="{92199F5C-AD6B-44D3-A0CD-1AF56C3C7CB4}"/>
                </a:ext>
              </a:extLst>
            </p:cNvPr>
            <p:cNvSpPr>
              <a:spLocks noChangeArrowheads="1"/>
            </p:cNvSpPr>
            <p:nvPr/>
          </p:nvSpPr>
          <p:spPr bwMode="auto">
            <a:xfrm>
              <a:off x="4373" y="1006"/>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707" name="Rectangle 151">
              <a:extLst>
                <a:ext uri="{FF2B5EF4-FFF2-40B4-BE49-F238E27FC236}">
                  <a16:creationId xmlns:a16="http://schemas.microsoft.com/office/drawing/2014/main" id="{FBECBA5B-1FB2-4C15-84E0-4D9A18A647F9}"/>
                </a:ext>
              </a:extLst>
            </p:cNvPr>
            <p:cNvSpPr>
              <a:spLocks noChangeArrowheads="1"/>
            </p:cNvSpPr>
            <p:nvPr/>
          </p:nvSpPr>
          <p:spPr bwMode="auto">
            <a:xfrm>
              <a:off x="4418" y="1006"/>
              <a:ext cx="318"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Advertising</a:t>
              </a:r>
              <a:endParaRPr lang="en-US" altLang="en-US" sz="2700" dirty="0">
                <a:solidFill>
                  <a:srgbClr val="1A68A6"/>
                </a:solidFill>
                <a:latin typeface="Calibri" panose="020F0502020204030204" pitchFamily="34" charset="0"/>
              </a:endParaRPr>
            </a:p>
          </p:txBody>
        </p:sp>
        <p:sp>
          <p:nvSpPr>
            <p:cNvPr id="26708" name="Rectangle 152">
              <a:extLst>
                <a:ext uri="{FF2B5EF4-FFF2-40B4-BE49-F238E27FC236}">
                  <a16:creationId xmlns:a16="http://schemas.microsoft.com/office/drawing/2014/main" id="{4D2BA501-C467-49F6-9985-E4703528FB43}"/>
                </a:ext>
              </a:extLst>
            </p:cNvPr>
            <p:cNvSpPr>
              <a:spLocks noChangeArrowheads="1"/>
            </p:cNvSpPr>
            <p:nvPr/>
          </p:nvSpPr>
          <p:spPr bwMode="auto">
            <a:xfrm>
              <a:off x="4373" y="1085"/>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709" name="Rectangle 153">
              <a:extLst>
                <a:ext uri="{FF2B5EF4-FFF2-40B4-BE49-F238E27FC236}">
                  <a16:creationId xmlns:a16="http://schemas.microsoft.com/office/drawing/2014/main" id="{2EFEC621-92BE-4257-B092-85F33464B823}"/>
                </a:ext>
              </a:extLst>
            </p:cNvPr>
            <p:cNvSpPr>
              <a:spLocks noChangeArrowheads="1"/>
            </p:cNvSpPr>
            <p:nvPr/>
          </p:nvSpPr>
          <p:spPr bwMode="auto">
            <a:xfrm>
              <a:off x="4418" y="1085"/>
              <a:ext cx="9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PR</a:t>
              </a:r>
              <a:endParaRPr lang="en-US" altLang="en-US" sz="2700" dirty="0">
                <a:solidFill>
                  <a:srgbClr val="1A68A6"/>
                </a:solidFill>
                <a:latin typeface="Calibri" panose="020F0502020204030204" pitchFamily="34" charset="0"/>
              </a:endParaRPr>
            </a:p>
          </p:txBody>
        </p:sp>
        <p:sp>
          <p:nvSpPr>
            <p:cNvPr id="26710" name="Rectangle 154">
              <a:extLst>
                <a:ext uri="{FF2B5EF4-FFF2-40B4-BE49-F238E27FC236}">
                  <a16:creationId xmlns:a16="http://schemas.microsoft.com/office/drawing/2014/main" id="{7497B79F-E7CC-4E5D-9B8D-C20BADC14CA0}"/>
                </a:ext>
              </a:extLst>
            </p:cNvPr>
            <p:cNvSpPr>
              <a:spLocks noChangeArrowheads="1"/>
            </p:cNvSpPr>
            <p:nvPr/>
          </p:nvSpPr>
          <p:spPr bwMode="auto">
            <a:xfrm>
              <a:off x="4373" y="1163"/>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711" name="Rectangle 155">
              <a:extLst>
                <a:ext uri="{FF2B5EF4-FFF2-40B4-BE49-F238E27FC236}">
                  <a16:creationId xmlns:a16="http://schemas.microsoft.com/office/drawing/2014/main" id="{CAD35EE2-2188-4E68-A8B0-7E73EE216E82}"/>
                </a:ext>
              </a:extLst>
            </p:cNvPr>
            <p:cNvSpPr>
              <a:spLocks noChangeArrowheads="1"/>
            </p:cNvSpPr>
            <p:nvPr/>
          </p:nvSpPr>
          <p:spPr bwMode="auto">
            <a:xfrm>
              <a:off x="4418" y="1163"/>
              <a:ext cx="304"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Newsletter</a:t>
              </a:r>
              <a:endParaRPr lang="en-US" altLang="en-US" sz="2700" dirty="0">
                <a:solidFill>
                  <a:srgbClr val="1A68A6"/>
                </a:solidFill>
                <a:latin typeface="Calibri" panose="020F0502020204030204" pitchFamily="34" charset="0"/>
              </a:endParaRPr>
            </a:p>
          </p:txBody>
        </p:sp>
        <p:sp>
          <p:nvSpPr>
            <p:cNvPr id="26712" name="Rectangle 156">
              <a:extLst>
                <a:ext uri="{FF2B5EF4-FFF2-40B4-BE49-F238E27FC236}">
                  <a16:creationId xmlns:a16="http://schemas.microsoft.com/office/drawing/2014/main" id="{47C572A8-236B-4656-A1DD-677F4CD0839D}"/>
                </a:ext>
              </a:extLst>
            </p:cNvPr>
            <p:cNvSpPr>
              <a:spLocks noChangeArrowheads="1"/>
            </p:cNvSpPr>
            <p:nvPr/>
          </p:nvSpPr>
          <p:spPr bwMode="auto">
            <a:xfrm>
              <a:off x="3277" y="1338"/>
              <a:ext cx="32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Networking</a:t>
              </a:r>
              <a:endParaRPr lang="en-US" altLang="en-US" sz="2700" dirty="0">
                <a:solidFill>
                  <a:srgbClr val="1A68A6"/>
                </a:solidFill>
                <a:latin typeface="Calibri" panose="020F0502020204030204" pitchFamily="34" charset="0"/>
              </a:endParaRPr>
            </a:p>
          </p:txBody>
        </p:sp>
        <p:sp>
          <p:nvSpPr>
            <p:cNvPr id="26713" name="Rectangle 157">
              <a:extLst>
                <a:ext uri="{FF2B5EF4-FFF2-40B4-BE49-F238E27FC236}">
                  <a16:creationId xmlns:a16="http://schemas.microsoft.com/office/drawing/2014/main" id="{599C9258-D4AC-4D09-A31F-9821413F314F}"/>
                </a:ext>
              </a:extLst>
            </p:cNvPr>
            <p:cNvSpPr>
              <a:spLocks noChangeArrowheads="1"/>
            </p:cNvSpPr>
            <p:nvPr/>
          </p:nvSpPr>
          <p:spPr bwMode="auto">
            <a:xfrm>
              <a:off x="3277" y="1416"/>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714" name="Rectangle 158">
              <a:extLst>
                <a:ext uri="{FF2B5EF4-FFF2-40B4-BE49-F238E27FC236}">
                  <a16:creationId xmlns:a16="http://schemas.microsoft.com/office/drawing/2014/main" id="{DD64EC52-09FF-4FB3-B8ED-BDEEA21BD456}"/>
                </a:ext>
              </a:extLst>
            </p:cNvPr>
            <p:cNvSpPr>
              <a:spLocks noChangeArrowheads="1"/>
            </p:cNvSpPr>
            <p:nvPr/>
          </p:nvSpPr>
          <p:spPr bwMode="auto">
            <a:xfrm>
              <a:off x="3322" y="1416"/>
              <a:ext cx="361"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Partnerships</a:t>
              </a:r>
              <a:endParaRPr lang="en-US" altLang="en-US" sz="2700" dirty="0">
                <a:solidFill>
                  <a:srgbClr val="1A68A6"/>
                </a:solidFill>
                <a:latin typeface="Calibri" panose="020F0502020204030204" pitchFamily="34" charset="0"/>
              </a:endParaRPr>
            </a:p>
          </p:txBody>
        </p:sp>
        <p:sp>
          <p:nvSpPr>
            <p:cNvPr id="26715" name="Rectangle 159">
              <a:extLst>
                <a:ext uri="{FF2B5EF4-FFF2-40B4-BE49-F238E27FC236}">
                  <a16:creationId xmlns:a16="http://schemas.microsoft.com/office/drawing/2014/main" id="{E818DC50-12A1-4CC7-B657-C5083D425503}"/>
                </a:ext>
              </a:extLst>
            </p:cNvPr>
            <p:cNvSpPr>
              <a:spLocks noChangeArrowheads="1"/>
            </p:cNvSpPr>
            <p:nvPr/>
          </p:nvSpPr>
          <p:spPr bwMode="auto">
            <a:xfrm>
              <a:off x="3277" y="1495"/>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716" name="Rectangle 160">
              <a:extLst>
                <a:ext uri="{FF2B5EF4-FFF2-40B4-BE49-F238E27FC236}">
                  <a16:creationId xmlns:a16="http://schemas.microsoft.com/office/drawing/2014/main" id="{0C6E1EE1-642A-4AD3-81B0-05AE6429D540}"/>
                </a:ext>
              </a:extLst>
            </p:cNvPr>
            <p:cNvSpPr>
              <a:spLocks noChangeArrowheads="1"/>
            </p:cNvSpPr>
            <p:nvPr/>
          </p:nvSpPr>
          <p:spPr bwMode="auto">
            <a:xfrm>
              <a:off x="3322" y="1495"/>
              <a:ext cx="12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IAC </a:t>
              </a:r>
              <a:endParaRPr lang="en-US" altLang="en-US" sz="2700" dirty="0">
                <a:solidFill>
                  <a:srgbClr val="1A68A6"/>
                </a:solidFill>
                <a:latin typeface="Calibri" panose="020F0502020204030204" pitchFamily="34" charset="0"/>
              </a:endParaRPr>
            </a:p>
          </p:txBody>
        </p:sp>
        <p:grpSp>
          <p:nvGrpSpPr>
            <p:cNvPr id="26717" name="Group 165">
              <a:extLst>
                <a:ext uri="{FF2B5EF4-FFF2-40B4-BE49-F238E27FC236}">
                  <a16:creationId xmlns:a16="http://schemas.microsoft.com/office/drawing/2014/main" id="{AB49E58B-F868-45BC-A041-85B9F6CC2644}"/>
                </a:ext>
              </a:extLst>
            </p:cNvPr>
            <p:cNvGrpSpPr>
              <a:grpSpLocks/>
            </p:cNvGrpSpPr>
            <p:nvPr/>
          </p:nvGrpSpPr>
          <p:grpSpPr bwMode="auto">
            <a:xfrm>
              <a:off x="4883" y="969"/>
              <a:ext cx="624" cy="616"/>
              <a:chOff x="4883" y="969"/>
              <a:chExt cx="624" cy="616"/>
            </a:xfrm>
          </p:grpSpPr>
          <p:sp>
            <p:nvSpPr>
              <p:cNvPr id="26919" name="Rectangle 161">
                <a:extLst>
                  <a:ext uri="{FF2B5EF4-FFF2-40B4-BE49-F238E27FC236}">
                    <a16:creationId xmlns:a16="http://schemas.microsoft.com/office/drawing/2014/main" id="{416D57C7-0C65-42D5-8B05-DEB93A4A18FA}"/>
                  </a:ext>
                </a:extLst>
              </p:cNvPr>
              <p:cNvSpPr>
                <a:spLocks noChangeArrowheads="1"/>
              </p:cNvSpPr>
              <p:nvPr/>
            </p:nvSpPr>
            <p:spPr bwMode="auto">
              <a:xfrm>
                <a:off x="4883" y="969"/>
                <a:ext cx="624" cy="61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pic>
            <p:nvPicPr>
              <p:cNvPr id="26920" name="Picture 162">
                <a:extLst>
                  <a:ext uri="{FF2B5EF4-FFF2-40B4-BE49-F238E27FC236}">
                    <a16:creationId xmlns:a16="http://schemas.microsoft.com/office/drawing/2014/main" id="{51B6FE1C-4D7F-4CBE-BFDB-A9E0E75D10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 y="969"/>
                <a:ext cx="624"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21" name="Rectangle 163">
                <a:extLst>
                  <a:ext uri="{FF2B5EF4-FFF2-40B4-BE49-F238E27FC236}">
                    <a16:creationId xmlns:a16="http://schemas.microsoft.com/office/drawing/2014/main" id="{E7136A3E-C754-433F-A0C4-B1BCB69CD722}"/>
                  </a:ext>
                </a:extLst>
              </p:cNvPr>
              <p:cNvSpPr>
                <a:spLocks noChangeArrowheads="1"/>
              </p:cNvSpPr>
              <p:nvPr/>
            </p:nvSpPr>
            <p:spPr bwMode="auto">
              <a:xfrm>
                <a:off x="4883" y="969"/>
                <a:ext cx="624" cy="61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922" name="Rectangle 164">
                <a:extLst>
                  <a:ext uri="{FF2B5EF4-FFF2-40B4-BE49-F238E27FC236}">
                    <a16:creationId xmlns:a16="http://schemas.microsoft.com/office/drawing/2014/main" id="{78B31CF7-638F-4847-B480-D6D05684EBEB}"/>
                  </a:ext>
                </a:extLst>
              </p:cNvPr>
              <p:cNvSpPr>
                <a:spLocks noChangeArrowheads="1"/>
              </p:cNvSpPr>
              <p:nvPr/>
            </p:nvSpPr>
            <p:spPr bwMode="auto">
              <a:xfrm>
                <a:off x="4883" y="969"/>
                <a:ext cx="624" cy="616"/>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718" name="Rectangle 166">
              <a:extLst>
                <a:ext uri="{FF2B5EF4-FFF2-40B4-BE49-F238E27FC236}">
                  <a16:creationId xmlns:a16="http://schemas.microsoft.com/office/drawing/2014/main" id="{A5F6E0E7-495A-4BBA-9E0D-6D3F6A8F2EEE}"/>
                </a:ext>
              </a:extLst>
            </p:cNvPr>
            <p:cNvSpPr>
              <a:spLocks noChangeArrowheads="1"/>
            </p:cNvSpPr>
            <p:nvPr/>
          </p:nvSpPr>
          <p:spPr bwMode="auto">
            <a:xfrm>
              <a:off x="3837" y="1345"/>
              <a:ext cx="261"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Referrals</a:t>
              </a:r>
              <a:endParaRPr lang="en-US" altLang="en-US" sz="2700" dirty="0">
                <a:solidFill>
                  <a:srgbClr val="1A68A6"/>
                </a:solidFill>
                <a:latin typeface="Calibri" panose="020F0502020204030204" pitchFamily="34" charset="0"/>
              </a:endParaRPr>
            </a:p>
          </p:txBody>
        </p:sp>
        <p:sp>
          <p:nvSpPr>
            <p:cNvPr id="26719" name="Rectangle 167">
              <a:extLst>
                <a:ext uri="{FF2B5EF4-FFF2-40B4-BE49-F238E27FC236}">
                  <a16:creationId xmlns:a16="http://schemas.microsoft.com/office/drawing/2014/main" id="{E118B45F-ABF2-45AE-8BDD-ECCCA0ECFFA0}"/>
                </a:ext>
              </a:extLst>
            </p:cNvPr>
            <p:cNvSpPr>
              <a:spLocks noChangeArrowheads="1"/>
            </p:cNvSpPr>
            <p:nvPr/>
          </p:nvSpPr>
          <p:spPr bwMode="auto">
            <a:xfrm>
              <a:off x="3837" y="1424"/>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720" name="Rectangle 168">
              <a:extLst>
                <a:ext uri="{FF2B5EF4-FFF2-40B4-BE49-F238E27FC236}">
                  <a16:creationId xmlns:a16="http://schemas.microsoft.com/office/drawing/2014/main" id="{D001E0FD-2B58-4426-80BF-44AFFE60423B}"/>
                </a:ext>
              </a:extLst>
            </p:cNvPr>
            <p:cNvSpPr>
              <a:spLocks noChangeArrowheads="1"/>
            </p:cNvSpPr>
            <p:nvPr/>
          </p:nvSpPr>
          <p:spPr bwMode="auto">
            <a:xfrm>
              <a:off x="3882" y="1424"/>
              <a:ext cx="35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Government</a:t>
              </a:r>
              <a:endParaRPr lang="en-US" altLang="en-US" sz="2700" dirty="0">
                <a:solidFill>
                  <a:srgbClr val="1A68A6"/>
                </a:solidFill>
                <a:latin typeface="Calibri" panose="020F0502020204030204" pitchFamily="34" charset="0"/>
              </a:endParaRPr>
            </a:p>
          </p:txBody>
        </p:sp>
        <p:sp>
          <p:nvSpPr>
            <p:cNvPr id="26721" name="Rectangle 169">
              <a:extLst>
                <a:ext uri="{FF2B5EF4-FFF2-40B4-BE49-F238E27FC236}">
                  <a16:creationId xmlns:a16="http://schemas.microsoft.com/office/drawing/2014/main" id="{872CEB97-9AF4-4BAC-A4A2-974950A1AAEB}"/>
                </a:ext>
              </a:extLst>
            </p:cNvPr>
            <p:cNvSpPr>
              <a:spLocks noChangeArrowheads="1"/>
            </p:cNvSpPr>
            <p:nvPr/>
          </p:nvSpPr>
          <p:spPr bwMode="auto">
            <a:xfrm>
              <a:off x="3837" y="1502"/>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722" name="Rectangle 170">
              <a:extLst>
                <a:ext uri="{FF2B5EF4-FFF2-40B4-BE49-F238E27FC236}">
                  <a16:creationId xmlns:a16="http://schemas.microsoft.com/office/drawing/2014/main" id="{1C536513-818C-479B-B7D2-BF8536E190EE}"/>
                </a:ext>
              </a:extLst>
            </p:cNvPr>
            <p:cNvSpPr>
              <a:spLocks noChangeArrowheads="1"/>
            </p:cNvSpPr>
            <p:nvPr/>
          </p:nvSpPr>
          <p:spPr bwMode="auto">
            <a:xfrm>
              <a:off x="3882" y="1502"/>
              <a:ext cx="34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Commercial</a:t>
              </a:r>
              <a:endParaRPr lang="en-US" altLang="en-US" sz="2700" dirty="0">
                <a:solidFill>
                  <a:srgbClr val="1A68A6"/>
                </a:solidFill>
                <a:latin typeface="Calibri" panose="020F0502020204030204" pitchFamily="34" charset="0"/>
              </a:endParaRPr>
            </a:p>
          </p:txBody>
        </p:sp>
        <p:sp>
          <p:nvSpPr>
            <p:cNvPr id="26723" name="Rectangle 171">
              <a:extLst>
                <a:ext uri="{FF2B5EF4-FFF2-40B4-BE49-F238E27FC236}">
                  <a16:creationId xmlns:a16="http://schemas.microsoft.com/office/drawing/2014/main" id="{FE3F1DC0-DFD2-45E7-ADDA-E32ABFCA89AF}"/>
                </a:ext>
              </a:extLst>
            </p:cNvPr>
            <p:cNvSpPr>
              <a:spLocks noChangeArrowheads="1"/>
            </p:cNvSpPr>
            <p:nvPr/>
          </p:nvSpPr>
          <p:spPr bwMode="auto">
            <a:xfrm>
              <a:off x="4973" y="1204"/>
              <a:ext cx="331"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b="1" dirty="0">
                  <a:solidFill>
                    <a:srgbClr val="000000"/>
                  </a:solidFill>
                  <a:latin typeface="Arial" panose="020B0604020202020204" pitchFamily="34" charset="0"/>
                </a:rPr>
                <a:t>CONTENT </a:t>
              </a:r>
              <a:endParaRPr lang="en-US" altLang="en-US" sz="2700" dirty="0">
                <a:solidFill>
                  <a:srgbClr val="1A68A6"/>
                </a:solidFill>
                <a:latin typeface="Calibri" panose="020F0502020204030204" pitchFamily="34" charset="0"/>
              </a:endParaRPr>
            </a:p>
          </p:txBody>
        </p:sp>
        <p:sp>
          <p:nvSpPr>
            <p:cNvPr id="26724" name="Rectangle 172">
              <a:extLst>
                <a:ext uri="{FF2B5EF4-FFF2-40B4-BE49-F238E27FC236}">
                  <a16:creationId xmlns:a16="http://schemas.microsoft.com/office/drawing/2014/main" id="{16B871CB-5EC1-49FC-BDBD-DB1D92DA1F1E}"/>
                </a:ext>
              </a:extLst>
            </p:cNvPr>
            <p:cNvSpPr>
              <a:spLocks noChangeArrowheads="1"/>
            </p:cNvSpPr>
            <p:nvPr/>
          </p:nvSpPr>
          <p:spPr bwMode="auto">
            <a:xfrm>
              <a:off x="4973" y="1282"/>
              <a:ext cx="47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b="1" dirty="0">
                  <a:solidFill>
                    <a:srgbClr val="000000"/>
                  </a:solidFill>
                  <a:latin typeface="Arial" panose="020B0604020202020204" pitchFamily="34" charset="0"/>
                </a:rPr>
                <a:t>MANAGEMENT</a:t>
              </a:r>
              <a:endParaRPr lang="en-US" altLang="en-US" sz="2700" dirty="0">
                <a:solidFill>
                  <a:srgbClr val="1A68A6"/>
                </a:solidFill>
                <a:latin typeface="Calibri" panose="020F0502020204030204" pitchFamily="34" charset="0"/>
              </a:endParaRPr>
            </a:p>
          </p:txBody>
        </p:sp>
        <p:sp>
          <p:nvSpPr>
            <p:cNvPr id="26725" name="Freeform 173">
              <a:extLst>
                <a:ext uri="{FF2B5EF4-FFF2-40B4-BE49-F238E27FC236}">
                  <a16:creationId xmlns:a16="http://schemas.microsoft.com/office/drawing/2014/main" id="{2ED65FF1-C8BD-452E-8E3A-71079C6679BD}"/>
                </a:ext>
              </a:extLst>
            </p:cNvPr>
            <p:cNvSpPr>
              <a:spLocks noEditPoints="1"/>
            </p:cNvSpPr>
            <p:nvPr/>
          </p:nvSpPr>
          <p:spPr bwMode="auto">
            <a:xfrm>
              <a:off x="4803" y="1079"/>
              <a:ext cx="148" cy="44"/>
            </a:xfrm>
            <a:custGeom>
              <a:avLst/>
              <a:gdLst>
                <a:gd name="T0" fmla="*/ 0 w 617"/>
                <a:gd name="T1" fmla="*/ 0 h 200"/>
                <a:gd name="T2" fmla="*/ 0 w 617"/>
                <a:gd name="T3" fmla="*/ 0 h 200"/>
                <a:gd name="T4" fmla="*/ 0 w 617"/>
                <a:gd name="T5" fmla="*/ 0 h 200"/>
                <a:gd name="T6" fmla="*/ 0 w 617"/>
                <a:gd name="T7" fmla="*/ 0 h 200"/>
                <a:gd name="T8" fmla="*/ 0 w 617"/>
                <a:gd name="T9" fmla="*/ 0 h 200"/>
                <a:gd name="T10" fmla="*/ 0 w 617"/>
                <a:gd name="T11" fmla="*/ 0 h 200"/>
                <a:gd name="T12" fmla="*/ 0 w 617"/>
                <a:gd name="T13" fmla="*/ 0 h 200"/>
                <a:gd name="T14" fmla="*/ 0 w 617"/>
                <a:gd name="T15" fmla="*/ 0 h 200"/>
                <a:gd name="T16" fmla="*/ 0 w 617"/>
                <a:gd name="T17" fmla="*/ 0 h 200"/>
                <a:gd name="T18" fmla="*/ 0 w 617"/>
                <a:gd name="T19" fmla="*/ 0 h 200"/>
                <a:gd name="T20" fmla="*/ 0 w 617"/>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7" h="200">
                  <a:moveTo>
                    <a:pt x="600" y="117"/>
                  </a:moveTo>
                  <a:lnTo>
                    <a:pt x="167" y="117"/>
                  </a:lnTo>
                  <a:cubicBezTo>
                    <a:pt x="158" y="117"/>
                    <a:pt x="150" y="110"/>
                    <a:pt x="150" y="100"/>
                  </a:cubicBezTo>
                  <a:cubicBezTo>
                    <a:pt x="150" y="91"/>
                    <a:pt x="158" y="84"/>
                    <a:pt x="167" y="84"/>
                  </a:cubicBezTo>
                  <a:lnTo>
                    <a:pt x="600" y="84"/>
                  </a:lnTo>
                  <a:cubicBezTo>
                    <a:pt x="610" y="84"/>
                    <a:pt x="617" y="91"/>
                    <a:pt x="617" y="100"/>
                  </a:cubicBezTo>
                  <a:cubicBezTo>
                    <a:pt x="617" y="110"/>
                    <a:pt x="610" y="117"/>
                    <a:pt x="600" y="117"/>
                  </a:cubicBezTo>
                  <a:close/>
                  <a:moveTo>
                    <a:pt x="200" y="200"/>
                  </a:moveTo>
                  <a:lnTo>
                    <a:pt x="0" y="100"/>
                  </a:lnTo>
                  <a:lnTo>
                    <a:pt x="200" y="0"/>
                  </a:lnTo>
                  <a:lnTo>
                    <a:pt x="200" y="20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26" name="Freeform 174">
              <a:extLst>
                <a:ext uri="{FF2B5EF4-FFF2-40B4-BE49-F238E27FC236}">
                  <a16:creationId xmlns:a16="http://schemas.microsoft.com/office/drawing/2014/main" id="{CCA79C3D-EC8D-4DAA-A6AB-8C6AE0AA0C57}"/>
                </a:ext>
              </a:extLst>
            </p:cNvPr>
            <p:cNvSpPr>
              <a:spLocks noEditPoints="1"/>
            </p:cNvSpPr>
            <p:nvPr/>
          </p:nvSpPr>
          <p:spPr bwMode="auto">
            <a:xfrm>
              <a:off x="4803" y="1197"/>
              <a:ext cx="148" cy="44"/>
            </a:xfrm>
            <a:custGeom>
              <a:avLst/>
              <a:gdLst>
                <a:gd name="T0" fmla="*/ 0 w 617"/>
                <a:gd name="T1" fmla="*/ 0 h 200"/>
                <a:gd name="T2" fmla="*/ 0 w 617"/>
                <a:gd name="T3" fmla="*/ 0 h 200"/>
                <a:gd name="T4" fmla="*/ 0 w 617"/>
                <a:gd name="T5" fmla="*/ 0 h 200"/>
                <a:gd name="T6" fmla="*/ 0 w 617"/>
                <a:gd name="T7" fmla="*/ 0 h 200"/>
                <a:gd name="T8" fmla="*/ 0 w 617"/>
                <a:gd name="T9" fmla="*/ 0 h 200"/>
                <a:gd name="T10" fmla="*/ 0 w 617"/>
                <a:gd name="T11" fmla="*/ 0 h 200"/>
                <a:gd name="T12" fmla="*/ 0 w 617"/>
                <a:gd name="T13" fmla="*/ 0 h 200"/>
                <a:gd name="T14" fmla="*/ 0 w 617"/>
                <a:gd name="T15" fmla="*/ 0 h 200"/>
                <a:gd name="T16" fmla="*/ 0 w 617"/>
                <a:gd name="T17" fmla="*/ 0 h 200"/>
                <a:gd name="T18" fmla="*/ 0 w 617"/>
                <a:gd name="T19" fmla="*/ 0 h 200"/>
                <a:gd name="T20" fmla="*/ 0 w 617"/>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7" h="200">
                  <a:moveTo>
                    <a:pt x="600" y="116"/>
                  </a:moveTo>
                  <a:lnTo>
                    <a:pt x="167" y="116"/>
                  </a:lnTo>
                  <a:cubicBezTo>
                    <a:pt x="158" y="116"/>
                    <a:pt x="150" y="109"/>
                    <a:pt x="150" y="100"/>
                  </a:cubicBezTo>
                  <a:cubicBezTo>
                    <a:pt x="150" y="91"/>
                    <a:pt x="158" y="83"/>
                    <a:pt x="167" y="83"/>
                  </a:cubicBezTo>
                  <a:lnTo>
                    <a:pt x="600" y="83"/>
                  </a:lnTo>
                  <a:cubicBezTo>
                    <a:pt x="610" y="83"/>
                    <a:pt x="617" y="91"/>
                    <a:pt x="617" y="100"/>
                  </a:cubicBezTo>
                  <a:cubicBezTo>
                    <a:pt x="617" y="109"/>
                    <a:pt x="610" y="116"/>
                    <a:pt x="600" y="116"/>
                  </a:cubicBezTo>
                  <a:close/>
                  <a:moveTo>
                    <a:pt x="200" y="200"/>
                  </a:moveTo>
                  <a:lnTo>
                    <a:pt x="0" y="100"/>
                  </a:lnTo>
                  <a:lnTo>
                    <a:pt x="200" y="0"/>
                  </a:lnTo>
                  <a:lnTo>
                    <a:pt x="200" y="20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27" name="Freeform 175">
              <a:extLst>
                <a:ext uri="{FF2B5EF4-FFF2-40B4-BE49-F238E27FC236}">
                  <a16:creationId xmlns:a16="http://schemas.microsoft.com/office/drawing/2014/main" id="{F35FA8BC-1ECB-478A-B411-D5EF5363B5D0}"/>
                </a:ext>
              </a:extLst>
            </p:cNvPr>
            <p:cNvSpPr>
              <a:spLocks noEditPoints="1"/>
            </p:cNvSpPr>
            <p:nvPr/>
          </p:nvSpPr>
          <p:spPr bwMode="auto">
            <a:xfrm>
              <a:off x="4803" y="1307"/>
              <a:ext cx="148" cy="44"/>
            </a:xfrm>
            <a:custGeom>
              <a:avLst/>
              <a:gdLst>
                <a:gd name="T0" fmla="*/ 0 w 617"/>
                <a:gd name="T1" fmla="*/ 0 h 200"/>
                <a:gd name="T2" fmla="*/ 0 w 617"/>
                <a:gd name="T3" fmla="*/ 0 h 200"/>
                <a:gd name="T4" fmla="*/ 0 w 617"/>
                <a:gd name="T5" fmla="*/ 0 h 200"/>
                <a:gd name="T6" fmla="*/ 0 w 617"/>
                <a:gd name="T7" fmla="*/ 0 h 200"/>
                <a:gd name="T8" fmla="*/ 0 w 617"/>
                <a:gd name="T9" fmla="*/ 0 h 200"/>
                <a:gd name="T10" fmla="*/ 0 w 617"/>
                <a:gd name="T11" fmla="*/ 0 h 200"/>
                <a:gd name="T12" fmla="*/ 0 w 617"/>
                <a:gd name="T13" fmla="*/ 0 h 200"/>
                <a:gd name="T14" fmla="*/ 0 w 617"/>
                <a:gd name="T15" fmla="*/ 0 h 200"/>
                <a:gd name="T16" fmla="*/ 0 w 617"/>
                <a:gd name="T17" fmla="*/ 0 h 200"/>
                <a:gd name="T18" fmla="*/ 0 w 617"/>
                <a:gd name="T19" fmla="*/ 0 h 200"/>
                <a:gd name="T20" fmla="*/ 0 w 617"/>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7" h="200">
                  <a:moveTo>
                    <a:pt x="600" y="116"/>
                  </a:moveTo>
                  <a:lnTo>
                    <a:pt x="167" y="116"/>
                  </a:lnTo>
                  <a:cubicBezTo>
                    <a:pt x="158" y="116"/>
                    <a:pt x="150" y="109"/>
                    <a:pt x="150" y="100"/>
                  </a:cubicBezTo>
                  <a:cubicBezTo>
                    <a:pt x="150" y="91"/>
                    <a:pt x="158" y="83"/>
                    <a:pt x="167" y="83"/>
                  </a:cubicBezTo>
                  <a:lnTo>
                    <a:pt x="600" y="83"/>
                  </a:lnTo>
                  <a:cubicBezTo>
                    <a:pt x="610" y="83"/>
                    <a:pt x="617" y="91"/>
                    <a:pt x="617" y="100"/>
                  </a:cubicBezTo>
                  <a:cubicBezTo>
                    <a:pt x="617" y="109"/>
                    <a:pt x="610" y="116"/>
                    <a:pt x="600" y="116"/>
                  </a:cubicBezTo>
                  <a:close/>
                  <a:moveTo>
                    <a:pt x="200" y="200"/>
                  </a:moveTo>
                  <a:lnTo>
                    <a:pt x="0" y="100"/>
                  </a:lnTo>
                  <a:lnTo>
                    <a:pt x="200" y="0"/>
                  </a:lnTo>
                  <a:lnTo>
                    <a:pt x="200" y="20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28" name="Freeform 176">
              <a:extLst>
                <a:ext uri="{FF2B5EF4-FFF2-40B4-BE49-F238E27FC236}">
                  <a16:creationId xmlns:a16="http://schemas.microsoft.com/office/drawing/2014/main" id="{64663A17-6DAC-42D5-80E4-11034DD5EF22}"/>
                </a:ext>
              </a:extLst>
            </p:cNvPr>
            <p:cNvSpPr>
              <a:spLocks noEditPoints="1"/>
            </p:cNvSpPr>
            <p:nvPr/>
          </p:nvSpPr>
          <p:spPr bwMode="auto">
            <a:xfrm>
              <a:off x="4811" y="1417"/>
              <a:ext cx="148" cy="44"/>
            </a:xfrm>
            <a:custGeom>
              <a:avLst/>
              <a:gdLst>
                <a:gd name="T0" fmla="*/ 0 w 616"/>
                <a:gd name="T1" fmla="*/ 0 h 200"/>
                <a:gd name="T2" fmla="*/ 0 w 616"/>
                <a:gd name="T3" fmla="*/ 0 h 200"/>
                <a:gd name="T4" fmla="*/ 0 w 616"/>
                <a:gd name="T5" fmla="*/ 0 h 200"/>
                <a:gd name="T6" fmla="*/ 0 w 616"/>
                <a:gd name="T7" fmla="*/ 0 h 200"/>
                <a:gd name="T8" fmla="*/ 0 w 616"/>
                <a:gd name="T9" fmla="*/ 0 h 200"/>
                <a:gd name="T10" fmla="*/ 0 w 616"/>
                <a:gd name="T11" fmla="*/ 0 h 200"/>
                <a:gd name="T12" fmla="*/ 0 w 616"/>
                <a:gd name="T13" fmla="*/ 0 h 200"/>
                <a:gd name="T14" fmla="*/ 0 w 616"/>
                <a:gd name="T15" fmla="*/ 0 h 200"/>
                <a:gd name="T16" fmla="*/ 0 w 616"/>
                <a:gd name="T17" fmla="*/ 0 h 200"/>
                <a:gd name="T18" fmla="*/ 0 w 616"/>
                <a:gd name="T19" fmla="*/ 0 h 200"/>
                <a:gd name="T20" fmla="*/ 0 w 616"/>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6" h="200">
                  <a:moveTo>
                    <a:pt x="600" y="116"/>
                  </a:moveTo>
                  <a:lnTo>
                    <a:pt x="166" y="116"/>
                  </a:lnTo>
                  <a:cubicBezTo>
                    <a:pt x="157" y="116"/>
                    <a:pt x="150" y="109"/>
                    <a:pt x="150" y="100"/>
                  </a:cubicBezTo>
                  <a:cubicBezTo>
                    <a:pt x="150" y="91"/>
                    <a:pt x="157" y="83"/>
                    <a:pt x="166" y="83"/>
                  </a:cubicBezTo>
                  <a:lnTo>
                    <a:pt x="600" y="83"/>
                  </a:lnTo>
                  <a:cubicBezTo>
                    <a:pt x="609" y="83"/>
                    <a:pt x="616" y="91"/>
                    <a:pt x="616" y="100"/>
                  </a:cubicBezTo>
                  <a:cubicBezTo>
                    <a:pt x="616" y="109"/>
                    <a:pt x="609" y="116"/>
                    <a:pt x="600" y="116"/>
                  </a:cubicBezTo>
                  <a:close/>
                  <a:moveTo>
                    <a:pt x="200" y="200"/>
                  </a:moveTo>
                  <a:lnTo>
                    <a:pt x="0" y="100"/>
                  </a:lnTo>
                  <a:lnTo>
                    <a:pt x="200" y="0"/>
                  </a:lnTo>
                  <a:lnTo>
                    <a:pt x="200" y="20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29" name="Rectangle 177">
              <a:extLst>
                <a:ext uri="{FF2B5EF4-FFF2-40B4-BE49-F238E27FC236}">
                  <a16:creationId xmlns:a16="http://schemas.microsoft.com/office/drawing/2014/main" id="{2EAE7E23-2583-439C-A3D3-20D530E320D8}"/>
                </a:ext>
              </a:extLst>
            </p:cNvPr>
            <p:cNvSpPr>
              <a:spLocks noChangeArrowheads="1"/>
            </p:cNvSpPr>
            <p:nvPr/>
          </p:nvSpPr>
          <p:spPr bwMode="auto">
            <a:xfrm>
              <a:off x="3517" y="2100"/>
              <a:ext cx="88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Opportunity Identification Form</a:t>
              </a:r>
              <a:endParaRPr lang="en-US" altLang="en-US" sz="2700" dirty="0">
                <a:solidFill>
                  <a:srgbClr val="1A68A6"/>
                </a:solidFill>
                <a:latin typeface="Calibri" panose="020F0502020204030204" pitchFamily="34" charset="0"/>
              </a:endParaRPr>
            </a:p>
          </p:txBody>
        </p:sp>
        <p:sp>
          <p:nvSpPr>
            <p:cNvPr id="26730" name="Rectangle 178">
              <a:extLst>
                <a:ext uri="{FF2B5EF4-FFF2-40B4-BE49-F238E27FC236}">
                  <a16:creationId xmlns:a16="http://schemas.microsoft.com/office/drawing/2014/main" id="{2DCB1AF0-13CC-4A5C-B0F1-A493C0719EB3}"/>
                </a:ext>
              </a:extLst>
            </p:cNvPr>
            <p:cNvSpPr>
              <a:spLocks noChangeArrowheads="1"/>
            </p:cNvSpPr>
            <p:nvPr/>
          </p:nvSpPr>
          <p:spPr bwMode="auto">
            <a:xfrm>
              <a:off x="3805" y="2540"/>
              <a:ext cx="32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FIND Form</a:t>
              </a:r>
              <a:endParaRPr lang="en-US" altLang="en-US" sz="2700" dirty="0">
                <a:solidFill>
                  <a:srgbClr val="1A68A6"/>
                </a:solidFill>
                <a:latin typeface="Calibri" panose="020F0502020204030204" pitchFamily="34" charset="0"/>
              </a:endParaRPr>
            </a:p>
          </p:txBody>
        </p:sp>
        <p:sp>
          <p:nvSpPr>
            <p:cNvPr id="26731" name="Freeform 179">
              <a:extLst>
                <a:ext uri="{FF2B5EF4-FFF2-40B4-BE49-F238E27FC236}">
                  <a16:creationId xmlns:a16="http://schemas.microsoft.com/office/drawing/2014/main" id="{7B1BFF6A-51CA-4865-BB2F-E1BA39A469CE}"/>
                </a:ext>
              </a:extLst>
            </p:cNvPr>
            <p:cNvSpPr>
              <a:spLocks noEditPoints="1"/>
            </p:cNvSpPr>
            <p:nvPr/>
          </p:nvSpPr>
          <p:spPr bwMode="auto">
            <a:xfrm>
              <a:off x="2784" y="1890"/>
              <a:ext cx="2094" cy="6"/>
            </a:xfrm>
            <a:custGeom>
              <a:avLst/>
              <a:gdLst>
                <a:gd name="T0" fmla="*/ 0 w 8726"/>
                <a:gd name="T1" fmla="*/ 0 h 25"/>
                <a:gd name="T2" fmla="*/ 0 w 8726"/>
                <a:gd name="T3" fmla="*/ 0 h 25"/>
                <a:gd name="T4" fmla="*/ 0 w 8726"/>
                <a:gd name="T5" fmla="*/ 0 h 25"/>
                <a:gd name="T6" fmla="*/ 0 w 8726"/>
                <a:gd name="T7" fmla="*/ 0 h 25"/>
                <a:gd name="T8" fmla="*/ 0 w 8726"/>
                <a:gd name="T9" fmla="*/ 0 h 25"/>
                <a:gd name="T10" fmla="*/ 0 w 8726"/>
                <a:gd name="T11" fmla="*/ 0 h 25"/>
                <a:gd name="T12" fmla="*/ 0 w 8726"/>
                <a:gd name="T13" fmla="*/ 0 h 25"/>
                <a:gd name="T14" fmla="*/ 0 w 8726"/>
                <a:gd name="T15" fmla="*/ 0 h 25"/>
                <a:gd name="T16" fmla="*/ 0 w 8726"/>
                <a:gd name="T17" fmla="*/ 0 h 25"/>
                <a:gd name="T18" fmla="*/ 0 w 8726"/>
                <a:gd name="T19" fmla="*/ 0 h 25"/>
                <a:gd name="T20" fmla="*/ 0 w 8726"/>
                <a:gd name="T21" fmla="*/ 0 h 25"/>
                <a:gd name="T22" fmla="*/ 0 w 8726"/>
                <a:gd name="T23" fmla="*/ 0 h 25"/>
                <a:gd name="T24" fmla="*/ 0 w 8726"/>
                <a:gd name="T25" fmla="*/ 0 h 25"/>
                <a:gd name="T26" fmla="*/ 0 w 8726"/>
                <a:gd name="T27" fmla="*/ 0 h 25"/>
                <a:gd name="T28" fmla="*/ 0 w 8726"/>
                <a:gd name="T29" fmla="*/ 0 h 25"/>
                <a:gd name="T30" fmla="*/ 0 w 8726"/>
                <a:gd name="T31" fmla="*/ 0 h 25"/>
                <a:gd name="T32" fmla="*/ 0 w 8726"/>
                <a:gd name="T33" fmla="*/ 0 h 25"/>
                <a:gd name="T34" fmla="*/ 0 w 8726"/>
                <a:gd name="T35" fmla="*/ 0 h 25"/>
                <a:gd name="T36" fmla="*/ 0 w 8726"/>
                <a:gd name="T37" fmla="*/ 0 h 25"/>
                <a:gd name="T38" fmla="*/ 0 w 8726"/>
                <a:gd name="T39" fmla="*/ 0 h 25"/>
                <a:gd name="T40" fmla="*/ 0 w 8726"/>
                <a:gd name="T41" fmla="*/ 0 h 25"/>
                <a:gd name="T42" fmla="*/ 0 w 8726"/>
                <a:gd name="T43" fmla="*/ 0 h 25"/>
                <a:gd name="T44" fmla="*/ 0 w 8726"/>
                <a:gd name="T45" fmla="*/ 0 h 25"/>
                <a:gd name="T46" fmla="*/ 0 w 8726"/>
                <a:gd name="T47" fmla="*/ 0 h 25"/>
                <a:gd name="T48" fmla="*/ 0 w 8726"/>
                <a:gd name="T49" fmla="*/ 0 h 25"/>
                <a:gd name="T50" fmla="*/ 0 w 8726"/>
                <a:gd name="T51" fmla="*/ 0 h 25"/>
                <a:gd name="T52" fmla="*/ 0 w 8726"/>
                <a:gd name="T53" fmla="*/ 0 h 25"/>
                <a:gd name="T54" fmla="*/ 0 w 8726"/>
                <a:gd name="T55" fmla="*/ 0 h 25"/>
                <a:gd name="T56" fmla="*/ 0 w 8726"/>
                <a:gd name="T57" fmla="*/ 0 h 25"/>
                <a:gd name="T58" fmla="*/ 0 w 8726"/>
                <a:gd name="T59" fmla="*/ 0 h 25"/>
                <a:gd name="T60" fmla="*/ 0 w 8726"/>
                <a:gd name="T61" fmla="*/ 0 h 25"/>
                <a:gd name="T62" fmla="*/ 0 w 8726"/>
                <a:gd name="T63" fmla="*/ 0 h 25"/>
                <a:gd name="T64" fmla="*/ 0 w 8726"/>
                <a:gd name="T65" fmla="*/ 0 h 25"/>
                <a:gd name="T66" fmla="*/ 0 w 8726"/>
                <a:gd name="T67" fmla="*/ 0 h 25"/>
                <a:gd name="T68" fmla="*/ 0 w 8726"/>
                <a:gd name="T69" fmla="*/ 0 h 25"/>
                <a:gd name="T70" fmla="*/ 0 w 8726"/>
                <a:gd name="T71" fmla="*/ 0 h 25"/>
                <a:gd name="T72" fmla="*/ 0 w 8726"/>
                <a:gd name="T73" fmla="*/ 0 h 25"/>
                <a:gd name="T74" fmla="*/ 0 w 8726"/>
                <a:gd name="T75" fmla="*/ 0 h 25"/>
                <a:gd name="T76" fmla="*/ 0 w 8726"/>
                <a:gd name="T77" fmla="*/ 0 h 25"/>
                <a:gd name="T78" fmla="*/ 0 w 8726"/>
                <a:gd name="T79" fmla="*/ 0 h 25"/>
                <a:gd name="T80" fmla="*/ 0 w 8726"/>
                <a:gd name="T81" fmla="*/ 0 h 25"/>
                <a:gd name="T82" fmla="*/ 0 w 8726"/>
                <a:gd name="T83" fmla="*/ 0 h 25"/>
                <a:gd name="T84" fmla="*/ 0 w 8726"/>
                <a:gd name="T85" fmla="*/ 0 h 25"/>
                <a:gd name="T86" fmla="*/ 0 w 8726"/>
                <a:gd name="T87" fmla="*/ 0 h 25"/>
                <a:gd name="T88" fmla="*/ 0 w 8726"/>
                <a:gd name="T89" fmla="*/ 0 h 25"/>
                <a:gd name="T90" fmla="*/ 0 w 8726"/>
                <a:gd name="T91" fmla="*/ 0 h 25"/>
                <a:gd name="T92" fmla="*/ 0 w 8726"/>
                <a:gd name="T93" fmla="*/ 0 h 25"/>
                <a:gd name="T94" fmla="*/ 0 w 8726"/>
                <a:gd name="T95" fmla="*/ 0 h 25"/>
                <a:gd name="T96" fmla="*/ 0 w 8726"/>
                <a:gd name="T97" fmla="*/ 0 h 25"/>
                <a:gd name="T98" fmla="*/ 0 w 8726"/>
                <a:gd name="T99" fmla="*/ 0 h 25"/>
                <a:gd name="T100" fmla="*/ 0 w 8726"/>
                <a:gd name="T101" fmla="*/ 0 h 25"/>
                <a:gd name="T102" fmla="*/ 0 w 8726"/>
                <a:gd name="T103" fmla="*/ 0 h 25"/>
                <a:gd name="T104" fmla="*/ 0 w 8726"/>
                <a:gd name="T105" fmla="*/ 0 h 25"/>
                <a:gd name="T106" fmla="*/ 0 w 8726"/>
                <a:gd name="T107" fmla="*/ 0 h 25"/>
                <a:gd name="T108" fmla="*/ 0 w 8726"/>
                <a:gd name="T109" fmla="*/ 0 h 25"/>
                <a:gd name="T110" fmla="*/ 0 w 8726"/>
                <a:gd name="T111" fmla="*/ 0 h 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726" h="25">
                  <a:moveTo>
                    <a:pt x="12" y="0"/>
                  </a:moveTo>
                  <a:lnTo>
                    <a:pt x="87" y="0"/>
                  </a:lnTo>
                  <a:cubicBezTo>
                    <a:pt x="94" y="0"/>
                    <a:pt x="100" y="6"/>
                    <a:pt x="100" y="12"/>
                  </a:cubicBezTo>
                  <a:cubicBezTo>
                    <a:pt x="100" y="19"/>
                    <a:pt x="94" y="25"/>
                    <a:pt x="87" y="25"/>
                  </a:cubicBezTo>
                  <a:lnTo>
                    <a:pt x="12" y="25"/>
                  </a:lnTo>
                  <a:cubicBezTo>
                    <a:pt x="6" y="25"/>
                    <a:pt x="0" y="19"/>
                    <a:pt x="0" y="12"/>
                  </a:cubicBezTo>
                  <a:cubicBezTo>
                    <a:pt x="0" y="6"/>
                    <a:pt x="6" y="0"/>
                    <a:pt x="12" y="0"/>
                  </a:cubicBezTo>
                  <a:close/>
                  <a:moveTo>
                    <a:pt x="187" y="0"/>
                  </a:moveTo>
                  <a:lnTo>
                    <a:pt x="187" y="0"/>
                  </a:lnTo>
                  <a:cubicBezTo>
                    <a:pt x="194" y="0"/>
                    <a:pt x="200" y="6"/>
                    <a:pt x="200" y="12"/>
                  </a:cubicBezTo>
                  <a:cubicBezTo>
                    <a:pt x="200" y="19"/>
                    <a:pt x="194" y="25"/>
                    <a:pt x="187" y="25"/>
                  </a:cubicBezTo>
                  <a:cubicBezTo>
                    <a:pt x="181" y="25"/>
                    <a:pt x="175" y="19"/>
                    <a:pt x="175" y="12"/>
                  </a:cubicBezTo>
                  <a:cubicBezTo>
                    <a:pt x="175" y="6"/>
                    <a:pt x="181" y="0"/>
                    <a:pt x="187" y="0"/>
                  </a:cubicBezTo>
                  <a:close/>
                  <a:moveTo>
                    <a:pt x="287" y="0"/>
                  </a:moveTo>
                  <a:lnTo>
                    <a:pt x="362" y="0"/>
                  </a:lnTo>
                  <a:cubicBezTo>
                    <a:pt x="369" y="0"/>
                    <a:pt x="375" y="6"/>
                    <a:pt x="375" y="12"/>
                  </a:cubicBezTo>
                  <a:cubicBezTo>
                    <a:pt x="375" y="19"/>
                    <a:pt x="369" y="25"/>
                    <a:pt x="362" y="25"/>
                  </a:cubicBezTo>
                  <a:lnTo>
                    <a:pt x="287" y="25"/>
                  </a:lnTo>
                  <a:cubicBezTo>
                    <a:pt x="281" y="25"/>
                    <a:pt x="275" y="19"/>
                    <a:pt x="275" y="12"/>
                  </a:cubicBezTo>
                  <a:cubicBezTo>
                    <a:pt x="275" y="6"/>
                    <a:pt x="281" y="0"/>
                    <a:pt x="287" y="0"/>
                  </a:cubicBezTo>
                  <a:close/>
                  <a:moveTo>
                    <a:pt x="462" y="0"/>
                  </a:moveTo>
                  <a:lnTo>
                    <a:pt x="463" y="0"/>
                  </a:lnTo>
                  <a:cubicBezTo>
                    <a:pt x="469" y="0"/>
                    <a:pt x="475" y="6"/>
                    <a:pt x="475" y="12"/>
                  </a:cubicBezTo>
                  <a:cubicBezTo>
                    <a:pt x="475" y="19"/>
                    <a:pt x="469" y="25"/>
                    <a:pt x="463" y="25"/>
                  </a:cubicBezTo>
                  <a:lnTo>
                    <a:pt x="462" y="25"/>
                  </a:lnTo>
                  <a:cubicBezTo>
                    <a:pt x="456" y="25"/>
                    <a:pt x="450" y="19"/>
                    <a:pt x="450" y="12"/>
                  </a:cubicBezTo>
                  <a:cubicBezTo>
                    <a:pt x="450" y="6"/>
                    <a:pt x="456" y="0"/>
                    <a:pt x="462" y="0"/>
                  </a:cubicBezTo>
                  <a:close/>
                  <a:moveTo>
                    <a:pt x="563" y="0"/>
                  </a:moveTo>
                  <a:lnTo>
                    <a:pt x="638" y="0"/>
                  </a:lnTo>
                  <a:cubicBezTo>
                    <a:pt x="644" y="0"/>
                    <a:pt x="650" y="6"/>
                    <a:pt x="650" y="12"/>
                  </a:cubicBezTo>
                  <a:cubicBezTo>
                    <a:pt x="650" y="19"/>
                    <a:pt x="644" y="25"/>
                    <a:pt x="638" y="25"/>
                  </a:cubicBezTo>
                  <a:lnTo>
                    <a:pt x="563" y="25"/>
                  </a:lnTo>
                  <a:cubicBezTo>
                    <a:pt x="556" y="25"/>
                    <a:pt x="550" y="19"/>
                    <a:pt x="550" y="12"/>
                  </a:cubicBezTo>
                  <a:cubicBezTo>
                    <a:pt x="550" y="6"/>
                    <a:pt x="556" y="0"/>
                    <a:pt x="563" y="0"/>
                  </a:cubicBezTo>
                  <a:close/>
                  <a:moveTo>
                    <a:pt x="738" y="0"/>
                  </a:moveTo>
                  <a:lnTo>
                    <a:pt x="738" y="0"/>
                  </a:lnTo>
                  <a:cubicBezTo>
                    <a:pt x="744" y="0"/>
                    <a:pt x="750" y="6"/>
                    <a:pt x="750" y="12"/>
                  </a:cubicBezTo>
                  <a:cubicBezTo>
                    <a:pt x="750" y="19"/>
                    <a:pt x="744" y="25"/>
                    <a:pt x="738" y="25"/>
                  </a:cubicBezTo>
                  <a:cubicBezTo>
                    <a:pt x="731" y="25"/>
                    <a:pt x="725" y="19"/>
                    <a:pt x="725" y="12"/>
                  </a:cubicBezTo>
                  <a:cubicBezTo>
                    <a:pt x="725" y="6"/>
                    <a:pt x="731" y="0"/>
                    <a:pt x="738" y="0"/>
                  </a:cubicBezTo>
                  <a:close/>
                  <a:moveTo>
                    <a:pt x="838" y="0"/>
                  </a:moveTo>
                  <a:lnTo>
                    <a:pt x="913" y="0"/>
                  </a:lnTo>
                  <a:cubicBezTo>
                    <a:pt x="919" y="0"/>
                    <a:pt x="925" y="6"/>
                    <a:pt x="925" y="12"/>
                  </a:cubicBezTo>
                  <a:cubicBezTo>
                    <a:pt x="925" y="19"/>
                    <a:pt x="919" y="25"/>
                    <a:pt x="913" y="25"/>
                  </a:cubicBezTo>
                  <a:lnTo>
                    <a:pt x="838" y="25"/>
                  </a:lnTo>
                  <a:cubicBezTo>
                    <a:pt x="831" y="25"/>
                    <a:pt x="825" y="19"/>
                    <a:pt x="825" y="12"/>
                  </a:cubicBezTo>
                  <a:cubicBezTo>
                    <a:pt x="825" y="6"/>
                    <a:pt x="831" y="0"/>
                    <a:pt x="838" y="0"/>
                  </a:cubicBezTo>
                  <a:close/>
                  <a:moveTo>
                    <a:pt x="1013" y="0"/>
                  </a:moveTo>
                  <a:lnTo>
                    <a:pt x="1013" y="0"/>
                  </a:lnTo>
                  <a:cubicBezTo>
                    <a:pt x="1019" y="0"/>
                    <a:pt x="1025" y="6"/>
                    <a:pt x="1025" y="12"/>
                  </a:cubicBezTo>
                  <a:cubicBezTo>
                    <a:pt x="1025" y="19"/>
                    <a:pt x="1019" y="25"/>
                    <a:pt x="1013" y="25"/>
                  </a:cubicBezTo>
                  <a:cubicBezTo>
                    <a:pt x="1006" y="25"/>
                    <a:pt x="1000" y="19"/>
                    <a:pt x="1000" y="12"/>
                  </a:cubicBezTo>
                  <a:cubicBezTo>
                    <a:pt x="1000" y="6"/>
                    <a:pt x="1006" y="0"/>
                    <a:pt x="1013" y="0"/>
                  </a:cubicBezTo>
                  <a:close/>
                  <a:moveTo>
                    <a:pt x="1113" y="0"/>
                  </a:moveTo>
                  <a:lnTo>
                    <a:pt x="1188" y="0"/>
                  </a:lnTo>
                  <a:cubicBezTo>
                    <a:pt x="1194" y="0"/>
                    <a:pt x="1200" y="6"/>
                    <a:pt x="1200" y="12"/>
                  </a:cubicBezTo>
                  <a:cubicBezTo>
                    <a:pt x="1200" y="19"/>
                    <a:pt x="1194" y="25"/>
                    <a:pt x="1188" y="25"/>
                  </a:cubicBezTo>
                  <a:lnTo>
                    <a:pt x="1113" y="25"/>
                  </a:lnTo>
                  <a:cubicBezTo>
                    <a:pt x="1106" y="25"/>
                    <a:pt x="1100" y="19"/>
                    <a:pt x="1100" y="12"/>
                  </a:cubicBezTo>
                  <a:cubicBezTo>
                    <a:pt x="1100" y="6"/>
                    <a:pt x="1106" y="0"/>
                    <a:pt x="1113" y="0"/>
                  </a:cubicBezTo>
                  <a:close/>
                  <a:moveTo>
                    <a:pt x="1288" y="0"/>
                  </a:moveTo>
                  <a:lnTo>
                    <a:pt x="1288" y="0"/>
                  </a:lnTo>
                  <a:cubicBezTo>
                    <a:pt x="1294" y="0"/>
                    <a:pt x="1300" y="6"/>
                    <a:pt x="1300" y="12"/>
                  </a:cubicBezTo>
                  <a:cubicBezTo>
                    <a:pt x="1300" y="19"/>
                    <a:pt x="1294" y="25"/>
                    <a:pt x="1288" y="25"/>
                  </a:cubicBezTo>
                  <a:cubicBezTo>
                    <a:pt x="1281" y="25"/>
                    <a:pt x="1275" y="19"/>
                    <a:pt x="1275" y="12"/>
                  </a:cubicBezTo>
                  <a:cubicBezTo>
                    <a:pt x="1275" y="6"/>
                    <a:pt x="1281" y="0"/>
                    <a:pt x="1288" y="0"/>
                  </a:cubicBezTo>
                  <a:close/>
                  <a:moveTo>
                    <a:pt x="1388" y="0"/>
                  </a:moveTo>
                  <a:lnTo>
                    <a:pt x="1463" y="0"/>
                  </a:lnTo>
                  <a:cubicBezTo>
                    <a:pt x="1469" y="0"/>
                    <a:pt x="1475" y="6"/>
                    <a:pt x="1475" y="12"/>
                  </a:cubicBezTo>
                  <a:cubicBezTo>
                    <a:pt x="1475" y="19"/>
                    <a:pt x="1469" y="25"/>
                    <a:pt x="1463" y="25"/>
                  </a:cubicBezTo>
                  <a:lnTo>
                    <a:pt x="1388" y="25"/>
                  </a:lnTo>
                  <a:cubicBezTo>
                    <a:pt x="1381" y="25"/>
                    <a:pt x="1375" y="19"/>
                    <a:pt x="1375" y="12"/>
                  </a:cubicBezTo>
                  <a:cubicBezTo>
                    <a:pt x="1375" y="6"/>
                    <a:pt x="1381" y="0"/>
                    <a:pt x="1388" y="0"/>
                  </a:cubicBezTo>
                  <a:close/>
                  <a:moveTo>
                    <a:pt x="1563" y="0"/>
                  </a:moveTo>
                  <a:lnTo>
                    <a:pt x="1563" y="0"/>
                  </a:lnTo>
                  <a:cubicBezTo>
                    <a:pt x="1570" y="0"/>
                    <a:pt x="1575" y="6"/>
                    <a:pt x="1575" y="12"/>
                  </a:cubicBezTo>
                  <a:cubicBezTo>
                    <a:pt x="1575" y="19"/>
                    <a:pt x="1570" y="25"/>
                    <a:pt x="1563" y="25"/>
                  </a:cubicBezTo>
                  <a:cubicBezTo>
                    <a:pt x="1556" y="25"/>
                    <a:pt x="1550" y="19"/>
                    <a:pt x="1550" y="12"/>
                  </a:cubicBezTo>
                  <a:cubicBezTo>
                    <a:pt x="1550" y="6"/>
                    <a:pt x="1556" y="0"/>
                    <a:pt x="1563" y="0"/>
                  </a:cubicBezTo>
                  <a:close/>
                  <a:moveTo>
                    <a:pt x="1663" y="0"/>
                  </a:moveTo>
                  <a:lnTo>
                    <a:pt x="1738" y="0"/>
                  </a:lnTo>
                  <a:cubicBezTo>
                    <a:pt x="1745" y="0"/>
                    <a:pt x="1750" y="6"/>
                    <a:pt x="1750" y="12"/>
                  </a:cubicBezTo>
                  <a:cubicBezTo>
                    <a:pt x="1750" y="19"/>
                    <a:pt x="1745" y="25"/>
                    <a:pt x="1738" y="25"/>
                  </a:cubicBezTo>
                  <a:lnTo>
                    <a:pt x="1663" y="25"/>
                  </a:lnTo>
                  <a:cubicBezTo>
                    <a:pt x="1656" y="25"/>
                    <a:pt x="1650" y="19"/>
                    <a:pt x="1650" y="12"/>
                  </a:cubicBezTo>
                  <a:cubicBezTo>
                    <a:pt x="1650" y="6"/>
                    <a:pt x="1656" y="0"/>
                    <a:pt x="1663" y="0"/>
                  </a:cubicBezTo>
                  <a:close/>
                  <a:moveTo>
                    <a:pt x="1838" y="0"/>
                  </a:moveTo>
                  <a:lnTo>
                    <a:pt x="1838" y="0"/>
                  </a:lnTo>
                  <a:cubicBezTo>
                    <a:pt x="1845" y="0"/>
                    <a:pt x="1850" y="6"/>
                    <a:pt x="1850" y="12"/>
                  </a:cubicBezTo>
                  <a:cubicBezTo>
                    <a:pt x="1850" y="19"/>
                    <a:pt x="1845" y="25"/>
                    <a:pt x="1838" y="25"/>
                  </a:cubicBezTo>
                  <a:cubicBezTo>
                    <a:pt x="1831" y="25"/>
                    <a:pt x="1825" y="19"/>
                    <a:pt x="1825" y="12"/>
                  </a:cubicBezTo>
                  <a:cubicBezTo>
                    <a:pt x="1825" y="6"/>
                    <a:pt x="1831" y="0"/>
                    <a:pt x="1838" y="0"/>
                  </a:cubicBezTo>
                  <a:close/>
                  <a:moveTo>
                    <a:pt x="1938" y="0"/>
                  </a:moveTo>
                  <a:lnTo>
                    <a:pt x="2013" y="0"/>
                  </a:lnTo>
                  <a:cubicBezTo>
                    <a:pt x="2020" y="0"/>
                    <a:pt x="2025" y="6"/>
                    <a:pt x="2025" y="12"/>
                  </a:cubicBezTo>
                  <a:cubicBezTo>
                    <a:pt x="2025" y="19"/>
                    <a:pt x="2020" y="25"/>
                    <a:pt x="2013" y="25"/>
                  </a:cubicBezTo>
                  <a:lnTo>
                    <a:pt x="1938" y="25"/>
                  </a:lnTo>
                  <a:cubicBezTo>
                    <a:pt x="1931" y="25"/>
                    <a:pt x="1925" y="19"/>
                    <a:pt x="1925" y="12"/>
                  </a:cubicBezTo>
                  <a:cubicBezTo>
                    <a:pt x="1925" y="6"/>
                    <a:pt x="1931" y="0"/>
                    <a:pt x="1938" y="0"/>
                  </a:cubicBezTo>
                  <a:close/>
                  <a:moveTo>
                    <a:pt x="2113" y="0"/>
                  </a:moveTo>
                  <a:lnTo>
                    <a:pt x="2113" y="0"/>
                  </a:lnTo>
                  <a:cubicBezTo>
                    <a:pt x="2120" y="0"/>
                    <a:pt x="2125" y="6"/>
                    <a:pt x="2125" y="12"/>
                  </a:cubicBezTo>
                  <a:cubicBezTo>
                    <a:pt x="2125" y="19"/>
                    <a:pt x="2120" y="25"/>
                    <a:pt x="2113" y="25"/>
                  </a:cubicBezTo>
                  <a:cubicBezTo>
                    <a:pt x="2106" y="25"/>
                    <a:pt x="2100" y="19"/>
                    <a:pt x="2100" y="12"/>
                  </a:cubicBezTo>
                  <a:cubicBezTo>
                    <a:pt x="2100" y="6"/>
                    <a:pt x="2106" y="0"/>
                    <a:pt x="2113" y="0"/>
                  </a:cubicBezTo>
                  <a:close/>
                  <a:moveTo>
                    <a:pt x="2213" y="0"/>
                  </a:moveTo>
                  <a:lnTo>
                    <a:pt x="2288" y="0"/>
                  </a:lnTo>
                  <a:cubicBezTo>
                    <a:pt x="2295" y="0"/>
                    <a:pt x="2300" y="6"/>
                    <a:pt x="2300" y="12"/>
                  </a:cubicBezTo>
                  <a:cubicBezTo>
                    <a:pt x="2300" y="19"/>
                    <a:pt x="2295" y="25"/>
                    <a:pt x="2288" y="25"/>
                  </a:cubicBezTo>
                  <a:lnTo>
                    <a:pt x="2213" y="25"/>
                  </a:lnTo>
                  <a:cubicBezTo>
                    <a:pt x="2206" y="25"/>
                    <a:pt x="2200" y="19"/>
                    <a:pt x="2200" y="12"/>
                  </a:cubicBezTo>
                  <a:cubicBezTo>
                    <a:pt x="2200" y="6"/>
                    <a:pt x="2206" y="0"/>
                    <a:pt x="2213" y="0"/>
                  </a:cubicBezTo>
                  <a:close/>
                  <a:moveTo>
                    <a:pt x="2388" y="0"/>
                  </a:moveTo>
                  <a:lnTo>
                    <a:pt x="2388" y="0"/>
                  </a:lnTo>
                  <a:cubicBezTo>
                    <a:pt x="2395" y="0"/>
                    <a:pt x="2400" y="6"/>
                    <a:pt x="2400" y="12"/>
                  </a:cubicBezTo>
                  <a:cubicBezTo>
                    <a:pt x="2400" y="19"/>
                    <a:pt x="2395" y="25"/>
                    <a:pt x="2388" y="25"/>
                  </a:cubicBezTo>
                  <a:cubicBezTo>
                    <a:pt x="2381" y="25"/>
                    <a:pt x="2375" y="19"/>
                    <a:pt x="2375" y="12"/>
                  </a:cubicBezTo>
                  <a:cubicBezTo>
                    <a:pt x="2375" y="6"/>
                    <a:pt x="2381" y="0"/>
                    <a:pt x="2388" y="0"/>
                  </a:cubicBezTo>
                  <a:close/>
                  <a:moveTo>
                    <a:pt x="2488" y="0"/>
                  </a:moveTo>
                  <a:lnTo>
                    <a:pt x="2563" y="0"/>
                  </a:lnTo>
                  <a:cubicBezTo>
                    <a:pt x="2570" y="0"/>
                    <a:pt x="2575" y="6"/>
                    <a:pt x="2575" y="12"/>
                  </a:cubicBezTo>
                  <a:cubicBezTo>
                    <a:pt x="2575" y="19"/>
                    <a:pt x="2570" y="25"/>
                    <a:pt x="2563" y="25"/>
                  </a:cubicBezTo>
                  <a:lnTo>
                    <a:pt x="2488" y="25"/>
                  </a:lnTo>
                  <a:cubicBezTo>
                    <a:pt x="2481" y="25"/>
                    <a:pt x="2475" y="19"/>
                    <a:pt x="2475" y="12"/>
                  </a:cubicBezTo>
                  <a:cubicBezTo>
                    <a:pt x="2475" y="6"/>
                    <a:pt x="2481" y="0"/>
                    <a:pt x="2488" y="0"/>
                  </a:cubicBezTo>
                  <a:close/>
                  <a:moveTo>
                    <a:pt x="2663" y="0"/>
                  </a:moveTo>
                  <a:lnTo>
                    <a:pt x="2663" y="0"/>
                  </a:lnTo>
                  <a:cubicBezTo>
                    <a:pt x="2670" y="0"/>
                    <a:pt x="2675" y="6"/>
                    <a:pt x="2675" y="12"/>
                  </a:cubicBezTo>
                  <a:cubicBezTo>
                    <a:pt x="2675" y="19"/>
                    <a:pt x="2670" y="25"/>
                    <a:pt x="2663" y="25"/>
                  </a:cubicBezTo>
                  <a:cubicBezTo>
                    <a:pt x="2656" y="25"/>
                    <a:pt x="2650" y="19"/>
                    <a:pt x="2650" y="12"/>
                  </a:cubicBezTo>
                  <a:cubicBezTo>
                    <a:pt x="2650" y="6"/>
                    <a:pt x="2656" y="0"/>
                    <a:pt x="2663" y="0"/>
                  </a:cubicBezTo>
                  <a:close/>
                  <a:moveTo>
                    <a:pt x="2763" y="0"/>
                  </a:moveTo>
                  <a:lnTo>
                    <a:pt x="2838" y="0"/>
                  </a:lnTo>
                  <a:cubicBezTo>
                    <a:pt x="2845" y="0"/>
                    <a:pt x="2850" y="6"/>
                    <a:pt x="2850" y="12"/>
                  </a:cubicBezTo>
                  <a:cubicBezTo>
                    <a:pt x="2850" y="19"/>
                    <a:pt x="2845" y="25"/>
                    <a:pt x="2838" y="25"/>
                  </a:cubicBezTo>
                  <a:lnTo>
                    <a:pt x="2763" y="25"/>
                  </a:lnTo>
                  <a:cubicBezTo>
                    <a:pt x="2756" y="25"/>
                    <a:pt x="2750" y="19"/>
                    <a:pt x="2750" y="12"/>
                  </a:cubicBezTo>
                  <a:cubicBezTo>
                    <a:pt x="2750" y="6"/>
                    <a:pt x="2756" y="0"/>
                    <a:pt x="2763" y="0"/>
                  </a:cubicBezTo>
                  <a:close/>
                  <a:moveTo>
                    <a:pt x="2938" y="0"/>
                  </a:moveTo>
                  <a:lnTo>
                    <a:pt x="2938" y="0"/>
                  </a:lnTo>
                  <a:cubicBezTo>
                    <a:pt x="2945" y="0"/>
                    <a:pt x="2950" y="6"/>
                    <a:pt x="2950" y="12"/>
                  </a:cubicBezTo>
                  <a:cubicBezTo>
                    <a:pt x="2950" y="19"/>
                    <a:pt x="2945" y="25"/>
                    <a:pt x="2938" y="25"/>
                  </a:cubicBezTo>
                  <a:cubicBezTo>
                    <a:pt x="2931" y="25"/>
                    <a:pt x="2925" y="19"/>
                    <a:pt x="2925" y="12"/>
                  </a:cubicBezTo>
                  <a:cubicBezTo>
                    <a:pt x="2925" y="6"/>
                    <a:pt x="2931" y="0"/>
                    <a:pt x="2938" y="0"/>
                  </a:cubicBezTo>
                  <a:close/>
                  <a:moveTo>
                    <a:pt x="3038" y="0"/>
                  </a:moveTo>
                  <a:lnTo>
                    <a:pt x="3113" y="0"/>
                  </a:lnTo>
                  <a:cubicBezTo>
                    <a:pt x="3120" y="0"/>
                    <a:pt x="3125" y="6"/>
                    <a:pt x="3125" y="12"/>
                  </a:cubicBezTo>
                  <a:cubicBezTo>
                    <a:pt x="3125" y="19"/>
                    <a:pt x="3120" y="25"/>
                    <a:pt x="3113" y="25"/>
                  </a:cubicBezTo>
                  <a:lnTo>
                    <a:pt x="3038" y="25"/>
                  </a:lnTo>
                  <a:cubicBezTo>
                    <a:pt x="3031" y="25"/>
                    <a:pt x="3025" y="19"/>
                    <a:pt x="3025" y="12"/>
                  </a:cubicBezTo>
                  <a:cubicBezTo>
                    <a:pt x="3025" y="6"/>
                    <a:pt x="3031" y="0"/>
                    <a:pt x="3038" y="0"/>
                  </a:cubicBezTo>
                  <a:close/>
                  <a:moveTo>
                    <a:pt x="3213" y="0"/>
                  </a:moveTo>
                  <a:lnTo>
                    <a:pt x="3213" y="0"/>
                  </a:lnTo>
                  <a:cubicBezTo>
                    <a:pt x="3220" y="0"/>
                    <a:pt x="3225" y="6"/>
                    <a:pt x="3225" y="12"/>
                  </a:cubicBezTo>
                  <a:cubicBezTo>
                    <a:pt x="3225" y="19"/>
                    <a:pt x="3220" y="25"/>
                    <a:pt x="3213" y="25"/>
                  </a:cubicBezTo>
                  <a:cubicBezTo>
                    <a:pt x="3206" y="25"/>
                    <a:pt x="3200" y="19"/>
                    <a:pt x="3200" y="12"/>
                  </a:cubicBezTo>
                  <a:cubicBezTo>
                    <a:pt x="3200" y="6"/>
                    <a:pt x="3206" y="0"/>
                    <a:pt x="3213" y="0"/>
                  </a:cubicBezTo>
                  <a:close/>
                  <a:moveTo>
                    <a:pt x="3313" y="0"/>
                  </a:moveTo>
                  <a:lnTo>
                    <a:pt x="3388" y="0"/>
                  </a:lnTo>
                  <a:cubicBezTo>
                    <a:pt x="3395" y="0"/>
                    <a:pt x="3400" y="6"/>
                    <a:pt x="3400" y="12"/>
                  </a:cubicBezTo>
                  <a:cubicBezTo>
                    <a:pt x="3400" y="19"/>
                    <a:pt x="3395" y="25"/>
                    <a:pt x="3388" y="25"/>
                  </a:cubicBezTo>
                  <a:lnTo>
                    <a:pt x="3313" y="25"/>
                  </a:lnTo>
                  <a:cubicBezTo>
                    <a:pt x="3306" y="25"/>
                    <a:pt x="3300" y="19"/>
                    <a:pt x="3300" y="12"/>
                  </a:cubicBezTo>
                  <a:cubicBezTo>
                    <a:pt x="3300" y="6"/>
                    <a:pt x="3306" y="0"/>
                    <a:pt x="3313" y="0"/>
                  </a:cubicBezTo>
                  <a:close/>
                  <a:moveTo>
                    <a:pt x="3488" y="0"/>
                  </a:moveTo>
                  <a:lnTo>
                    <a:pt x="3488" y="0"/>
                  </a:lnTo>
                  <a:cubicBezTo>
                    <a:pt x="3495" y="0"/>
                    <a:pt x="3500" y="6"/>
                    <a:pt x="3500" y="12"/>
                  </a:cubicBezTo>
                  <a:cubicBezTo>
                    <a:pt x="3500" y="19"/>
                    <a:pt x="3495" y="25"/>
                    <a:pt x="3488" y="25"/>
                  </a:cubicBezTo>
                  <a:cubicBezTo>
                    <a:pt x="3481" y="25"/>
                    <a:pt x="3475" y="19"/>
                    <a:pt x="3475" y="12"/>
                  </a:cubicBezTo>
                  <a:cubicBezTo>
                    <a:pt x="3475" y="6"/>
                    <a:pt x="3481" y="0"/>
                    <a:pt x="3488" y="0"/>
                  </a:cubicBezTo>
                  <a:close/>
                  <a:moveTo>
                    <a:pt x="3588" y="0"/>
                  </a:moveTo>
                  <a:lnTo>
                    <a:pt x="3663" y="0"/>
                  </a:lnTo>
                  <a:cubicBezTo>
                    <a:pt x="3670" y="0"/>
                    <a:pt x="3675" y="6"/>
                    <a:pt x="3675" y="12"/>
                  </a:cubicBezTo>
                  <a:cubicBezTo>
                    <a:pt x="3675" y="19"/>
                    <a:pt x="3670" y="25"/>
                    <a:pt x="3663" y="25"/>
                  </a:cubicBezTo>
                  <a:lnTo>
                    <a:pt x="3588" y="25"/>
                  </a:lnTo>
                  <a:cubicBezTo>
                    <a:pt x="3581" y="25"/>
                    <a:pt x="3575" y="19"/>
                    <a:pt x="3575" y="12"/>
                  </a:cubicBezTo>
                  <a:cubicBezTo>
                    <a:pt x="3575" y="6"/>
                    <a:pt x="3581" y="0"/>
                    <a:pt x="3588" y="0"/>
                  </a:cubicBezTo>
                  <a:close/>
                  <a:moveTo>
                    <a:pt x="3763" y="0"/>
                  </a:moveTo>
                  <a:lnTo>
                    <a:pt x="3763" y="0"/>
                  </a:lnTo>
                  <a:cubicBezTo>
                    <a:pt x="3770" y="0"/>
                    <a:pt x="3775" y="6"/>
                    <a:pt x="3775" y="12"/>
                  </a:cubicBezTo>
                  <a:cubicBezTo>
                    <a:pt x="3775" y="19"/>
                    <a:pt x="3770" y="25"/>
                    <a:pt x="3763" y="25"/>
                  </a:cubicBezTo>
                  <a:cubicBezTo>
                    <a:pt x="3756" y="25"/>
                    <a:pt x="3750" y="19"/>
                    <a:pt x="3750" y="12"/>
                  </a:cubicBezTo>
                  <a:cubicBezTo>
                    <a:pt x="3750" y="6"/>
                    <a:pt x="3756" y="0"/>
                    <a:pt x="3763" y="0"/>
                  </a:cubicBezTo>
                  <a:close/>
                  <a:moveTo>
                    <a:pt x="3863" y="0"/>
                  </a:moveTo>
                  <a:lnTo>
                    <a:pt x="3938" y="0"/>
                  </a:lnTo>
                  <a:cubicBezTo>
                    <a:pt x="3945" y="0"/>
                    <a:pt x="3950" y="6"/>
                    <a:pt x="3950" y="12"/>
                  </a:cubicBezTo>
                  <a:cubicBezTo>
                    <a:pt x="3950" y="19"/>
                    <a:pt x="3945" y="25"/>
                    <a:pt x="3938" y="25"/>
                  </a:cubicBezTo>
                  <a:lnTo>
                    <a:pt x="3863" y="25"/>
                  </a:lnTo>
                  <a:cubicBezTo>
                    <a:pt x="3856" y="25"/>
                    <a:pt x="3850" y="19"/>
                    <a:pt x="3850" y="12"/>
                  </a:cubicBezTo>
                  <a:cubicBezTo>
                    <a:pt x="3850" y="6"/>
                    <a:pt x="3856" y="0"/>
                    <a:pt x="3863" y="0"/>
                  </a:cubicBezTo>
                  <a:close/>
                  <a:moveTo>
                    <a:pt x="4038" y="0"/>
                  </a:moveTo>
                  <a:lnTo>
                    <a:pt x="4038" y="0"/>
                  </a:lnTo>
                  <a:cubicBezTo>
                    <a:pt x="4045" y="0"/>
                    <a:pt x="4050" y="6"/>
                    <a:pt x="4050" y="12"/>
                  </a:cubicBezTo>
                  <a:cubicBezTo>
                    <a:pt x="4050" y="19"/>
                    <a:pt x="4045" y="25"/>
                    <a:pt x="4038" y="25"/>
                  </a:cubicBezTo>
                  <a:cubicBezTo>
                    <a:pt x="4031" y="25"/>
                    <a:pt x="4025" y="19"/>
                    <a:pt x="4025" y="12"/>
                  </a:cubicBezTo>
                  <a:cubicBezTo>
                    <a:pt x="4025" y="6"/>
                    <a:pt x="4031" y="0"/>
                    <a:pt x="4038" y="0"/>
                  </a:cubicBezTo>
                  <a:close/>
                  <a:moveTo>
                    <a:pt x="4138" y="0"/>
                  </a:moveTo>
                  <a:lnTo>
                    <a:pt x="4213" y="0"/>
                  </a:lnTo>
                  <a:cubicBezTo>
                    <a:pt x="4220" y="0"/>
                    <a:pt x="4225" y="6"/>
                    <a:pt x="4225" y="12"/>
                  </a:cubicBezTo>
                  <a:cubicBezTo>
                    <a:pt x="4225" y="19"/>
                    <a:pt x="4220" y="25"/>
                    <a:pt x="4213" y="25"/>
                  </a:cubicBezTo>
                  <a:lnTo>
                    <a:pt x="4138" y="25"/>
                  </a:lnTo>
                  <a:cubicBezTo>
                    <a:pt x="4131" y="25"/>
                    <a:pt x="4125" y="19"/>
                    <a:pt x="4125" y="12"/>
                  </a:cubicBezTo>
                  <a:cubicBezTo>
                    <a:pt x="4125" y="6"/>
                    <a:pt x="4131" y="0"/>
                    <a:pt x="4138" y="0"/>
                  </a:cubicBezTo>
                  <a:close/>
                  <a:moveTo>
                    <a:pt x="4313" y="0"/>
                  </a:moveTo>
                  <a:lnTo>
                    <a:pt x="4313" y="0"/>
                  </a:lnTo>
                  <a:cubicBezTo>
                    <a:pt x="4320" y="0"/>
                    <a:pt x="4325" y="6"/>
                    <a:pt x="4325" y="12"/>
                  </a:cubicBezTo>
                  <a:cubicBezTo>
                    <a:pt x="4325" y="19"/>
                    <a:pt x="4320" y="25"/>
                    <a:pt x="4313" y="25"/>
                  </a:cubicBezTo>
                  <a:cubicBezTo>
                    <a:pt x="4306" y="25"/>
                    <a:pt x="4300" y="19"/>
                    <a:pt x="4300" y="12"/>
                  </a:cubicBezTo>
                  <a:cubicBezTo>
                    <a:pt x="4300" y="6"/>
                    <a:pt x="4306" y="0"/>
                    <a:pt x="4313" y="0"/>
                  </a:cubicBezTo>
                  <a:close/>
                  <a:moveTo>
                    <a:pt x="4413" y="0"/>
                  </a:moveTo>
                  <a:lnTo>
                    <a:pt x="4488" y="0"/>
                  </a:lnTo>
                  <a:cubicBezTo>
                    <a:pt x="4495" y="0"/>
                    <a:pt x="4500" y="6"/>
                    <a:pt x="4500" y="12"/>
                  </a:cubicBezTo>
                  <a:cubicBezTo>
                    <a:pt x="4500" y="19"/>
                    <a:pt x="4495" y="25"/>
                    <a:pt x="4488" y="25"/>
                  </a:cubicBezTo>
                  <a:lnTo>
                    <a:pt x="4413" y="25"/>
                  </a:lnTo>
                  <a:cubicBezTo>
                    <a:pt x="4406" y="25"/>
                    <a:pt x="4400" y="19"/>
                    <a:pt x="4400" y="12"/>
                  </a:cubicBezTo>
                  <a:cubicBezTo>
                    <a:pt x="4400" y="6"/>
                    <a:pt x="4406" y="0"/>
                    <a:pt x="4413" y="0"/>
                  </a:cubicBezTo>
                  <a:close/>
                  <a:moveTo>
                    <a:pt x="4588" y="0"/>
                  </a:moveTo>
                  <a:lnTo>
                    <a:pt x="4588" y="0"/>
                  </a:lnTo>
                  <a:cubicBezTo>
                    <a:pt x="4595" y="0"/>
                    <a:pt x="4600" y="6"/>
                    <a:pt x="4600" y="12"/>
                  </a:cubicBezTo>
                  <a:cubicBezTo>
                    <a:pt x="4600" y="19"/>
                    <a:pt x="4595" y="25"/>
                    <a:pt x="4588" y="25"/>
                  </a:cubicBezTo>
                  <a:cubicBezTo>
                    <a:pt x="4581" y="25"/>
                    <a:pt x="4575" y="19"/>
                    <a:pt x="4575" y="12"/>
                  </a:cubicBezTo>
                  <a:cubicBezTo>
                    <a:pt x="4575" y="6"/>
                    <a:pt x="4581" y="0"/>
                    <a:pt x="4588" y="0"/>
                  </a:cubicBezTo>
                  <a:close/>
                  <a:moveTo>
                    <a:pt x="4688" y="0"/>
                  </a:moveTo>
                  <a:lnTo>
                    <a:pt x="4763" y="0"/>
                  </a:lnTo>
                  <a:cubicBezTo>
                    <a:pt x="4770" y="0"/>
                    <a:pt x="4775" y="6"/>
                    <a:pt x="4775" y="12"/>
                  </a:cubicBezTo>
                  <a:cubicBezTo>
                    <a:pt x="4775" y="19"/>
                    <a:pt x="4770" y="25"/>
                    <a:pt x="4763" y="25"/>
                  </a:cubicBezTo>
                  <a:lnTo>
                    <a:pt x="4688" y="25"/>
                  </a:lnTo>
                  <a:cubicBezTo>
                    <a:pt x="4681" y="25"/>
                    <a:pt x="4675" y="19"/>
                    <a:pt x="4675" y="12"/>
                  </a:cubicBezTo>
                  <a:cubicBezTo>
                    <a:pt x="4675" y="6"/>
                    <a:pt x="4681" y="0"/>
                    <a:pt x="4688" y="0"/>
                  </a:cubicBezTo>
                  <a:close/>
                  <a:moveTo>
                    <a:pt x="4863" y="0"/>
                  </a:moveTo>
                  <a:lnTo>
                    <a:pt x="4863" y="0"/>
                  </a:lnTo>
                  <a:cubicBezTo>
                    <a:pt x="4870" y="0"/>
                    <a:pt x="4875" y="6"/>
                    <a:pt x="4875" y="12"/>
                  </a:cubicBezTo>
                  <a:cubicBezTo>
                    <a:pt x="4875" y="19"/>
                    <a:pt x="4870" y="25"/>
                    <a:pt x="4863" y="25"/>
                  </a:cubicBezTo>
                  <a:cubicBezTo>
                    <a:pt x="4856" y="25"/>
                    <a:pt x="4850" y="19"/>
                    <a:pt x="4850" y="12"/>
                  </a:cubicBezTo>
                  <a:cubicBezTo>
                    <a:pt x="4850" y="6"/>
                    <a:pt x="4856" y="0"/>
                    <a:pt x="4863" y="0"/>
                  </a:cubicBezTo>
                  <a:close/>
                  <a:moveTo>
                    <a:pt x="4963" y="0"/>
                  </a:moveTo>
                  <a:lnTo>
                    <a:pt x="5038" y="0"/>
                  </a:lnTo>
                  <a:cubicBezTo>
                    <a:pt x="5045" y="0"/>
                    <a:pt x="5050" y="6"/>
                    <a:pt x="5050" y="12"/>
                  </a:cubicBezTo>
                  <a:cubicBezTo>
                    <a:pt x="5050" y="19"/>
                    <a:pt x="5045" y="25"/>
                    <a:pt x="5038" y="25"/>
                  </a:cubicBezTo>
                  <a:lnTo>
                    <a:pt x="4963" y="25"/>
                  </a:lnTo>
                  <a:cubicBezTo>
                    <a:pt x="4956" y="25"/>
                    <a:pt x="4950" y="19"/>
                    <a:pt x="4950" y="12"/>
                  </a:cubicBezTo>
                  <a:cubicBezTo>
                    <a:pt x="4950" y="6"/>
                    <a:pt x="4956" y="0"/>
                    <a:pt x="4963" y="0"/>
                  </a:cubicBezTo>
                  <a:close/>
                  <a:moveTo>
                    <a:pt x="5138" y="0"/>
                  </a:moveTo>
                  <a:lnTo>
                    <a:pt x="5138" y="0"/>
                  </a:lnTo>
                  <a:cubicBezTo>
                    <a:pt x="5145" y="0"/>
                    <a:pt x="5150" y="6"/>
                    <a:pt x="5150" y="12"/>
                  </a:cubicBezTo>
                  <a:cubicBezTo>
                    <a:pt x="5150" y="19"/>
                    <a:pt x="5145" y="25"/>
                    <a:pt x="5138" y="25"/>
                  </a:cubicBezTo>
                  <a:cubicBezTo>
                    <a:pt x="5131" y="25"/>
                    <a:pt x="5125" y="19"/>
                    <a:pt x="5125" y="12"/>
                  </a:cubicBezTo>
                  <a:cubicBezTo>
                    <a:pt x="5125" y="6"/>
                    <a:pt x="5131" y="0"/>
                    <a:pt x="5138" y="0"/>
                  </a:cubicBezTo>
                  <a:close/>
                  <a:moveTo>
                    <a:pt x="5238" y="0"/>
                  </a:moveTo>
                  <a:lnTo>
                    <a:pt x="5313" y="0"/>
                  </a:lnTo>
                  <a:cubicBezTo>
                    <a:pt x="5320" y="0"/>
                    <a:pt x="5325" y="6"/>
                    <a:pt x="5325" y="12"/>
                  </a:cubicBezTo>
                  <a:cubicBezTo>
                    <a:pt x="5325" y="19"/>
                    <a:pt x="5320" y="25"/>
                    <a:pt x="5313" y="25"/>
                  </a:cubicBezTo>
                  <a:lnTo>
                    <a:pt x="5238" y="25"/>
                  </a:lnTo>
                  <a:cubicBezTo>
                    <a:pt x="5231" y="25"/>
                    <a:pt x="5225" y="19"/>
                    <a:pt x="5225" y="12"/>
                  </a:cubicBezTo>
                  <a:cubicBezTo>
                    <a:pt x="5225" y="6"/>
                    <a:pt x="5231" y="0"/>
                    <a:pt x="5238" y="0"/>
                  </a:cubicBezTo>
                  <a:close/>
                  <a:moveTo>
                    <a:pt x="5413" y="0"/>
                  </a:moveTo>
                  <a:lnTo>
                    <a:pt x="5413" y="0"/>
                  </a:lnTo>
                  <a:cubicBezTo>
                    <a:pt x="5420" y="0"/>
                    <a:pt x="5425" y="6"/>
                    <a:pt x="5425" y="12"/>
                  </a:cubicBezTo>
                  <a:cubicBezTo>
                    <a:pt x="5425" y="19"/>
                    <a:pt x="5420" y="25"/>
                    <a:pt x="5413" y="25"/>
                  </a:cubicBezTo>
                  <a:cubicBezTo>
                    <a:pt x="5406" y="25"/>
                    <a:pt x="5400" y="19"/>
                    <a:pt x="5400" y="12"/>
                  </a:cubicBezTo>
                  <a:cubicBezTo>
                    <a:pt x="5400" y="6"/>
                    <a:pt x="5406" y="0"/>
                    <a:pt x="5413" y="0"/>
                  </a:cubicBezTo>
                  <a:close/>
                  <a:moveTo>
                    <a:pt x="5513" y="0"/>
                  </a:moveTo>
                  <a:lnTo>
                    <a:pt x="5588" y="0"/>
                  </a:lnTo>
                  <a:cubicBezTo>
                    <a:pt x="5595" y="0"/>
                    <a:pt x="5600" y="6"/>
                    <a:pt x="5600" y="12"/>
                  </a:cubicBezTo>
                  <a:cubicBezTo>
                    <a:pt x="5600" y="19"/>
                    <a:pt x="5595" y="25"/>
                    <a:pt x="5588" y="25"/>
                  </a:cubicBezTo>
                  <a:lnTo>
                    <a:pt x="5513" y="25"/>
                  </a:lnTo>
                  <a:cubicBezTo>
                    <a:pt x="5506" y="25"/>
                    <a:pt x="5500" y="19"/>
                    <a:pt x="5500" y="12"/>
                  </a:cubicBezTo>
                  <a:cubicBezTo>
                    <a:pt x="5500" y="6"/>
                    <a:pt x="5506" y="0"/>
                    <a:pt x="5513" y="0"/>
                  </a:cubicBezTo>
                  <a:close/>
                  <a:moveTo>
                    <a:pt x="5688" y="0"/>
                  </a:moveTo>
                  <a:lnTo>
                    <a:pt x="5688" y="0"/>
                  </a:lnTo>
                  <a:cubicBezTo>
                    <a:pt x="5695" y="0"/>
                    <a:pt x="5700" y="6"/>
                    <a:pt x="5700" y="12"/>
                  </a:cubicBezTo>
                  <a:cubicBezTo>
                    <a:pt x="5700" y="19"/>
                    <a:pt x="5695" y="25"/>
                    <a:pt x="5688" y="25"/>
                  </a:cubicBezTo>
                  <a:cubicBezTo>
                    <a:pt x="5681" y="25"/>
                    <a:pt x="5675" y="19"/>
                    <a:pt x="5675" y="12"/>
                  </a:cubicBezTo>
                  <a:cubicBezTo>
                    <a:pt x="5675" y="6"/>
                    <a:pt x="5681" y="0"/>
                    <a:pt x="5688" y="0"/>
                  </a:cubicBezTo>
                  <a:close/>
                  <a:moveTo>
                    <a:pt x="5788" y="0"/>
                  </a:moveTo>
                  <a:lnTo>
                    <a:pt x="5863" y="0"/>
                  </a:lnTo>
                  <a:cubicBezTo>
                    <a:pt x="5870" y="0"/>
                    <a:pt x="5875" y="6"/>
                    <a:pt x="5875" y="12"/>
                  </a:cubicBezTo>
                  <a:cubicBezTo>
                    <a:pt x="5875" y="19"/>
                    <a:pt x="5870" y="25"/>
                    <a:pt x="5863" y="25"/>
                  </a:cubicBezTo>
                  <a:lnTo>
                    <a:pt x="5788" y="25"/>
                  </a:lnTo>
                  <a:cubicBezTo>
                    <a:pt x="5781" y="25"/>
                    <a:pt x="5775" y="19"/>
                    <a:pt x="5775" y="12"/>
                  </a:cubicBezTo>
                  <a:cubicBezTo>
                    <a:pt x="5775" y="6"/>
                    <a:pt x="5781" y="0"/>
                    <a:pt x="5788" y="0"/>
                  </a:cubicBezTo>
                  <a:close/>
                  <a:moveTo>
                    <a:pt x="5963" y="0"/>
                  </a:moveTo>
                  <a:lnTo>
                    <a:pt x="5963" y="0"/>
                  </a:lnTo>
                  <a:cubicBezTo>
                    <a:pt x="5970" y="0"/>
                    <a:pt x="5975" y="6"/>
                    <a:pt x="5975" y="12"/>
                  </a:cubicBezTo>
                  <a:cubicBezTo>
                    <a:pt x="5975" y="19"/>
                    <a:pt x="5970" y="25"/>
                    <a:pt x="5963" y="25"/>
                  </a:cubicBezTo>
                  <a:cubicBezTo>
                    <a:pt x="5956" y="25"/>
                    <a:pt x="5950" y="19"/>
                    <a:pt x="5950" y="12"/>
                  </a:cubicBezTo>
                  <a:cubicBezTo>
                    <a:pt x="5950" y="6"/>
                    <a:pt x="5956" y="0"/>
                    <a:pt x="5963" y="0"/>
                  </a:cubicBezTo>
                  <a:close/>
                  <a:moveTo>
                    <a:pt x="6063" y="0"/>
                  </a:moveTo>
                  <a:lnTo>
                    <a:pt x="6138" y="0"/>
                  </a:lnTo>
                  <a:cubicBezTo>
                    <a:pt x="6145" y="0"/>
                    <a:pt x="6150" y="6"/>
                    <a:pt x="6150" y="12"/>
                  </a:cubicBezTo>
                  <a:cubicBezTo>
                    <a:pt x="6150" y="19"/>
                    <a:pt x="6145" y="25"/>
                    <a:pt x="6138" y="25"/>
                  </a:cubicBezTo>
                  <a:lnTo>
                    <a:pt x="6063" y="25"/>
                  </a:lnTo>
                  <a:cubicBezTo>
                    <a:pt x="6056" y="25"/>
                    <a:pt x="6050" y="19"/>
                    <a:pt x="6050" y="12"/>
                  </a:cubicBezTo>
                  <a:cubicBezTo>
                    <a:pt x="6050" y="6"/>
                    <a:pt x="6056" y="0"/>
                    <a:pt x="6063" y="0"/>
                  </a:cubicBezTo>
                  <a:close/>
                  <a:moveTo>
                    <a:pt x="6238" y="0"/>
                  </a:moveTo>
                  <a:lnTo>
                    <a:pt x="6238" y="0"/>
                  </a:lnTo>
                  <a:cubicBezTo>
                    <a:pt x="6245" y="0"/>
                    <a:pt x="6251" y="6"/>
                    <a:pt x="6251" y="12"/>
                  </a:cubicBezTo>
                  <a:cubicBezTo>
                    <a:pt x="6251" y="19"/>
                    <a:pt x="6245" y="25"/>
                    <a:pt x="6238" y="25"/>
                  </a:cubicBezTo>
                  <a:cubicBezTo>
                    <a:pt x="6231" y="25"/>
                    <a:pt x="6225" y="19"/>
                    <a:pt x="6225" y="12"/>
                  </a:cubicBezTo>
                  <a:cubicBezTo>
                    <a:pt x="6225" y="6"/>
                    <a:pt x="6231" y="0"/>
                    <a:pt x="6238" y="0"/>
                  </a:cubicBezTo>
                  <a:close/>
                  <a:moveTo>
                    <a:pt x="6338" y="0"/>
                  </a:moveTo>
                  <a:lnTo>
                    <a:pt x="6413" y="0"/>
                  </a:lnTo>
                  <a:cubicBezTo>
                    <a:pt x="6420" y="0"/>
                    <a:pt x="6426" y="6"/>
                    <a:pt x="6426" y="12"/>
                  </a:cubicBezTo>
                  <a:cubicBezTo>
                    <a:pt x="6426" y="19"/>
                    <a:pt x="6420" y="25"/>
                    <a:pt x="6413" y="25"/>
                  </a:cubicBezTo>
                  <a:lnTo>
                    <a:pt x="6338" y="25"/>
                  </a:lnTo>
                  <a:cubicBezTo>
                    <a:pt x="6331" y="25"/>
                    <a:pt x="6326" y="19"/>
                    <a:pt x="6326" y="12"/>
                  </a:cubicBezTo>
                  <a:cubicBezTo>
                    <a:pt x="6326" y="6"/>
                    <a:pt x="6331" y="0"/>
                    <a:pt x="6338" y="0"/>
                  </a:cubicBezTo>
                  <a:close/>
                  <a:moveTo>
                    <a:pt x="6513" y="0"/>
                  </a:moveTo>
                  <a:lnTo>
                    <a:pt x="6513" y="0"/>
                  </a:lnTo>
                  <a:cubicBezTo>
                    <a:pt x="6520" y="0"/>
                    <a:pt x="6526" y="6"/>
                    <a:pt x="6526" y="12"/>
                  </a:cubicBezTo>
                  <a:cubicBezTo>
                    <a:pt x="6526" y="19"/>
                    <a:pt x="6520" y="25"/>
                    <a:pt x="6513" y="25"/>
                  </a:cubicBezTo>
                  <a:cubicBezTo>
                    <a:pt x="6506" y="25"/>
                    <a:pt x="6501" y="19"/>
                    <a:pt x="6501" y="12"/>
                  </a:cubicBezTo>
                  <a:cubicBezTo>
                    <a:pt x="6501" y="6"/>
                    <a:pt x="6506" y="0"/>
                    <a:pt x="6513" y="0"/>
                  </a:cubicBezTo>
                  <a:close/>
                  <a:moveTo>
                    <a:pt x="6613" y="0"/>
                  </a:moveTo>
                  <a:lnTo>
                    <a:pt x="6688" y="0"/>
                  </a:lnTo>
                  <a:cubicBezTo>
                    <a:pt x="6695" y="0"/>
                    <a:pt x="6701" y="6"/>
                    <a:pt x="6701" y="12"/>
                  </a:cubicBezTo>
                  <a:cubicBezTo>
                    <a:pt x="6701" y="19"/>
                    <a:pt x="6695" y="25"/>
                    <a:pt x="6688" y="25"/>
                  </a:cubicBezTo>
                  <a:lnTo>
                    <a:pt x="6613" y="25"/>
                  </a:lnTo>
                  <a:cubicBezTo>
                    <a:pt x="6606" y="25"/>
                    <a:pt x="6601" y="19"/>
                    <a:pt x="6601" y="12"/>
                  </a:cubicBezTo>
                  <a:cubicBezTo>
                    <a:pt x="6601" y="6"/>
                    <a:pt x="6606" y="0"/>
                    <a:pt x="6613" y="0"/>
                  </a:cubicBezTo>
                  <a:close/>
                  <a:moveTo>
                    <a:pt x="6788" y="0"/>
                  </a:moveTo>
                  <a:lnTo>
                    <a:pt x="6788" y="0"/>
                  </a:lnTo>
                  <a:cubicBezTo>
                    <a:pt x="6795" y="0"/>
                    <a:pt x="6801" y="6"/>
                    <a:pt x="6801" y="12"/>
                  </a:cubicBezTo>
                  <a:cubicBezTo>
                    <a:pt x="6801" y="19"/>
                    <a:pt x="6795" y="25"/>
                    <a:pt x="6788" y="25"/>
                  </a:cubicBezTo>
                  <a:cubicBezTo>
                    <a:pt x="6781" y="25"/>
                    <a:pt x="6776" y="19"/>
                    <a:pt x="6776" y="12"/>
                  </a:cubicBezTo>
                  <a:cubicBezTo>
                    <a:pt x="6776" y="6"/>
                    <a:pt x="6781" y="0"/>
                    <a:pt x="6788" y="0"/>
                  </a:cubicBezTo>
                  <a:close/>
                  <a:moveTo>
                    <a:pt x="6888" y="0"/>
                  </a:moveTo>
                  <a:lnTo>
                    <a:pt x="6963" y="0"/>
                  </a:lnTo>
                  <a:cubicBezTo>
                    <a:pt x="6970" y="0"/>
                    <a:pt x="6976" y="6"/>
                    <a:pt x="6976" y="12"/>
                  </a:cubicBezTo>
                  <a:cubicBezTo>
                    <a:pt x="6976" y="19"/>
                    <a:pt x="6970" y="25"/>
                    <a:pt x="6963" y="25"/>
                  </a:cubicBezTo>
                  <a:lnTo>
                    <a:pt x="6888" y="25"/>
                  </a:lnTo>
                  <a:cubicBezTo>
                    <a:pt x="6881" y="25"/>
                    <a:pt x="6876" y="19"/>
                    <a:pt x="6876" y="12"/>
                  </a:cubicBezTo>
                  <a:cubicBezTo>
                    <a:pt x="6876" y="6"/>
                    <a:pt x="6881" y="0"/>
                    <a:pt x="6888" y="0"/>
                  </a:cubicBezTo>
                  <a:close/>
                  <a:moveTo>
                    <a:pt x="7063" y="0"/>
                  </a:moveTo>
                  <a:lnTo>
                    <a:pt x="7063" y="0"/>
                  </a:lnTo>
                  <a:cubicBezTo>
                    <a:pt x="7070" y="0"/>
                    <a:pt x="7076" y="6"/>
                    <a:pt x="7076" y="12"/>
                  </a:cubicBezTo>
                  <a:cubicBezTo>
                    <a:pt x="7076" y="19"/>
                    <a:pt x="7070" y="25"/>
                    <a:pt x="7063" y="25"/>
                  </a:cubicBezTo>
                  <a:cubicBezTo>
                    <a:pt x="7056" y="25"/>
                    <a:pt x="7051" y="19"/>
                    <a:pt x="7051" y="12"/>
                  </a:cubicBezTo>
                  <a:cubicBezTo>
                    <a:pt x="7051" y="6"/>
                    <a:pt x="7056" y="0"/>
                    <a:pt x="7063" y="0"/>
                  </a:cubicBezTo>
                  <a:close/>
                  <a:moveTo>
                    <a:pt x="7163" y="0"/>
                  </a:moveTo>
                  <a:lnTo>
                    <a:pt x="7238" y="0"/>
                  </a:lnTo>
                  <a:cubicBezTo>
                    <a:pt x="7245" y="0"/>
                    <a:pt x="7251" y="6"/>
                    <a:pt x="7251" y="12"/>
                  </a:cubicBezTo>
                  <a:cubicBezTo>
                    <a:pt x="7251" y="19"/>
                    <a:pt x="7245" y="25"/>
                    <a:pt x="7238" y="25"/>
                  </a:cubicBezTo>
                  <a:lnTo>
                    <a:pt x="7163" y="25"/>
                  </a:lnTo>
                  <a:cubicBezTo>
                    <a:pt x="7156" y="25"/>
                    <a:pt x="7151" y="19"/>
                    <a:pt x="7151" y="12"/>
                  </a:cubicBezTo>
                  <a:cubicBezTo>
                    <a:pt x="7151" y="6"/>
                    <a:pt x="7156" y="0"/>
                    <a:pt x="7163" y="0"/>
                  </a:cubicBezTo>
                  <a:close/>
                  <a:moveTo>
                    <a:pt x="7338" y="0"/>
                  </a:moveTo>
                  <a:lnTo>
                    <a:pt x="7338" y="0"/>
                  </a:lnTo>
                  <a:cubicBezTo>
                    <a:pt x="7345" y="0"/>
                    <a:pt x="7351" y="6"/>
                    <a:pt x="7351" y="12"/>
                  </a:cubicBezTo>
                  <a:cubicBezTo>
                    <a:pt x="7351" y="19"/>
                    <a:pt x="7345" y="25"/>
                    <a:pt x="7338" y="25"/>
                  </a:cubicBezTo>
                  <a:cubicBezTo>
                    <a:pt x="7331" y="25"/>
                    <a:pt x="7326" y="19"/>
                    <a:pt x="7326" y="12"/>
                  </a:cubicBezTo>
                  <a:cubicBezTo>
                    <a:pt x="7326" y="6"/>
                    <a:pt x="7331" y="0"/>
                    <a:pt x="7338" y="0"/>
                  </a:cubicBezTo>
                  <a:close/>
                  <a:moveTo>
                    <a:pt x="7438" y="0"/>
                  </a:moveTo>
                  <a:lnTo>
                    <a:pt x="7513" y="0"/>
                  </a:lnTo>
                  <a:cubicBezTo>
                    <a:pt x="7520" y="0"/>
                    <a:pt x="7526" y="6"/>
                    <a:pt x="7526" y="12"/>
                  </a:cubicBezTo>
                  <a:cubicBezTo>
                    <a:pt x="7526" y="19"/>
                    <a:pt x="7520" y="25"/>
                    <a:pt x="7513" y="25"/>
                  </a:cubicBezTo>
                  <a:lnTo>
                    <a:pt x="7438" y="25"/>
                  </a:lnTo>
                  <a:cubicBezTo>
                    <a:pt x="7431" y="25"/>
                    <a:pt x="7426" y="19"/>
                    <a:pt x="7426" y="12"/>
                  </a:cubicBezTo>
                  <a:cubicBezTo>
                    <a:pt x="7426" y="6"/>
                    <a:pt x="7431" y="0"/>
                    <a:pt x="7438" y="0"/>
                  </a:cubicBezTo>
                  <a:close/>
                  <a:moveTo>
                    <a:pt x="7613" y="0"/>
                  </a:moveTo>
                  <a:lnTo>
                    <a:pt x="7613" y="0"/>
                  </a:lnTo>
                  <a:cubicBezTo>
                    <a:pt x="7620" y="0"/>
                    <a:pt x="7626" y="6"/>
                    <a:pt x="7626" y="12"/>
                  </a:cubicBezTo>
                  <a:cubicBezTo>
                    <a:pt x="7626" y="19"/>
                    <a:pt x="7620" y="25"/>
                    <a:pt x="7613" y="25"/>
                  </a:cubicBezTo>
                  <a:cubicBezTo>
                    <a:pt x="7606" y="25"/>
                    <a:pt x="7601" y="19"/>
                    <a:pt x="7601" y="12"/>
                  </a:cubicBezTo>
                  <a:cubicBezTo>
                    <a:pt x="7601" y="6"/>
                    <a:pt x="7606" y="0"/>
                    <a:pt x="7613" y="0"/>
                  </a:cubicBezTo>
                  <a:close/>
                  <a:moveTo>
                    <a:pt x="7713" y="0"/>
                  </a:moveTo>
                  <a:lnTo>
                    <a:pt x="7788" y="0"/>
                  </a:lnTo>
                  <a:cubicBezTo>
                    <a:pt x="7795" y="0"/>
                    <a:pt x="7801" y="6"/>
                    <a:pt x="7801" y="12"/>
                  </a:cubicBezTo>
                  <a:cubicBezTo>
                    <a:pt x="7801" y="19"/>
                    <a:pt x="7795" y="25"/>
                    <a:pt x="7788" y="25"/>
                  </a:cubicBezTo>
                  <a:lnTo>
                    <a:pt x="7713" y="25"/>
                  </a:lnTo>
                  <a:cubicBezTo>
                    <a:pt x="7706" y="25"/>
                    <a:pt x="7701" y="19"/>
                    <a:pt x="7701" y="12"/>
                  </a:cubicBezTo>
                  <a:cubicBezTo>
                    <a:pt x="7701" y="6"/>
                    <a:pt x="7706" y="0"/>
                    <a:pt x="7713" y="0"/>
                  </a:cubicBezTo>
                  <a:close/>
                  <a:moveTo>
                    <a:pt x="7888" y="0"/>
                  </a:moveTo>
                  <a:lnTo>
                    <a:pt x="7888" y="0"/>
                  </a:lnTo>
                  <a:cubicBezTo>
                    <a:pt x="7895" y="0"/>
                    <a:pt x="7901" y="6"/>
                    <a:pt x="7901" y="12"/>
                  </a:cubicBezTo>
                  <a:cubicBezTo>
                    <a:pt x="7901" y="19"/>
                    <a:pt x="7895" y="25"/>
                    <a:pt x="7888" y="25"/>
                  </a:cubicBezTo>
                  <a:cubicBezTo>
                    <a:pt x="7881" y="25"/>
                    <a:pt x="7876" y="19"/>
                    <a:pt x="7876" y="12"/>
                  </a:cubicBezTo>
                  <a:cubicBezTo>
                    <a:pt x="7876" y="6"/>
                    <a:pt x="7881" y="0"/>
                    <a:pt x="7888" y="0"/>
                  </a:cubicBezTo>
                  <a:close/>
                  <a:moveTo>
                    <a:pt x="7988" y="0"/>
                  </a:moveTo>
                  <a:lnTo>
                    <a:pt x="8063" y="0"/>
                  </a:lnTo>
                  <a:cubicBezTo>
                    <a:pt x="8070" y="0"/>
                    <a:pt x="8076" y="6"/>
                    <a:pt x="8076" y="12"/>
                  </a:cubicBezTo>
                  <a:cubicBezTo>
                    <a:pt x="8076" y="19"/>
                    <a:pt x="8070" y="25"/>
                    <a:pt x="8063" y="25"/>
                  </a:cubicBezTo>
                  <a:lnTo>
                    <a:pt x="7988" y="25"/>
                  </a:lnTo>
                  <a:cubicBezTo>
                    <a:pt x="7981" y="25"/>
                    <a:pt x="7976" y="19"/>
                    <a:pt x="7976" y="12"/>
                  </a:cubicBezTo>
                  <a:cubicBezTo>
                    <a:pt x="7976" y="6"/>
                    <a:pt x="7981" y="0"/>
                    <a:pt x="7988" y="0"/>
                  </a:cubicBezTo>
                  <a:close/>
                  <a:moveTo>
                    <a:pt x="8163" y="0"/>
                  </a:moveTo>
                  <a:lnTo>
                    <a:pt x="8163" y="0"/>
                  </a:lnTo>
                  <a:cubicBezTo>
                    <a:pt x="8170" y="0"/>
                    <a:pt x="8176" y="6"/>
                    <a:pt x="8176" y="12"/>
                  </a:cubicBezTo>
                  <a:cubicBezTo>
                    <a:pt x="8176" y="19"/>
                    <a:pt x="8170" y="25"/>
                    <a:pt x="8163" y="25"/>
                  </a:cubicBezTo>
                  <a:cubicBezTo>
                    <a:pt x="8156" y="25"/>
                    <a:pt x="8151" y="19"/>
                    <a:pt x="8151" y="12"/>
                  </a:cubicBezTo>
                  <a:cubicBezTo>
                    <a:pt x="8151" y="6"/>
                    <a:pt x="8156" y="0"/>
                    <a:pt x="8163" y="0"/>
                  </a:cubicBezTo>
                  <a:close/>
                  <a:moveTo>
                    <a:pt x="8263" y="0"/>
                  </a:moveTo>
                  <a:lnTo>
                    <a:pt x="8338" y="0"/>
                  </a:lnTo>
                  <a:cubicBezTo>
                    <a:pt x="8345" y="0"/>
                    <a:pt x="8351" y="6"/>
                    <a:pt x="8351" y="12"/>
                  </a:cubicBezTo>
                  <a:cubicBezTo>
                    <a:pt x="8351" y="19"/>
                    <a:pt x="8345" y="25"/>
                    <a:pt x="8338" y="25"/>
                  </a:cubicBezTo>
                  <a:lnTo>
                    <a:pt x="8263" y="25"/>
                  </a:lnTo>
                  <a:cubicBezTo>
                    <a:pt x="8256" y="25"/>
                    <a:pt x="8251" y="19"/>
                    <a:pt x="8251" y="12"/>
                  </a:cubicBezTo>
                  <a:cubicBezTo>
                    <a:pt x="8251" y="6"/>
                    <a:pt x="8256" y="0"/>
                    <a:pt x="8263" y="0"/>
                  </a:cubicBezTo>
                  <a:close/>
                  <a:moveTo>
                    <a:pt x="8438" y="0"/>
                  </a:moveTo>
                  <a:lnTo>
                    <a:pt x="8438" y="0"/>
                  </a:lnTo>
                  <a:cubicBezTo>
                    <a:pt x="8445" y="0"/>
                    <a:pt x="8451" y="6"/>
                    <a:pt x="8451" y="12"/>
                  </a:cubicBezTo>
                  <a:cubicBezTo>
                    <a:pt x="8451" y="19"/>
                    <a:pt x="8445" y="25"/>
                    <a:pt x="8438" y="25"/>
                  </a:cubicBezTo>
                  <a:cubicBezTo>
                    <a:pt x="8431" y="25"/>
                    <a:pt x="8426" y="19"/>
                    <a:pt x="8426" y="12"/>
                  </a:cubicBezTo>
                  <a:cubicBezTo>
                    <a:pt x="8426" y="6"/>
                    <a:pt x="8431" y="0"/>
                    <a:pt x="8438" y="0"/>
                  </a:cubicBezTo>
                  <a:close/>
                  <a:moveTo>
                    <a:pt x="8538" y="0"/>
                  </a:moveTo>
                  <a:lnTo>
                    <a:pt x="8613" y="0"/>
                  </a:lnTo>
                  <a:cubicBezTo>
                    <a:pt x="8620" y="0"/>
                    <a:pt x="8626" y="6"/>
                    <a:pt x="8626" y="12"/>
                  </a:cubicBezTo>
                  <a:cubicBezTo>
                    <a:pt x="8626" y="19"/>
                    <a:pt x="8620" y="25"/>
                    <a:pt x="8613" y="25"/>
                  </a:cubicBezTo>
                  <a:lnTo>
                    <a:pt x="8538" y="25"/>
                  </a:lnTo>
                  <a:cubicBezTo>
                    <a:pt x="8531" y="25"/>
                    <a:pt x="8526" y="19"/>
                    <a:pt x="8526" y="12"/>
                  </a:cubicBezTo>
                  <a:cubicBezTo>
                    <a:pt x="8526" y="6"/>
                    <a:pt x="8531" y="0"/>
                    <a:pt x="8538" y="0"/>
                  </a:cubicBezTo>
                  <a:close/>
                  <a:moveTo>
                    <a:pt x="8713" y="0"/>
                  </a:moveTo>
                  <a:lnTo>
                    <a:pt x="8713" y="0"/>
                  </a:lnTo>
                  <a:cubicBezTo>
                    <a:pt x="8720" y="0"/>
                    <a:pt x="8726" y="6"/>
                    <a:pt x="8726" y="12"/>
                  </a:cubicBezTo>
                  <a:cubicBezTo>
                    <a:pt x="8726" y="19"/>
                    <a:pt x="8720" y="25"/>
                    <a:pt x="8713" y="25"/>
                  </a:cubicBezTo>
                  <a:cubicBezTo>
                    <a:pt x="8706" y="25"/>
                    <a:pt x="8701" y="19"/>
                    <a:pt x="8701" y="12"/>
                  </a:cubicBezTo>
                  <a:cubicBezTo>
                    <a:pt x="8701" y="6"/>
                    <a:pt x="8706" y="0"/>
                    <a:pt x="8713" y="0"/>
                  </a:cubicBez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32" name="Freeform 180">
              <a:extLst>
                <a:ext uri="{FF2B5EF4-FFF2-40B4-BE49-F238E27FC236}">
                  <a16:creationId xmlns:a16="http://schemas.microsoft.com/office/drawing/2014/main" id="{E38F3709-1947-4960-A4EF-255E1FDF2C98}"/>
                </a:ext>
              </a:extLst>
            </p:cNvPr>
            <p:cNvSpPr>
              <a:spLocks noEditPoints="1"/>
            </p:cNvSpPr>
            <p:nvPr/>
          </p:nvSpPr>
          <p:spPr bwMode="auto">
            <a:xfrm>
              <a:off x="2640" y="2374"/>
              <a:ext cx="2202" cy="5"/>
            </a:xfrm>
            <a:custGeom>
              <a:avLst/>
              <a:gdLst>
                <a:gd name="T0" fmla="*/ 0 w 9176"/>
                <a:gd name="T1" fmla="*/ 0 h 25"/>
                <a:gd name="T2" fmla="*/ 0 w 9176"/>
                <a:gd name="T3" fmla="*/ 0 h 25"/>
                <a:gd name="T4" fmla="*/ 0 w 9176"/>
                <a:gd name="T5" fmla="*/ 0 h 25"/>
                <a:gd name="T6" fmla="*/ 0 w 9176"/>
                <a:gd name="T7" fmla="*/ 0 h 25"/>
                <a:gd name="T8" fmla="*/ 0 w 9176"/>
                <a:gd name="T9" fmla="*/ 0 h 25"/>
                <a:gd name="T10" fmla="*/ 0 w 9176"/>
                <a:gd name="T11" fmla="*/ 0 h 25"/>
                <a:gd name="T12" fmla="*/ 0 w 9176"/>
                <a:gd name="T13" fmla="*/ 0 h 25"/>
                <a:gd name="T14" fmla="*/ 0 w 9176"/>
                <a:gd name="T15" fmla="*/ 0 h 25"/>
                <a:gd name="T16" fmla="*/ 0 w 9176"/>
                <a:gd name="T17" fmla="*/ 0 h 25"/>
                <a:gd name="T18" fmla="*/ 0 w 9176"/>
                <a:gd name="T19" fmla="*/ 0 h 25"/>
                <a:gd name="T20" fmla="*/ 0 w 9176"/>
                <a:gd name="T21" fmla="*/ 0 h 25"/>
                <a:gd name="T22" fmla="*/ 0 w 9176"/>
                <a:gd name="T23" fmla="*/ 0 h 25"/>
                <a:gd name="T24" fmla="*/ 0 w 9176"/>
                <a:gd name="T25" fmla="*/ 0 h 25"/>
                <a:gd name="T26" fmla="*/ 0 w 9176"/>
                <a:gd name="T27" fmla="*/ 0 h 25"/>
                <a:gd name="T28" fmla="*/ 0 w 9176"/>
                <a:gd name="T29" fmla="*/ 0 h 25"/>
                <a:gd name="T30" fmla="*/ 0 w 9176"/>
                <a:gd name="T31" fmla="*/ 0 h 25"/>
                <a:gd name="T32" fmla="*/ 0 w 9176"/>
                <a:gd name="T33" fmla="*/ 0 h 25"/>
                <a:gd name="T34" fmla="*/ 0 w 9176"/>
                <a:gd name="T35" fmla="*/ 0 h 25"/>
                <a:gd name="T36" fmla="*/ 0 w 9176"/>
                <a:gd name="T37" fmla="*/ 0 h 25"/>
                <a:gd name="T38" fmla="*/ 0 w 9176"/>
                <a:gd name="T39" fmla="*/ 0 h 25"/>
                <a:gd name="T40" fmla="*/ 0 w 9176"/>
                <a:gd name="T41" fmla="*/ 0 h 25"/>
                <a:gd name="T42" fmla="*/ 0 w 9176"/>
                <a:gd name="T43" fmla="*/ 0 h 25"/>
                <a:gd name="T44" fmla="*/ 0 w 9176"/>
                <a:gd name="T45" fmla="*/ 0 h 25"/>
                <a:gd name="T46" fmla="*/ 0 w 9176"/>
                <a:gd name="T47" fmla="*/ 0 h 25"/>
                <a:gd name="T48" fmla="*/ 0 w 9176"/>
                <a:gd name="T49" fmla="*/ 0 h 25"/>
                <a:gd name="T50" fmla="*/ 0 w 9176"/>
                <a:gd name="T51" fmla="*/ 0 h 25"/>
                <a:gd name="T52" fmla="*/ 0 w 9176"/>
                <a:gd name="T53" fmla="*/ 0 h 25"/>
                <a:gd name="T54" fmla="*/ 0 w 9176"/>
                <a:gd name="T55" fmla="*/ 0 h 25"/>
                <a:gd name="T56" fmla="*/ 0 w 9176"/>
                <a:gd name="T57" fmla="*/ 0 h 25"/>
                <a:gd name="T58" fmla="*/ 0 w 9176"/>
                <a:gd name="T59" fmla="*/ 0 h 25"/>
                <a:gd name="T60" fmla="*/ 0 w 9176"/>
                <a:gd name="T61" fmla="*/ 0 h 25"/>
                <a:gd name="T62" fmla="*/ 0 w 9176"/>
                <a:gd name="T63" fmla="*/ 0 h 25"/>
                <a:gd name="T64" fmla="*/ 0 w 9176"/>
                <a:gd name="T65" fmla="*/ 0 h 25"/>
                <a:gd name="T66" fmla="*/ 0 w 9176"/>
                <a:gd name="T67" fmla="*/ 0 h 25"/>
                <a:gd name="T68" fmla="*/ 0 w 9176"/>
                <a:gd name="T69" fmla="*/ 0 h 25"/>
                <a:gd name="T70" fmla="*/ 0 w 9176"/>
                <a:gd name="T71" fmla="*/ 0 h 25"/>
                <a:gd name="T72" fmla="*/ 0 w 9176"/>
                <a:gd name="T73" fmla="*/ 0 h 25"/>
                <a:gd name="T74" fmla="*/ 0 w 9176"/>
                <a:gd name="T75" fmla="*/ 0 h 25"/>
                <a:gd name="T76" fmla="*/ 0 w 9176"/>
                <a:gd name="T77" fmla="*/ 0 h 25"/>
                <a:gd name="T78" fmla="*/ 0 w 9176"/>
                <a:gd name="T79" fmla="*/ 0 h 25"/>
                <a:gd name="T80" fmla="*/ 0 w 9176"/>
                <a:gd name="T81" fmla="*/ 0 h 25"/>
                <a:gd name="T82" fmla="*/ 0 w 9176"/>
                <a:gd name="T83" fmla="*/ 0 h 25"/>
                <a:gd name="T84" fmla="*/ 0 w 9176"/>
                <a:gd name="T85" fmla="*/ 0 h 25"/>
                <a:gd name="T86" fmla="*/ 0 w 9176"/>
                <a:gd name="T87" fmla="*/ 0 h 25"/>
                <a:gd name="T88" fmla="*/ 0 w 9176"/>
                <a:gd name="T89" fmla="*/ 0 h 25"/>
                <a:gd name="T90" fmla="*/ 0 w 9176"/>
                <a:gd name="T91" fmla="*/ 0 h 25"/>
                <a:gd name="T92" fmla="*/ 0 w 9176"/>
                <a:gd name="T93" fmla="*/ 0 h 25"/>
                <a:gd name="T94" fmla="*/ 0 w 9176"/>
                <a:gd name="T95" fmla="*/ 0 h 25"/>
                <a:gd name="T96" fmla="*/ 0 w 9176"/>
                <a:gd name="T97" fmla="*/ 0 h 25"/>
                <a:gd name="T98" fmla="*/ 0 w 9176"/>
                <a:gd name="T99" fmla="*/ 0 h 25"/>
                <a:gd name="T100" fmla="*/ 0 w 9176"/>
                <a:gd name="T101" fmla="*/ 0 h 25"/>
                <a:gd name="T102" fmla="*/ 0 w 9176"/>
                <a:gd name="T103" fmla="*/ 0 h 25"/>
                <a:gd name="T104" fmla="*/ 0 w 9176"/>
                <a:gd name="T105" fmla="*/ 0 h 25"/>
                <a:gd name="T106" fmla="*/ 0 w 9176"/>
                <a:gd name="T107" fmla="*/ 0 h 25"/>
                <a:gd name="T108" fmla="*/ 0 w 9176"/>
                <a:gd name="T109" fmla="*/ 0 h 25"/>
                <a:gd name="T110" fmla="*/ 0 w 9176"/>
                <a:gd name="T111" fmla="*/ 0 h 25"/>
                <a:gd name="T112" fmla="*/ 0 w 9176"/>
                <a:gd name="T113" fmla="*/ 0 h 25"/>
                <a:gd name="T114" fmla="*/ 0 w 9176"/>
                <a:gd name="T115" fmla="*/ 0 h 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176" h="25">
                  <a:moveTo>
                    <a:pt x="12" y="0"/>
                  </a:moveTo>
                  <a:lnTo>
                    <a:pt x="87" y="0"/>
                  </a:lnTo>
                  <a:cubicBezTo>
                    <a:pt x="94" y="0"/>
                    <a:pt x="100" y="6"/>
                    <a:pt x="100" y="12"/>
                  </a:cubicBezTo>
                  <a:cubicBezTo>
                    <a:pt x="100" y="19"/>
                    <a:pt x="94" y="25"/>
                    <a:pt x="87" y="25"/>
                  </a:cubicBezTo>
                  <a:lnTo>
                    <a:pt x="12" y="25"/>
                  </a:lnTo>
                  <a:cubicBezTo>
                    <a:pt x="6" y="25"/>
                    <a:pt x="0" y="19"/>
                    <a:pt x="0" y="12"/>
                  </a:cubicBezTo>
                  <a:cubicBezTo>
                    <a:pt x="0" y="6"/>
                    <a:pt x="6" y="0"/>
                    <a:pt x="12" y="0"/>
                  </a:cubicBezTo>
                  <a:close/>
                  <a:moveTo>
                    <a:pt x="187" y="0"/>
                  </a:moveTo>
                  <a:lnTo>
                    <a:pt x="187" y="0"/>
                  </a:lnTo>
                  <a:cubicBezTo>
                    <a:pt x="194" y="0"/>
                    <a:pt x="200" y="6"/>
                    <a:pt x="200" y="12"/>
                  </a:cubicBezTo>
                  <a:cubicBezTo>
                    <a:pt x="200" y="19"/>
                    <a:pt x="194" y="25"/>
                    <a:pt x="187" y="25"/>
                  </a:cubicBezTo>
                  <a:cubicBezTo>
                    <a:pt x="181" y="25"/>
                    <a:pt x="175" y="19"/>
                    <a:pt x="175" y="12"/>
                  </a:cubicBezTo>
                  <a:cubicBezTo>
                    <a:pt x="175" y="6"/>
                    <a:pt x="181" y="0"/>
                    <a:pt x="187" y="0"/>
                  </a:cubicBezTo>
                  <a:close/>
                  <a:moveTo>
                    <a:pt x="287" y="0"/>
                  </a:moveTo>
                  <a:lnTo>
                    <a:pt x="362" y="0"/>
                  </a:lnTo>
                  <a:cubicBezTo>
                    <a:pt x="369" y="0"/>
                    <a:pt x="375" y="6"/>
                    <a:pt x="375" y="12"/>
                  </a:cubicBezTo>
                  <a:cubicBezTo>
                    <a:pt x="375" y="19"/>
                    <a:pt x="369" y="25"/>
                    <a:pt x="362" y="25"/>
                  </a:cubicBezTo>
                  <a:lnTo>
                    <a:pt x="287" y="25"/>
                  </a:lnTo>
                  <a:cubicBezTo>
                    <a:pt x="281" y="25"/>
                    <a:pt x="275" y="19"/>
                    <a:pt x="275" y="12"/>
                  </a:cubicBezTo>
                  <a:cubicBezTo>
                    <a:pt x="275" y="6"/>
                    <a:pt x="281" y="0"/>
                    <a:pt x="287" y="0"/>
                  </a:cubicBezTo>
                  <a:close/>
                  <a:moveTo>
                    <a:pt x="462" y="0"/>
                  </a:moveTo>
                  <a:lnTo>
                    <a:pt x="463" y="0"/>
                  </a:lnTo>
                  <a:cubicBezTo>
                    <a:pt x="469" y="0"/>
                    <a:pt x="475" y="6"/>
                    <a:pt x="475" y="12"/>
                  </a:cubicBezTo>
                  <a:cubicBezTo>
                    <a:pt x="475" y="19"/>
                    <a:pt x="469" y="25"/>
                    <a:pt x="463" y="25"/>
                  </a:cubicBezTo>
                  <a:lnTo>
                    <a:pt x="462" y="25"/>
                  </a:lnTo>
                  <a:cubicBezTo>
                    <a:pt x="456" y="25"/>
                    <a:pt x="450" y="19"/>
                    <a:pt x="450" y="12"/>
                  </a:cubicBezTo>
                  <a:cubicBezTo>
                    <a:pt x="450" y="6"/>
                    <a:pt x="456" y="0"/>
                    <a:pt x="462" y="0"/>
                  </a:cubicBezTo>
                  <a:close/>
                  <a:moveTo>
                    <a:pt x="563" y="0"/>
                  </a:moveTo>
                  <a:lnTo>
                    <a:pt x="638" y="0"/>
                  </a:lnTo>
                  <a:cubicBezTo>
                    <a:pt x="644" y="0"/>
                    <a:pt x="650" y="6"/>
                    <a:pt x="650" y="12"/>
                  </a:cubicBezTo>
                  <a:cubicBezTo>
                    <a:pt x="650" y="19"/>
                    <a:pt x="644" y="25"/>
                    <a:pt x="638" y="25"/>
                  </a:cubicBezTo>
                  <a:lnTo>
                    <a:pt x="563" y="25"/>
                  </a:lnTo>
                  <a:cubicBezTo>
                    <a:pt x="556" y="25"/>
                    <a:pt x="550" y="19"/>
                    <a:pt x="550" y="12"/>
                  </a:cubicBezTo>
                  <a:cubicBezTo>
                    <a:pt x="550" y="6"/>
                    <a:pt x="556" y="0"/>
                    <a:pt x="563" y="0"/>
                  </a:cubicBezTo>
                  <a:close/>
                  <a:moveTo>
                    <a:pt x="738" y="0"/>
                  </a:moveTo>
                  <a:lnTo>
                    <a:pt x="738" y="0"/>
                  </a:lnTo>
                  <a:cubicBezTo>
                    <a:pt x="744" y="0"/>
                    <a:pt x="750" y="6"/>
                    <a:pt x="750" y="12"/>
                  </a:cubicBezTo>
                  <a:cubicBezTo>
                    <a:pt x="750" y="19"/>
                    <a:pt x="744" y="25"/>
                    <a:pt x="738" y="25"/>
                  </a:cubicBezTo>
                  <a:cubicBezTo>
                    <a:pt x="731" y="25"/>
                    <a:pt x="725" y="19"/>
                    <a:pt x="725" y="12"/>
                  </a:cubicBezTo>
                  <a:cubicBezTo>
                    <a:pt x="725" y="6"/>
                    <a:pt x="731" y="0"/>
                    <a:pt x="738" y="0"/>
                  </a:cubicBezTo>
                  <a:close/>
                  <a:moveTo>
                    <a:pt x="838" y="0"/>
                  </a:moveTo>
                  <a:lnTo>
                    <a:pt x="913" y="0"/>
                  </a:lnTo>
                  <a:cubicBezTo>
                    <a:pt x="919" y="0"/>
                    <a:pt x="925" y="6"/>
                    <a:pt x="925" y="12"/>
                  </a:cubicBezTo>
                  <a:cubicBezTo>
                    <a:pt x="925" y="19"/>
                    <a:pt x="919" y="25"/>
                    <a:pt x="913" y="25"/>
                  </a:cubicBezTo>
                  <a:lnTo>
                    <a:pt x="838" y="25"/>
                  </a:lnTo>
                  <a:cubicBezTo>
                    <a:pt x="831" y="25"/>
                    <a:pt x="825" y="19"/>
                    <a:pt x="825" y="12"/>
                  </a:cubicBezTo>
                  <a:cubicBezTo>
                    <a:pt x="825" y="6"/>
                    <a:pt x="831" y="0"/>
                    <a:pt x="838" y="0"/>
                  </a:cubicBezTo>
                  <a:close/>
                  <a:moveTo>
                    <a:pt x="1013" y="0"/>
                  </a:moveTo>
                  <a:lnTo>
                    <a:pt x="1013" y="0"/>
                  </a:lnTo>
                  <a:cubicBezTo>
                    <a:pt x="1019" y="0"/>
                    <a:pt x="1025" y="6"/>
                    <a:pt x="1025" y="12"/>
                  </a:cubicBezTo>
                  <a:cubicBezTo>
                    <a:pt x="1025" y="19"/>
                    <a:pt x="1019" y="25"/>
                    <a:pt x="1013" y="25"/>
                  </a:cubicBezTo>
                  <a:cubicBezTo>
                    <a:pt x="1006" y="25"/>
                    <a:pt x="1000" y="19"/>
                    <a:pt x="1000" y="12"/>
                  </a:cubicBezTo>
                  <a:cubicBezTo>
                    <a:pt x="1000" y="6"/>
                    <a:pt x="1006" y="0"/>
                    <a:pt x="1013" y="0"/>
                  </a:cubicBezTo>
                  <a:close/>
                  <a:moveTo>
                    <a:pt x="1113" y="0"/>
                  </a:moveTo>
                  <a:lnTo>
                    <a:pt x="1188" y="0"/>
                  </a:lnTo>
                  <a:cubicBezTo>
                    <a:pt x="1194" y="0"/>
                    <a:pt x="1200" y="6"/>
                    <a:pt x="1200" y="12"/>
                  </a:cubicBezTo>
                  <a:cubicBezTo>
                    <a:pt x="1200" y="19"/>
                    <a:pt x="1194" y="25"/>
                    <a:pt x="1188" y="25"/>
                  </a:cubicBezTo>
                  <a:lnTo>
                    <a:pt x="1113" y="25"/>
                  </a:lnTo>
                  <a:cubicBezTo>
                    <a:pt x="1106" y="25"/>
                    <a:pt x="1100" y="19"/>
                    <a:pt x="1100" y="12"/>
                  </a:cubicBezTo>
                  <a:cubicBezTo>
                    <a:pt x="1100" y="6"/>
                    <a:pt x="1106" y="0"/>
                    <a:pt x="1113" y="0"/>
                  </a:cubicBezTo>
                  <a:close/>
                  <a:moveTo>
                    <a:pt x="1288" y="0"/>
                  </a:moveTo>
                  <a:lnTo>
                    <a:pt x="1288" y="0"/>
                  </a:lnTo>
                  <a:cubicBezTo>
                    <a:pt x="1294" y="0"/>
                    <a:pt x="1300" y="6"/>
                    <a:pt x="1300" y="12"/>
                  </a:cubicBezTo>
                  <a:cubicBezTo>
                    <a:pt x="1300" y="19"/>
                    <a:pt x="1294" y="25"/>
                    <a:pt x="1288" y="25"/>
                  </a:cubicBezTo>
                  <a:cubicBezTo>
                    <a:pt x="1281" y="25"/>
                    <a:pt x="1275" y="19"/>
                    <a:pt x="1275" y="12"/>
                  </a:cubicBezTo>
                  <a:cubicBezTo>
                    <a:pt x="1275" y="6"/>
                    <a:pt x="1281" y="0"/>
                    <a:pt x="1288" y="0"/>
                  </a:cubicBezTo>
                  <a:close/>
                  <a:moveTo>
                    <a:pt x="1388" y="0"/>
                  </a:moveTo>
                  <a:lnTo>
                    <a:pt x="1463" y="0"/>
                  </a:lnTo>
                  <a:cubicBezTo>
                    <a:pt x="1469" y="0"/>
                    <a:pt x="1475" y="6"/>
                    <a:pt x="1475" y="12"/>
                  </a:cubicBezTo>
                  <a:cubicBezTo>
                    <a:pt x="1475" y="19"/>
                    <a:pt x="1469" y="25"/>
                    <a:pt x="1463" y="25"/>
                  </a:cubicBezTo>
                  <a:lnTo>
                    <a:pt x="1388" y="25"/>
                  </a:lnTo>
                  <a:cubicBezTo>
                    <a:pt x="1381" y="25"/>
                    <a:pt x="1375" y="19"/>
                    <a:pt x="1375" y="12"/>
                  </a:cubicBezTo>
                  <a:cubicBezTo>
                    <a:pt x="1375" y="6"/>
                    <a:pt x="1381" y="0"/>
                    <a:pt x="1388" y="0"/>
                  </a:cubicBezTo>
                  <a:close/>
                  <a:moveTo>
                    <a:pt x="1563" y="0"/>
                  </a:moveTo>
                  <a:lnTo>
                    <a:pt x="1563" y="0"/>
                  </a:lnTo>
                  <a:cubicBezTo>
                    <a:pt x="1570" y="0"/>
                    <a:pt x="1575" y="6"/>
                    <a:pt x="1575" y="12"/>
                  </a:cubicBezTo>
                  <a:cubicBezTo>
                    <a:pt x="1575" y="19"/>
                    <a:pt x="1570" y="25"/>
                    <a:pt x="1563" y="25"/>
                  </a:cubicBezTo>
                  <a:cubicBezTo>
                    <a:pt x="1556" y="25"/>
                    <a:pt x="1550" y="19"/>
                    <a:pt x="1550" y="12"/>
                  </a:cubicBezTo>
                  <a:cubicBezTo>
                    <a:pt x="1550" y="6"/>
                    <a:pt x="1556" y="0"/>
                    <a:pt x="1563" y="0"/>
                  </a:cubicBezTo>
                  <a:close/>
                  <a:moveTo>
                    <a:pt x="1663" y="0"/>
                  </a:moveTo>
                  <a:lnTo>
                    <a:pt x="1738" y="0"/>
                  </a:lnTo>
                  <a:cubicBezTo>
                    <a:pt x="1745" y="0"/>
                    <a:pt x="1750" y="6"/>
                    <a:pt x="1750" y="12"/>
                  </a:cubicBezTo>
                  <a:cubicBezTo>
                    <a:pt x="1750" y="19"/>
                    <a:pt x="1745" y="25"/>
                    <a:pt x="1738" y="25"/>
                  </a:cubicBezTo>
                  <a:lnTo>
                    <a:pt x="1663" y="25"/>
                  </a:lnTo>
                  <a:cubicBezTo>
                    <a:pt x="1656" y="25"/>
                    <a:pt x="1650" y="19"/>
                    <a:pt x="1650" y="12"/>
                  </a:cubicBezTo>
                  <a:cubicBezTo>
                    <a:pt x="1650" y="6"/>
                    <a:pt x="1656" y="0"/>
                    <a:pt x="1663" y="0"/>
                  </a:cubicBezTo>
                  <a:close/>
                  <a:moveTo>
                    <a:pt x="1838" y="0"/>
                  </a:moveTo>
                  <a:lnTo>
                    <a:pt x="1838" y="0"/>
                  </a:lnTo>
                  <a:cubicBezTo>
                    <a:pt x="1845" y="0"/>
                    <a:pt x="1850" y="6"/>
                    <a:pt x="1850" y="12"/>
                  </a:cubicBezTo>
                  <a:cubicBezTo>
                    <a:pt x="1850" y="19"/>
                    <a:pt x="1845" y="25"/>
                    <a:pt x="1838" y="25"/>
                  </a:cubicBezTo>
                  <a:cubicBezTo>
                    <a:pt x="1831" y="25"/>
                    <a:pt x="1825" y="19"/>
                    <a:pt x="1825" y="12"/>
                  </a:cubicBezTo>
                  <a:cubicBezTo>
                    <a:pt x="1825" y="6"/>
                    <a:pt x="1831" y="0"/>
                    <a:pt x="1838" y="0"/>
                  </a:cubicBezTo>
                  <a:close/>
                  <a:moveTo>
                    <a:pt x="1938" y="0"/>
                  </a:moveTo>
                  <a:lnTo>
                    <a:pt x="2013" y="0"/>
                  </a:lnTo>
                  <a:cubicBezTo>
                    <a:pt x="2020" y="0"/>
                    <a:pt x="2025" y="6"/>
                    <a:pt x="2025" y="12"/>
                  </a:cubicBezTo>
                  <a:cubicBezTo>
                    <a:pt x="2025" y="19"/>
                    <a:pt x="2020" y="25"/>
                    <a:pt x="2013" y="25"/>
                  </a:cubicBezTo>
                  <a:lnTo>
                    <a:pt x="1938" y="25"/>
                  </a:lnTo>
                  <a:cubicBezTo>
                    <a:pt x="1931" y="25"/>
                    <a:pt x="1925" y="19"/>
                    <a:pt x="1925" y="12"/>
                  </a:cubicBezTo>
                  <a:cubicBezTo>
                    <a:pt x="1925" y="6"/>
                    <a:pt x="1931" y="0"/>
                    <a:pt x="1938" y="0"/>
                  </a:cubicBezTo>
                  <a:close/>
                  <a:moveTo>
                    <a:pt x="2113" y="0"/>
                  </a:moveTo>
                  <a:lnTo>
                    <a:pt x="2113" y="0"/>
                  </a:lnTo>
                  <a:cubicBezTo>
                    <a:pt x="2120" y="0"/>
                    <a:pt x="2125" y="6"/>
                    <a:pt x="2125" y="12"/>
                  </a:cubicBezTo>
                  <a:cubicBezTo>
                    <a:pt x="2125" y="19"/>
                    <a:pt x="2120" y="25"/>
                    <a:pt x="2113" y="25"/>
                  </a:cubicBezTo>
                  <a:cubicBezTo>
                    <a:pt x="2106" y="25"/>
                    <a:pt x="2100" y="19"/>
                    <a:pt x="2100" y="12"/>
                  </a:cubicBezTo>
                  <a:cubicBezTo>
                    <a:pt x="2100" y="6"/>
                    <a:pt x="2106" y="0"/>
                    <a:pt x="2113" y="0"/>
                  </a:cubicBezTo>
                  <a:close/>
                  <a:moveTo>
                    <a:pt x="2213" y="0"/>
                  </a:moveTo>
                  <a:lnTo>
                    <a:pt x="2288" y="0"/>
                  </a:lnTo>
                  <a:cubicBezTo>
                    <a:pt x="2295" y="0"/>
                    <a:pt x="2300" y="6"/>
                    <a:pt x="2300" y="12"/>
                  </a:cubicBezTo>
                  <a:cubicBezTo>
                    <a:pt x="2300" y="19"/>
                    <a:pt x="2295" y="25"/>
                    <a:pt x="2288" y="25"/>
                  </a:cubicBezTo>
                  <a:lnTo>
                    <a:pt x="2213" y="25"/>
                  </a:lnTo>
                  <a:cubicBezTo>
                    <a:pt x="2206" y="25"/>
                    <a:pt x="2200" y="19"/>
                    <a:pt x="2200" y="12"/>
                  </a:cubicBezTo>
                  <a:cubicBezTo>
                    <a:pt x="2200" y="6"/>
                    <a:pt x="2206" y="0"/>
                    <a:pt x="2213" y="0"/>
                  </a:cubicBezTo>
                  <a:close/>
                  <a:moveTo>
                    <a:pt x="2388" y="0"/>
                  </a:moveTo>
                  <a:lnTo>
                    <a:pt x="2388" y="0"/>
                  </a:lnTo>
                  <a:cubicBezTo>
                    <a:pt x="2395" y="0"/>
                    <a:pt x="2400" y="6"/>
                    <a:pt x="2400" y="12"/>
                  </a:cubicBezTo>
                  <a:cubicBezTo>
                    <a:pt x="2400" y="19"/>
                    <a:pt x="2395" y="25"/>
                    <a:pt x="2388" y="25"/>
                  </a:cubicBezTo>
                  <a:cubicBezTo>
                    <a:pt x="2381" y="25"/>
                    <a:pt x="2375" y="19"/>
                    <a:pt x="2375" y="12"/>
                  </a:cubicBezTo>
                  <a:cubicBezTo>
                    <a:pt x="2375" y="6"/>
                    <a:pt x="2381" y="0"/>
                    <a:pt x="2388" y="0"/>
                  </a:cubicBezTo>
                  <a:close/>
                  <a:moveTo>
                    <a:pt x="2488" y="0"/>
                  </a:moveTo>
                  <a:lnTo>
                    <a:pt x="2563" y="0"/>
                  </a:lnTo>
                  <a:cubicBezTo>
                    <a:pt x="2570" y="0"/>
                    <a:pt x="2575" y="6"/>
                    <a:pt x="2575" y="12"/>
                  </a:cubicBezTo>
                  <a:cubicBezTo>
                    <a:pt x="2575" y="19"/>
                    <a:pt x="2570" y="25"/>
                    <a:pt x="2563" y="25"/>
                  </a:cubicBezTo>
                  <a:lnTo>
                    <a:pt x="2488" y="25"/>
                  </a:lnTo>
                  <a:cubicBezTo>
                    <a:pt x="2481" y="25"/>
                    <a:pt x="2475" y="19"/>
                    <a:pt x="2475" y="12"/>
                  </a:cubicBezTo>
                  <a:cubicBezTo>
                    <a:pt x="2475" y="6"/>
                    <a:pt x="2481" y="0"/>
                    <a:pt x="2488" y="0"/>
                  </a:cubicBezTo>
                  <a:close/>
                  <a:moveTo>
                    <a:pt x="2663" y="0"/>
                  </a:moveTo>
                  <a:lnTo>
                    <a:pt x="2663" y="0"/>
                  </a:lnTo>
                  <a:cubicBezTo>
                    <a:pt x="2670" y="0"/>
                    <a:pt x="2675" y="6"/>
                    <a:pt x="2675" y="12"/>
                  </a:cubicBezTo>
                  <a:cubicBezTo>
                    <a:pt x="2675" y="19"/>
                    <a:pt x="2670" y="25"/>
                    <a:pt x="2663" y="25"/>
                  </a:cubicBezTo>
                  <a:cubicBezTo>
                    <a:pt x="2656" y="25"/>
                    <a:pt x="2650" y="19"/>
                    <a:pt x="2650" y="12"/>
                  </a:cubicBezTo>
                  <a:cubicBezTo>
                    <a:pt x="2650" y="6"/>
                    <a:pt x="2656" y="0"/>
                    <a:pt x="2663" y="0"/>
                  </a:cubicBezTo>
                  <a:close/>
                  <a:moveTo>
                    <a:pt x="2763" y="0"/>
                  </a:moveTo>
                  <a:lnTo>
                    <a:pt x="2838" y="0"/>
                  </a:lnTo>
                  <a:cubicBezTo>
                    <a:pt x="2845" y="0"/>
                    <a:pt x="2850" y="6"/>
                    <a:pt x="2850" y="12"/>
                  </a:cubicBezTo>
                  <a:cubicBezTo>
                    <a:pt x="2850" y="19"/>
                    <a:pt x="2845" y="25"/>
                    <a:pt x="2838" y="25"/>
                  </a:cubicBezTo>
                  <a:lnTo>
                    <a:pt x="2763" y="25"/>
                  </a:lnTo>
                  <a:cubicBezTo>
                    <a:pt x="2756" y="25"/>
                    <a:pt x="2750" y="19"/>
                    <a:pt x="2750" y="12"/>
                  </a:cubicBezTo>
                  <a:cubicBezTo>
                    <a:pt x="2750" y="6"/>
                    <a:pt x="2756" y="0"/>
                    <a:pt x="2763" y="0"/>
                  </a:cubicBezTo>
                  <a:close/>
                  <a:moveTo>
                    <a:pt x="2938" y="0"/>
                  </a:moveTo>
                  <a:lnTo>
                    <a:pt x="2938" y="0"/>
                  </a:lnTo>
                  <a:cubicBezTo>
                    <a:pt x="2945" y="0"/>
                    <a:pt x="2950" y="6"/>
                    <a:pt x="2950" y="12"/>
                  </a:cubicBezTo>
                  <a:cubicBezTo>
                    <a:pt x="2950" y="19"/>
                    <a:pt x="2945" y="25"/>
                    <a:pt x="2938" y="25"/>
                  </a:cubicBezTo>
                  <a:cubicBezTo>
                    <a:pt x="2931" y="25"/>
                    <a:pt x="2925" y="19"/>
                    <a:pt x="2925" y="12"/>
                  </a:cubicBezTo>
                  <a:cubicBezTo>
                    <a:pt x="2925" y="6"/>
                    <a:pt x="2931" y="0"/>
                    <a:pt x="2938" y="0"/>
                  </a:cubicBezTo>
                  <a:close/>
                  <a:moveTo>
                    <a:pt x="3038" y="0"/>
                  </a:moveTo>
                  <a:lnTo>
                    <a:pt x="3113" y="0"/>
                  </a:lnTo>
                  <a:cubicBezTo>
                    <a:pt x="3120" y="0"/>
                    <a:pt x="3125" y="6"/>
                    <a:pt x="3125" y="12"/>
                  </a:cubicBezTo>
                  <a:cubicBezTo>
                    <a:pt x="3125" y="19"/>
                    <a:pt x="3120" y="25"/>
                    <a:pt x="3113" y="25"/>
                  </a:cubicBezTo>
                  <a:lnTo>
                    <a:pt x="3038" y="25"/>
                  </a:lnTo>
                  <a:cubicBezTo>
                    <a:pt x="3031" y="25"/>
                    <a:pt x="3025" y="19"/>
                    <a:pt x="3025" y="12"/>
                  </a:cubicBezTo>
                  <a:cubicBezTo>
                    <a:pt x="3025" y="6"/>
                    <a:pt x="3031" y="0"/>
                    <a:pt x="3038" y="0"/>
                  </a:cubicBezTo>
                  <a:close/>
                  <a:moveTo>
                    <a:pt x="3213" y="0"/>
                  </a:moveTo>
                  <a:lnTo>
                    <a:pt x="3213" y="0"/>
                  </a:lnTo>
                  <a:cubicBezTo>
                    <a:pt x="3220" y="0"/>
                    <a:pt x="3225" y="6"/>
                    <a:pt x="3225" y="12"/>
                  </a:cubicBezTo>
                  <a:cubicBezTo>
                    <a:pt x="3225" y="19"/>
                    <a:pt x="3220" y="25"/>
                    <a:pt x="3213" y="25"/>
                  </a:cubicBezTo>
                  <a:cubicBezTo>
                    <a:pt x="3206" y="25"/>
                    <a:pt x="3200" y="19"/>
                    <a:pt x="3200" y="12"/>
                  </a:cubicBezTo>
                  <a:cubicBezTo>
                    <a:pt x="3200" y="6"/>
                    <a:pt x="3206" y="0"/>
                    <a:pt x="3213" y="0"/>
                  </a:cubicBezTo>
                  <a:close/>
                  <a:moveTo>
                    <a:pt x="3313" y="0"/>
                  </a:moveTo>
                  <a:lnTo>
                    <a:pt x="3388" y="0"/>
                  </a:lnTo>
                  <a:cubicBezTo>
                    <a:pt x="3395" y="0"/>
                    <a:pt x="3400" y="6"/>
                    <a:pt x="3400" y="12"/>
                  </a:cubicBezTo>
                  <a:cubicBezTo>
                    <a:pt x="3400" y="19"/>
                    <a:pt x="3395" y="25"/>
                    <a:pt x="3388" y="25"/>
                  </a:cubicBezTo>
                  <a:lnTo>
                    <a:pt x="3313" y="25"/>
                  </a:lnTo>
                  <a:cubicBezTo>
                    <a:pt x="3306" y="25"/>
                    <a:pt x="3300" y="19"/>
                    <a:pt x="3300" y="12"/>
                  </a:cubicBezTo>
                  <a:cubicBezTo>
                    <a:pt x="3300" y="6"/>
                    <a:pt x="3306" y="0"/>
                    <a:pt x="3313" y="0"/>
                  </a:cubicBezTo>
                  <a:close/>
                  <a:moveTo>
                    <a:pt x="3488" y="0"/>
                  </a:moveTo>
                  <a:lnTo>
                    <a:pt x="3488" y="0"/>
                  </a:lnTo>
                  <a:cubicBezTo>
                    <a:pt x="3495" y="0"/>
                    <a:pt x="3500" y="6"/>
                    <a:pt x="3500" y="12"/>
                  </a:cubicBezTo>
                  <a:cubicBezTo>
                    <a:pt x="3500" y="19"/>
                    <a:pt x="3495" y="25"/>
                    <a:pt x="3488" y="25"/>
                  </a:cubicBezTo>
                  <a:cubicBezTo>
                    <a:pt x="3481" y="25"/>
                    <a:pt x="3475" y="19"/>
                    <a:pt x="3475" y="12"/>
                  </a:cubicBezTo>
                  <a:cubicBezTo>
                    <a:pt x="3475" y="6"/>
                    <a:pt x="3481" y="0"/>
                    <a:pt x="3488" y="0"/>
                  </a:cubicBezTo>
                  <a:close/>
                  <a:moveTo>
                    <a:pt x="3588" y="0"/>
                  </a:moveTo>
                  <a:lnTo>
                    <a:pt x="3663" y="0"/>
                  </a:lnTo>
                  <a:cubicBezTo>
                    <a:pt x="3670" y="0"/>
                    <a:pt x="3675" y="6"/>
                    <a:pt x="3675" y="12"/>
                  </a:cubicBezTo>
                  <a:cubicBezTo>
                    <a:pt x="3675" y="19"/>
                    <a:pt x="3670" y="25"/>
                    <a:pt x="3663" y="25"/>
                  </a:cubicBezTo>
                  <a:lnTo>
                    <a:pt x="3588" y="25"/>
                  </a:lnTo>
                  <a:cubicBezTo>
                    <a:pt x="3581" y="25"/>
                    <a:pt x="3575" y="19"/>
                    <a:pt x="3575" y="12"/>
                  </a:cubicBezTo>
                  <a:cubicBezTo>
                    <a:pt x="3575" y="6"/>
                    <a:pt x="3581" y="0"/>
                    <a:pt x="3588" y="0"/>
                  </a:cubicBezTo>
                  <a:close/>
                  <a:moveTo>
                    <a:pt x="3763" y="0"/>
                  </a:moveTo>
                  <a:lnTo>
                    <a:pt x="3763" y="0"/>
                  </a:lnTo>
                  <a:cubicBezTo>
                    <a:pt x="3770" y="0"/>
                    <a:pt x="3775" y="6"/>
                    <a:pt x="3775" y="12"/>
                  </a:cubicBezTo>
                  <a:cubicBezTo>
                    <a:pt x="3775" y="19"/>
                    <a:pt x="3770" y="25"/>
                    <a:pt x="3763" y="25"/>
                  </a:cubicBezTo>
                  <a:cubicBezTo>
                    <a:pt x="3756" y="25"/>
                    <a:pt x="3750" y="19"/>
                    <a:pt x="3750" y="12"/>
                  </a:cubicBezTo>
                  <a:cubicBezTo>
                    <a:pt x="3750" y="6"/>
                    <a:pt x="3756" y="0"/>
                    <a:pt x="3763" y="0"/>
                  </a:cubicBezTo>
                  <a:close/>
                  <a:moveTo>
                    <a:pt x="3863" y="0"/>
                  </a:moveTo>
                  <a:lnTo>
                    <a:pt x="3938" y="0"/>
                  </a:lnTo>
                  <a:cubicBezTo>
                    <a:pt x="3945" y="0"/>
                    <a:pt x="3950" y="6"/>
                    <a:pt x="3950" y="12"/>
                  </a:cubicBezTo>
                  <a:cubicBezTo>
                    <a:pt x="3950" y="19"/>
                    <a:pt x="3945" y="25"/>
                    <a:pt x="3938" y="25"/>
                  </a:cubicBezTo>
                  <a:lnTo>
                    <a:pt x="3863" y="25"/>
                  </a:lnTo>
                  <a:cubicBezTo>
                    <a:pt x="3856" y="25"/>
                    <a:pt x="3850" y="19"/>
                    <a:pt x="3850" y="12"/>
                  </a:cubicBezTo>
                  <a:cubicBezTo>
                    <a:pt x="3850" y="6"/>
                    <a:pt x="3856" y="0"/>
                    <a:pt x="3863" y="0"/>
                  </a:cubicBezTo>
                  <a:close/>
                  <a:moveTo>
                    <a:pt x="4038" y="0"/>
                  </a:moveTo>
                  <a:lnTo>
                    <a:pt x="4038" y="0"/>
                  </a:lnTo>
                  <a:cubicBezTo>
                    <a:pt x="4045" y="0"/>
                    <a:pt x="4050" y="6"/>
                    <a:pt x="4050" y="12"/>
                  </a:cubicBezTo>
                  <a:cubicBezTo>
                    <a:pt x="4050" y="19"/>
                    <a:pt x="4045" y="25"/>
                    <a:pt x="4038" y="25"/>
                  </a:cubicBezTo>
                  <a:cubicBezTo>
                    <a:pt x="4031" y="25"/>
                    <a:pt x="4025" y="19"/>
                    <a:pt x="4025" y="12"/>
                  </a:cubicBezTo>
                  <a:cubicBezTo>
                    <a:pt x="4025" y="6"/>
                    <a:pt x="4031" y="0"/>
                    <a:pt x="4038" y="0"/>
                  </a:cubicBezTo>
                  <a:close/>
                  <a:moveTo>
                    <a:pt x="4138" y="0"/>
                  </a:moveTo>
                  <a:lnTo>
                    <a:pt x="4213" y="0"/>
                  </a:lnTo>
                  <a:cubicBezTo>
                    <a:pt x="4220" y="0"/>
                    <a:pt x="4225" y="6"/>
                    <a:pt x="4225" y="12"/>
                  </a:cubicBezTo>
                  <a:cubicBezTo>
                    <a:pt x="4225" y="19"/>
                    <a:pt x="4220" y="25"/>
                    <a:pt x="4213" y="25"/>
                  </a:cubicBezTo>
                  <a:lnTo>
                    <a:pt x="4138" y="25"/>
                  </a:lnTo>
                  <a:cubicBezTo>
                    <a:pt x="4131" y="25"/>
                    <a:pt x="4125" y="19"/>
                    <a:pt x="4125" y="12"/>
                  </a:cubicBezTo>
                  <a:cubicBezTo>
                    <a:pt x="4125" y="6"/>
                    <a:pt x="4131" y="0"/>
                    <a:pt x="4138" y="0"/>
                  </a:cubicBezTo>
                  <a:close/>
                  <a:moveTo>
                    <a:pt x="4313" y="0"/>
                  </a:moveTo>
                  <a:lnTo>
                    <a:pt x="4313" y="0"/>
                  </a:lnTo>
                  <a:cubicBezTo>
                    <a:pt x="4320" y="0"/>
                    <a:pt x="4325" y="6"/>
                    <a:pt x="4325" y="12"/>
                  </a:cubicBezTo>
                  <a:cubicBezTo>
                    <a:pt x="4325" y="19"/>
                    <a:pt x="4320" y="25"/>
                    <a:pt x="4313" y="25"/>
                  </a:cubicBezTo>
                  <a:cubicBezTo>
                    <a:pt x="4306" y="25"/>
                    <a:pt x="4300" y="19"/>
                    <a:pt x="4300" y="12"/>
                  </a:cubicBezTo>
                  <a:cubicBezTo>
                    <a:pt x="4300" y="6"/>
                    <a:pt x="4306" y="0"/>
                    <a:pt x="4313" y="0"/>
                  </a:cubicBezTo>
                  <a:close/>
                  <a:moveTo>
                    <a:pt x="4413" y="0"/>
                  </a:moveTo>
                  <a:lnTo>
                    <a:pt x="4488" y="0"/>
                  </a:lnTo>
                  <a:cubicBezTo>
                    <a:pt x="4495" y="0"/>
                    <a:pt x="4500" y="6"/>
                    <a:pt x="4500" y="12"/>
                  </a:cubicBezTo>
                  <a:cubicBezTo>
                    <a:pt x="4500" y="19"/>
                    <a:pt x="4495" y="25"/>
                    <a:pt x="4488" y="25"/>
                  </a:cubicBezTo>
                  <a:lnTo>
                    <a:pt x="4413" y="25"/>
                  </a:lnTo>
                  <a:cubicBezTo>
                    <a:pt x="4406" y="25"/>
                    <a:pt x="4400" y="19"/>
                    <a:pt x="4400" y="12"/>
                  </a:cubicBezTo>
                  <a:cubicBezTo>
                    <a:pt x="4400" y="6"/>
                    <a:pt x="4406" y="0"/>
                    <a:pt x="4413" y="0"/>
                  </a:cubicBezTo>
                  <a:close/>
                  <a:moveTo>
                    <a:pt x="4588" y="0"/>
                  </a:moveTo>
                  <a:lnTo>
                    <a:pt x="4588" y="0"/>
                  </a:lnTo>
                  <a:cubicBezTo>
                    <a:pt x="4595" y="0"/>
                    <a:pt x="4600" y="6"/>
                    <a:pt x="4600" y="12"/>
                  </a:cubicBezTo>
                  <a:cubicBezTo>
                    <a:pt x="4600" y="19"/>
                    <a:pt x="4595" y="25"/>
                    <a:pt x="4588" y="25"/>
                  </a:cubicBezTo>
                  <a:cubicBezTo>
                    <a:pt x="4581" y="25"/>
                    <a:pt x="4575" y="19"/>
                    <a:pt x="4575" y="12"/>
                  </a:cubicBezTo>
                  <a:cubicBezTo>
                    <a:pt x="4575" y="6"/>
                    <a:pt x="4581" y="0"/>
                    <a:pt x="4588" y="0"/>
                  </a:cubicBezTo>
                  <a:close/>
                  <a:moveTo>
                    <a:pt x="4688" y="0"/>
                  </a:moveTo>
                  <a:lnTo>
                    <a:pt x="4763" y="0"/>
                  </a:lnTo>
                  <a:cubicBezTo>
                    <a:pt x="4770" y="0"/>
                    <a:pt x="4775" y="6"/>
                    <a:pt x="4775" y="12"/>
                  </a:cubicBezTo>
                  <a:cubicBezTo>
                    <a:pt x="4775" y="19"/>
                    <a:pt x="4770" y="25"/>
                    <a:pt x="4763" y="25"/>
                  </a:cubicBezTo>
                  <a:lnTo>
                    <a:pt x="4688" y="25"/>
                  </a:lnTo>
                  <a:cubicBezTo>
                    <a:pt x="4681" y="25"/>
                    <a:pt x="4675" y="19"/>
                    <a:pt x="4675" y="12"/>
                  </a:cubicBezTo>
                  <a:cubicBezTo>
                    <a:pt x="4675" y="6"/>
                    <a:pt x="4681" y="0"/>
                    <a:pt x="4688" y="0"/>
                  </a:cubicBezTo>
                  <a:close/>
                  <a:moveTo>
                    <a:pt x="4863" y="0"/>
                  </a:moveTo>
                  <a:lnTo>
                    <a:pt x="4863" y="0"/>
                  </a:lnTo>
                  <a:cubicBezTo>
                    <a:pt x="4870" y="0"/>
                    <a:pt x="4875" y="6"/>
                    <a:pt x="4875" y="12"/>
                  </a:cubicBezTo>
                  <a:cubicBezTo>
                    <a:pt x="4875" y="19"/>
                    <a:pt x="4870" y="25"/>
                    <a:pt x="4863" y="25"/>
                  </a:cubicBezTo>
                  <a:cubicBezTo>
                    <a:pt x="4856" y="25"/>
                    <a:pt x="4850" y="19"/>
                    <a:pt x="4850" y="12"/>
                  </a:cubicBezTo>
                  <a:cubicBezTo>
                    <a:pt x="4850" y="6"/>
                    <a:pt x="4856" y="0"/>
                    <a:pt x="4863" y="0"/>
                  </a:cubicBezTo>
                  <a:close/>
                  <a:moveTo>
                    <a:pt x="4963" y="0"/>
                  </a:moveTo>
                  <a:lnTo>
                    <a:pt x="5038" y="0"/>
                  </a:lnTo>
                  <a:cubicBezTo>
                    <a:pt x="5045" y="0"/>
                    <a:pt x="5050" y="6"/>
                    <a:pt x="5050" y="12"/>
                  </a:cubicBezTo>
                  <a:cubicBezTo>
                    <a:pt x="5050" y="19"/>
                    <a:pt x="5045" y="25"/>
                    <a:pt x="5038" y="25"/>
                  </a:cubicBezTo>
                  <a:lnTo>
                    <a:pt x="4963" y="25"/>
                  </a:lnTo>
                  <a:cubicBezTo>
                    <a:pt x="4956" y="25"/>
                    <a:pt x="4950" y="19"/>
                    <a:pt x="4950" y="12"/>
                  </a:cubicBezTo>
                  <a:cubicBezTo>
                    <a:pt x="4950" y="6"/>
                    <a:pt x="4956" y="0"/>
                    <a:pt x="4963" y="0"/>
                  </a:cubicBezTo>
                  <a:close/>
                  <a:moveTo>
                    <a:pt x="5138" y="0"/>
                  </a:moveTo>
                  <a:lnTo>
                    <a:pt x="5138" y="0"/>
                  </a:lnTo>
                  <a:cubicBezTo>
                    <a:pt x="5145" y="0"/>
                    <a:pt x="5150" y="6"/>
                    <a:pt x="5150" y="12"/>
                  </a:cubicBezTo>
                  <a:cubicBezTo>
                    <a:pt x="5150" y="19"/>
                    <a:pt x="5145" y="25"/>
                    <a:pt x="5138" y="25"/>
                  </a:cubicBezTo>
                  <a:cubicBezTo>
                    <a:pt x="5131" y="25"/>
                    <a:pt x="5125" y="19"/>
                    <a:pt x="5125" y="12"/>
                  </a:cubicBezTo>
                  <a:cubicBezTo>
                    <a:pt x="5125" y="6"/>
                    <a:pt x="5131" y="0"/>
                    <a:pt x="5138" y="0"/>
                  </a:cubicBezTo>
                  <a:close/>
                  <a:moveTo>
                    <a:pt x="5238" y="0"/>
                  </a:moveTo>
                  <a:lnTo>
                    <a:pt x="5313" y="0"/>
                  </a:lnTo>
                  <a:cubicBezTo>
                    <a:pt x="5320" y="0"/>
                    <a:pt x="5325" y="6"/>
                    <a:pt x="5325" y="12"/>
                  </a:cubicBezTo>
                  <a:cubicBezTo>
                    <a:pt x="5325" y="19"/>
                    <a:pt x="5320" y="25"/>
                    <a:pt x="5313" y="25"/>
                  </a:cubicBezTo>
                  <a:lnTo>
                    <a:pt x="5238" y="25"/>
                  </a:lnTo>
                  <a:cubicBezTo>
                    <a:pt x="5231" y="25"/>
                    <a:pt x="5225" y="19"/>
                    <a:pt x="5225" y="12"/>
                  </a:cubicBezTo>
                  <a:cubicBezTo>
                    <a:pt x="5225" y="6"/>
                    <a:pt x="5231" y="0"/>
                    <a:pt x="5238" y="0"/>
                  </a:cubicBezTo>
                  <a:close/>
                  <a:moveTo>
                    <a:pt x="5413" y="0"/>
                  </a:moveTo>
                  <a:lnTo>
                    <a:pt x="5413" y="0"/>
                  </a:lnTo>
                  <a:cubicBezTo>
                    <a:pt x="5420" y="0"/>
                    <a:pt x="5425" y="6"/>
                    <a:pt x="5425" y="12"/>
                  </a:cubicBezTo>
                  <a:cubicBezTo>
                    <a:pt x="5425" y="19"/>
                    <a:pt x="5420" y="25"/>
                    <a:pt x="5413" y="25"/>
                  </a:cubicBezTo>
                  <a:cubicBezTo>
                    <a:pt x="5406" y="25"/>
                    <a:pt x="5400" y="19"/>
                    <a:pt x="5400" y="12"/>
                  </a:cubicBezTo>
                  <a:cubicBezTo>
                    <a:pt x="5400" y="6"/>
                    <a:pt x="5406" y="0"/>
                    <a:pt x="5413" y="0"/>
                  </a:cubicBezTo>
                  <a:close/>
                  <a:moveTo>
                    <a:pt x="5513" y="0"/>
                  </a:moveTo>
                  <a:lnTo>
                    <a:pt x="5588" y="0"/>
                  </a:lnTo>
                  <a:cubicBezTo>
                    <a:pt x="5595" y="0"/>
                    <a:pt x="5600" y="6"/>
                    <a:pt x="5600" y="12"/>
                  </a:cubicBezTo>
                  <a:cubicBezTo>
                    <a:pt x="5600" y="19"/>
                    <a:pt x="5595" y="25"/>
                    <a:pt x="5588" y="25"/>
                  </a:cubicBezTo>
                  <a:lnTo>
                    <a:pt x="5513" y="25"/>
                  </a:lnTo>
                  <a:cubicBezTo>
                    <a:pt x="5506" y="25"/>
                    <a:pt x="5500" y="19"/>
                    <a:pt x="5500" y="12"/>
                  </a:cubicBezTo>
                  <a:cubicBezTo>
                    <a:pt x="5500" y="6"/>
                    <a:pt x="5506" y="0"/>
                    <a:pt x="5513" y="0"/>
                  </a:cubicBezTo>
                  <a:close/>
                  <a:moveTo>
                    <a:pt x="5688" y="0"/>
                  </a:moveTo>
                  <a:lnTo>
                    <a:pt x="5688" y="0"/>
                  </a:lnTo>
                  <a:cubicBezTo>
                    <a:pt x="5695" y="0"/>
                    <a:pt x="5700" y="6"/>
                    <a:pt x="5700" y="12"/>
                  </a:cubicBezTo>
                  <a:cubicBezTo>
                    <a:pt x="5700" y="19"/>
                    <a:pt x="5695" y="25"/>
                    <a:pt x="5688" y="25"/>
                  </a:cubicBezTo>
                  <a:cubicBezTo>
                    <a:pt x="5681" y="25"/>
                    <a:pt x="5675" y="19"/>
                    <a:pt x="5675" y="12"/>
                  </a:cubicBezTo>
                  <a:cubicBezTo>
                    <a:pt x="5675" y="6"/>
                    <a:pt x="5681" y="0"/>
                    <a:pt x="5688" y="0"/>
                  </a:cubicBezTo>
                  <a:close/>
                  <a:moveTo>
                    <a:pt x="5788" y="0"/>
                  </a:moveTo>
                  <a:lnTo>
                    <a:pt x="5863" y="0"/>
                  </a:lnTo>
                  <a:cubicBezTo>
                    <a:pt x="5870" y="0"/>
                    <a:pt x="5875" y="6"/>
                    <a:pt x="5875" y="12"/>
                  </a:cubicBezTo>
                  <a:cubicBezTo>
                    <a:pt x="5875" y="19"/>
                    <a:pt x="5870" y="25"/>
                    <a:pt x="5863" y="25"/>
                  </a:cubicBezTo>
                  <a:lnTo>
                    <a:pt x="5788" y="25"/>
                  </a:lnTo>
                  <a:cubicBezTo>
                    <a:pt x="5781" y="25"/>
                    <a:pt x="5775" y="19"/>
                    <a:pt x="5775" y="12"/>
                  </a:cubicBezTo>
                  <a:cubicBezTo>
                    <a:pt x="5775" y="6"/>
                    <a:pt x="5781" y="0"/>
                    <a:pt x="5788" y="0"/>
                  </a:cubicBezTo>
                  <a:close/>
                  <a:moveTo>
                    <a:pt x="5963" y="0"/>
                  </a:moveTo>
                  <a:lnTo>
                    <a:pt x="5963" y="0"/>
                  </a:lnTo>
                  <a:cubicBezTo>
                    <a:pt x="5970" y="0"/>
                    <a:pt x="5975" y="6"/>
                    <a:pt x="5975" y="12"/>
                  </a:cubicBezTo>
                  <a:cubicBezTo>
                    <a:pt x="5975" y="19"/>
                    <a:pt x="5970" y="25"/>
                    <a:pt x="5963" y="25"/>
                  </a:cubicBezTo>
                  <a:cubicBezTo>
                    <a:pt x="5956" y="25"/>
                    <a:pt x="5950" y="19"/>
                    <a:pt x="5950" y="12"/>
                  </a:cubicBezTo>
                  <a:cubicBezTo>
                    <a:pt x="5950" y="6"/>
                    <a:pt x="5956" y="0"/>
                    <a:pt x="5963" y="0"/>
                  </a:cubicBezTo>
                  <a:close/>
                  <a:moveTo>
                    <a:pt x="6063" y="0"/>
                  </a:moveTo>
                  <a:lnTo>
                    <a:pt x="6138" y="0"/>
                  </a:lnTo>
                  <a:cubicBezTo>
                    <a:pt x="6145" y="0"/>
                    <a:pt x="6150" y="6"/>
                    <a:pt x="6150" y="12"/>
                  </a:cubicBezTo>
                  <a:cubicBezTo>
                    <a:pt x="6150" y="19"/>
                    <a:pt x="6145" y="25"/>
                    <a:pt x="6138" y="25"/>
                  </a:cubicBezTo>
                  <a:lnTo>
                    <a:pt x="6063" y="25"/>
                  </a:lnTo>
                  <a:cubicBezTo>
                    <a:pt x="6056" y="25"/>
                    <a:pt x="6051" y="19"/>
                    <a:pt x="6051" y="12"/>
                  </a:cubicBezTo>
                  <a:cubicBezTo>
                    <a:pt x="6051" y="6"/>
                    <a:pt x="6056" y="0"/>
                    <a:pt x="6063" y="0"/>
                  </a:cubicBezTo>
                  <a:close/>
                  <a:moveTo>
                    <a:pt x="6238" y="0"/>
                  </a:moveTo>
                  <a:lnTo>
                    <a:pt x="6238" y="0"/>
                  </a:lnTo>
                  <a:cubicBezTo>
                    <a:pt x="6245" y="0"/>
                    <a:pt x="6251" y="6"/>
                    <a:pt x="6251" y="12"/>
                  </a:cubicBezTo>
                  <a:cubicBezTo>
                    <a:pt x="6251" y="19"/>
                    <a:pt x="6245" y="25"/>
                    <a:pt x="6238" y="25"/>
                  </a:cubicBezTo>
                  <a:cubicBezTo>
                    <a:pt x="6231" y="25"/>
                    <a:pt x="6226" y="19"/>
                    <a:pt x="6226" y="12"/>
                  </a:cubicBezTo>
                  <a:cubicBezTo>
                    <a:pt x="6226" y="6"/>
                    <a:pt x="6231" y="0"/>
                    <a:pt x="6238" y="0"/>
                  </a:cubicBezTo>
                  <a:close/>
                  <a:moveTo>
                    <a:pt x="6338" y="0"/>
                  </a:moveTo>
                  <a:lnTo>
                    <a:pt x="6413" y="0"/>
                  </a:lnTo>
                  <a:cubicBezTo>
                    <a:pt x="6420" y="0"/>
                    <a:pt x="6426" y="6"/>
                    <a:pt x="6426" y="12"/>
                  </a:cubicBezTo>
                  <a:cubicBezTo>
                    <a:pt x="6426" y="19"/>
                    <a:pt x="6420" y="25"/>
                    <a:pt x="6413" y="25"/>
                  </a:cubicBezTo>
                  <a:lnTo>
                    <a:pt x="6338" y="25"/>
                  </a:lnTo>
                  <a:cubicBezTo>
                    <a:pt x="6331" y="25"/>
                    <a:pt x="6326" y="19"/>
                    <a:pt x="6326" y="12"/>
                  </a:cubicBezTo>
                  <a:cubicBezTo>
                    <a:pt x="6326" y="6"/>
                    <a:pt x="6331" y="0"/>
                    <a:pt x="6338" y="0"/>
                  </a:cubicBezTo>
                  <a:close/>
                  <a:moveTo>
                    <a:pt x="6513" y="0"/>
                  </a:moveTo>
                  <a:lnTo>
                    <a:pt x="6513" y="0"/>
                  </a:lnTo>
                  <a:cubicBezTo>
                    <a:pt x="6520" y="0"/>
                    <a:pt x="6526" y="6"/>
                    <a:pt x="6526" y="12"/>
                  </a:cubicBezTo>
                  <a:cubicBezTo>
                    <a:pt x="6526" y="19"/>
                    <a:pt x="6520" y="25"/>
                    <a:pt x="6513" y="25"/>
                  </a:cubicBezTo>
                  <a:cubicBezTo>
                    <a:pt x="6506" y="25"/>
                    <a:pt x="6501" y="19"/>
                    <a:pt x="6501" y="12"/>
                  </a:cubicBezTo>
                  <a:cubicBezTo>
                    <a:pt x="6501" y="6"/>
                    <a:pt x="6506" y="0"/>
                    <a:pt x="6513" y="0"/>
                  </a:cubicBezTo>
                  <a:close/>
                  <a:moveTo>
                    <a:pt x="6613" y="0"/>
                  </a:moveTo>
                  <a:lnTo>
                    <a:pt x="6688" y="0"/>
                  </a:lnTo>
                  <a:cubicBezTo>
                    <a:pt x="6695" y="0"/>
                    <a:pt x="6701" y="6"/>
                    <a:pt x="6701" y="12"/>
                  </a:cubicBezTo>
                  <a:cubicBezTo>
                    <a:pt x="6701" y="19"/>
                    <a:pt x="6695" y="25"/>
                    <a:pt x="6688" y="25"/>
                  </a:cubicBezTo>
                  <a:lnTo>
                    <a:pt x="6613" y="25"/>
                  </a:lnTo>
                  <a:cubicBezTo>
                    <a:pt x="6606" y="25"/>
                    <a:pt x="6601" y="19"/>
                    <a:pt x="6601" y="12"/>
                  </a:cubicBezTo>
                  <a:cubicBezTo>
                    <a:pt x="6601" y="6"/>
                    <a:pt x="6606" y="0"/>
                    <a:pt x="6613" y="0"/>
                  </a:cubicBezTo>
                  <a:close/>
                  <a:moveTo>
                    <a:pt x="6788" y="0"/>
                  </a:moveTo>
                  <a:lnTo>
                    <a:pt x="6788" y="0"/>
                  </a:lnTo>
                  <a:cubicBezTo>
                    <a:pt x="6795" y="0"/>
                    <a:pt x="6801" y="6"/>
                    <a:pt x="6801" y="12"/>
                  </a:cubicBezTo>
                  <a:cubicBezTo>
                    <a:pt x="6801" y="19"/>
                    <a:pt x="6795" y="25"/>
                    <a:pt x="6788" y="25"/>
                  </a:cubicBezTo>
                  <a:cubicBezTo>
                    <a:pt x="6781" y="25"/>
                    <a:pt x="6776" y="19"/>
                    <a:pt x="6776" y="12"/>
                  </a:cubicBezTo>
                  <a:cubicBezTo>
                    <a:pt x="6776" y="6"/>
                    <a:pt x="6781" y="0"/>
                    <a:pt x="6788" y="0"/>
                  </a:cubicBezTo>
                  <a:close/>
                  <a:moveTo>
                    <a:pt x="6888" y="0"/>
                  </a:moveTo>
                  <a:lnTo>
                    <a:pt x="6963" y="0"/>
                  </a:lnTo>
                  <a:cubicBezTo>
                    <a:pt x="6970" y="0"/>
                    <a:pt x="6976" y="6"/>
                    <a:pt x="6976" y="12"/>
                  </a:cubicBezTo>
                  <a:cubicBezTo>
                    <a:pt x="6976" y="19"/>
                    <a:pt x="6970" y="25"/>
                    <a:pt x="6963" y="25"/>
                  </a:cubicBezTo>
                  <a:lnTo>
                    <a:pt x="6888" y="25"/>
                  </a:lnTo>
                  <a:cubicBezTo>
                    <a:pt x="6881" y="25"/>
                    <a:pt x="6876" y="19"/>
                    <a:pt x="6876" y="12"/>
                  </a:cubicBezTo>
                  <a:cubicBezTo>
                    <a:pt x="6876" y="6"/>
                    <a:pt x="6881" y="0"/>
                    <a:pt x="6888" y="0"/>
                  </a:cubicBezTo>
                  <a:close/>
                  <a:moveTo>
                    <a:pt x="7063" y="0"/>
                  </a:moveTo>
                  <a:lnTo>
                    <a:pt x="7063" y="0"/>
                  </a:lnTo>
                  <a:cubicBezTo>
                    <a:pt x="7070" y="0"/>
                    <a:pt x="7076" y="6"/>
                    <a:pt x="7076" y="12"/>
                  </a:cubicBezTo>
                  <a:cubicBezTo>
                    <a:pt x="7076" y="19"/>
                    <a:pt x="7070" y="25"/>
                    <a:pt x="7063" y="25"/>
                  </a:cubicBezTo>
                  <a:cubicBezTo>
                    <a:pt x="7056" y="25"/>
                    <a:pt x="7051" y="19"/>
                    <a:pt x="7051" y="12"/>
                  </a:cubicBezTo>
                  <a:cubicBezTo>
                    <a:pt x="7051" y="6"/>
                    <a:pt x="7056" y="0"/>
                    <a:pt x="7063" y="0"/>
                  </a:cubicBezTo>
                  <a:close/>
                  <a:moveTo>
                    <a:pt x="7163" y="0"/>
                  </a:moveTo>
                  <a:lnTo>
                    <a:pt x="7238" y="0"/>
                  </a:lnTo>
                  <a:cubicBezTo>
                    <a:pt x="7245" y="0"/>
                    <a:pt x="7251" y="6"/>
                    <a:pt x="7251" y="12"/>
                  </a:cubicBezTo>
                  <a:cubicBezTo>
                    <a:pt x="7251" y="19"/>
                    <a:pt x="7245" y="25"/>
                    <a:pt x="7238" y="25"/>
                  </a:cubicBezTo>
                  <a:lnTo>
                    <a:pt x="7163" y="25"/>
                  </a:lnTo>
                  <a:cubicBezTo>
                    <a:pt x="7156" y="25"/>
                    <a:pt x="7151" y="19"/>
                    <a:pt x="7151" y="12"/>
                  </a:cubicBezTo>
                  <a:cubicBezTo>
                    <a:pt x="7151" y="6"/>
                    <a:pt x="7156" y="0"/>
                    <a:pt x="7163" y="0"/>
                  </a:cubicBezTo>
                  <a:close/>
                  <a:moveTo>
                    <a:pt x="7338" y="0"/>
                  </a:moveTo>
                  <a:lnTo>
                    <a:pt x="7338" y="0"/>
                  </a:lnTo>
                  <a:cubicBezTo>
                    <a:pt x="7345" y="0"/>
                    <a:pt x="7351" y="6"/>
                    <a:pt x="7351" y="12"/>
                  </a:cubicBezTo>
                  <a:cubicBezTo>
                    <a:pt x="7351" y="19"/>
                    <a:pt x="7345" y="25"/>
                    <a:pt x="7338" y="25"/>
                  </a:cubicBezTo>
                  <a:cubicBezTo>
                    <a:pt x="7331" y="25"/>
                    <a:pt x="7326" y="19"/>
                    <a:pt x="7326" y="12"/>
                  </a:cubicBezTo>
                  <a:cubicBezTo>
                    <a:pt x="7326" y="6"/>
                    <a:pt x="7331" y="0"/>
                    <a:pt x="7338" y="0"/>
                  </a:cubicBezTo>
                  <a:close/>
                  <a:moveTo>
                    <a:pt x="7438" y="0"/>
                  </a:moveTo>
                  <a:lnTo>
                    <a:pt x="7513" y="0"/>
                  </a:lnTo>
                  <a:cubicBezTo>
                    <a:pt x="7520" y="0"/>
                    <a:pt x="7526" y="6"/>
                    <a:pt x="7526" y="12"/>
                  </a:cubicBezTo>
                  <a:cubicBezTo>
                    <a:pt x="7526" y="19"/>
                    <a:pt x="7520" y="25"/>
                    <a:pt x="7513" y="25"/>
                  </a:cubicBezTo>
                  <a:lnTo>
                    <a:pt x="7438" y="25"/>
                  </a:lnTo>
                  <a:cubicBezTo>
                    <a:pt x="7431" y="25"/>
                    <a:pt x="7426" y="19"/>
                    <a:pt x="7426" y="12"/>
                  </a:cubicBezTo>
                  <a:cubicBezTo>
                    <a:pt x="7426" y="6"/>
                    <a:pt x="7431" y="0"/>
                    <a:pt x="7438" y="0"/>
                  </a:cubicBezTo>
                  <a:close/>
                  <a:moveTo>
                    <a:pt x="7613" y="0"/>
                  </a:moveTo>
                  <a:lnTo>
                    <a:pt x="7613" y="0"/>
                  </a:lnTo>
                  <a:cubicBezTo>
                    <a:pt x="7620" y="0"/>
                    <a:pt x="7626" y="6"/>
                    <a:pt x="7626" y="12"/>
                  </a:cubicBezTo>
                  <a:cubicBezTo>
                    <a:pt x="7626" y="19"/>
                    <a:pt x="7620" y="25"/>
                    <a:pt x="7613" y="25"/>
                  </a:cubicBezTo>
                  <a:cubicBezTo>
                    <a:pt x="7606" y="25"/>
                    <a:pt x="7601" y="19"/>
                    <a:pt x="7601" y="12"/>
                  </a:cubicBezTo>
                  <a:cubicBezTo>
                    <a:pt x="7601" y="6"/>
                    <a:pt x="7606" y="0"/>
                    <a:pt x="7613" y="0"/>
                  </a:cubicBezTo>
                  <a:close/>
                  <a:moveTo>
                    <a:pt x="7713" y="0"/>
                  </a:moveTo>
                  <a:lnTo>
                    <a:pt x="7788" y="0"/>
                  </a:lnTo>
                  <a:cubicBezTo>
                    <a:pt x="7795" y="0"/>
                    <a:pt x="7801" y="6"/>
                    <a:pt x="7801" y="12"/>
                  </a:cubicBezTo>
                  <a:cubicBezTo>
                    <a:pt x="7801" y="19"/>
                    <a:pt x="7795" y="25"/>
                    <a:pt x="7788" y="25"/>
                  </a:cubicBezTo>
                  <a:lnTo>
                    <a:pt x="7713" y="25"/>
                  </a:lnTo>
                  <a:cubicBezTo>
                    <a:pt x="7706" y="25"/>
                    <a:pt x="7701" y="19"/>
                    <a:pt x="7701" y="12"/>
                  </a:cubicBezTo>
                  <a:cubicBezTo>
                    <a:pt x="7701" y="6"/>
                    <a:pt x="7706" y="0"/>
                    <a:pt x="7713" y="0"/>
                  </a:cubicBezTo>
                  <a:close/>
                  <a:moveTo>
                    <a:pt x="7888" y="0"/>
                  </a:moveTo>
                  <a:lnTo>
                    <a:pt x="7888" y="0"/>
                  </a:lnTo>
                  <a:cubicBezTo>
                    <a:pt x="7895" y="0"/>
                    <a:pt x="7901" y="6"/>
                    <a:pt x="7901" y="12"/>
                  </a:cubicBezTo>
                  <a:cubicBezTo>
                    <a:pt x="7901" y="19"/>
                    <a:pt x="7895" y="25"/>
                    <a:pt x="7888" y="25"/>
                  </a:cubicBezTo>
                  <a:cubicBezTo>
                    <a:pt x="7881" y="25"/>
                    <a:pt x="7876" y="19"/>
                    <a:pt x="7876" y="12"/>
                  </a:cubicBezTo>
                  <a:cubicBezTo>
                    <a:pt x="7876" y="6"/>
                    <a:pt x="7881" y="0"/>
                    <a:pt x="7888" y="0"/>
                  </a:cubicBezTo>
                  <a:close/>
                  <a:moveTo>
                    <a:pt x="7988" y="0"/>
                  </a:moveTo>
                  <a:lnTo>
                    <a:pt x="8063" y="0"/>
                  </a:lnTo>
                  <a:cubicBezTo>
                    <a:pt x="8070" y="0"/>
                    <a:pt x="8076" y="6"/>
                    <a:pt x="8076" y="12"/>
                  </a:cubicBezTo>
                  <a:cubicBezTo>
                    <a:pt x="8076" y="19"/>
                    <a:pt x="8070" y="25"/>
                    <a:pt x="8063" y="25"/>
                  </a:cubicBezTo>
                  <a:lnTo>
                    <a:pt x="7988" y="25"/>
                  </a:lnTo>
                  <a:cubicBezTo>
                    <a:pt x="7981" y="25"/>
                    <a:pt x="7976" y="19"/>
                    <a:pt x="7976" y="12"/>
                  </a:cubicBezTo>
                  <a:cubicBezTo>
                    <a:pt x="7976" y="6"/>
                    <a:pt x="7981" y="0"/>
                    <a:pt x="7988" y="0"/>
                  </a:cubicBezTo>
                  <a:close/>
                  <a:moveTo>
                    <a:pt x="8163" y="0"/>
                  </a:moveTo>
                  <a:lnTo>
                    <a:pt x="8163" y="0"/>
                  </a:lnTo>
                  <a:cubicBezTo>
                    <a:pt x="8170" y="0"/>
                    <a:pt x="8176" y="6"/>
                    <a:pt x="8176" y="12"/>
                  </a:cubicBezTo>
                  <a:cubicBezTo>
                    <a:pt x="8176" y="19"/>
                    <a:pt x="8170" y="25"/>
                    <a:pt x="8163" y="25"/>
                  </a:cubicBezTo>
                  <a:cubicBezTo>
                    <a:pt x="8156" y="25"/>
                    <a:pt x="8151" y="19"/>
                    <a:pt x="8151" y="12"/>
                  </a:cubicBezTo>
                  <a:cubicBezTo>
                    <a:pt x="8151" y="6"/>
                    <a:pt x="8156" y="0"/>
                    <a:pt x="8163" y="0"/>
                  </a:cubicBezTo>
                  <a:close/>
                  <a:moveTo>
                    <a:pt x="8263" y="0"/>
                  </a:moveTo>
                  <a:lnTo>
                    <a:pt x="8338" y="0"/>
                  </a:lnTo>
                  <a:cubicBezTo>
                    <a:pt x="8345" y="0"/>
                    <a:pt x="8351" y="6"/>
                    <a:pt x="8351" y="12"/>
                  </a:cubicBezTo>
                  <a:cubicBezTo>
                    <a:pt x="8351" y="19"/>
                    <a:pt x="8345" y="25"/>
                    <a:pt x="8338" y="25"/>
                  </a:cubicBezTo>
                  <a:lnTo>
                    <a:pt x="8263" y="25"/>
                  </a:lnTo>
                  <a:cubicBezTo>
                    <a:pt x="8256" y="25"/>
                    <a:pt x="8251" y="19"/>
                    <a:pt x="8251" y="12"/>
                  </a:cubicBezTo>
                  <a:cubicBezTo>
                    <a:pt x="8251" y="6"/>
                    <a:pt x="8256" y="0"/>
                    <a:pt x="8263" y="0"/>
                  </a:cubicBezTo>
                  <a:close/>
                  <a:moveTo>
                    <a:pt x="8438" y="0"/>
                  </a:moveTo>
                  <a:lnTo>
                    <a:pt x="8438" y="0"/>
                  </a:lnTo>
                  <a:cubicBezTo>
                    <a:pt x="8445" y="0"/>
                    <a:pt x="8451" y="6"/>
                    <a:pt x="8451" y="12"/>
                  </a:cubicBezTo>
                  <a:cubicBezTo>
                    <a:pt x="8451" y="19"/>
                    <a:pt x="8445" y="25"/>
                    <a:pt x="8438" y="25"/>
                  </a:cubicBezTo>
                  <a:cubicBezTo>
                    <a:pt x="8431" y="25"/>
                    <a:pt x="8426" y="19"/>
                    <a:pt x="8426" y="12"/>
                  </a:cubicBezTo>
                  <a:cubicBezTo>
                    <a:pt x="8426" y="6"/>
                    <a:pt x="8431" y="0"/>
                    <a:pt x="8438" y="0"/>
                  </a:cubicBezTo>
                  <a:close/>
                  <a:moveTo>
                    <a:pt x="8538" y="0"/>
                  </a:moveTo>
                  <a:lnTo>
                    <a:pt x="8613" y="0"/>
                  </a:lnTo>
                  <a:cubicBezTo>
                    <a:pt x="8620" y="0"/>
                    <a:pt x="8626" y="6"/>
                    <a:pt x="8626" y="12"/>
                  </a:cubicBezTo>
                  <a:cubicBezTo>
                    <a:pt x="8626" y="19"/>
                    <a:pt x="8620" y="25"/>
                    <a:pt x="8613" y="25"/>
                  </a:cubicBezTo>
                  <a:lnTo>
                    <a:pt x="8538" y="25"/>
                  </a:lnTo>
                  <a:cubicBezTo>
                    <a:pt x="8531" y="25"/>
                    <a:pt x="8526" y="19"/>
                    <a:pt x="8526" y="12"/>
                  </a:cubicBezTo>
                  <a:cubicBezTo>
                    <a:pt x="8526" y="6"/>
                    <a:pt x="8531" y="0"/>
                    <a:pt x="8538" y="0"/>
                  </a:cubicBezTo>
                  <a:close/>
                  <a:moveTo>
                    <a:pt x="8713" y="0"/>
                  </a:moveTo>
                  <a:lnTo>
                    <a:pt x="8713" y="0"/>
                  </a:lnTo>
                  <a:cubicBezTo>
                    <a:pt x="8720" y="0"/>
                    <a:pt x="8726" y="6"/>
                    <a:pt x="8726" y="12"/>
                  </a:cubicBezTo>
                  <a:cubicBezTo>
                    <a:pt x="8726" y="19"/>
                    <a:pt x="8720" y="25"/>
                    <a:pt x="8713" y="25"/>
                  </a:cubicBezTo>
                  <a:cubicBezTo>
                    <a:pt x="8706" y="25"/>
                    <a:pt x="8701" y="19"/>
                    <a:pt x="8701" y="12"/>
                  </a:cubicBezTo>
                  <a:cubicBezTo>
                    <a:pt x="8701" y="6"/>
                    <a:pt x="8706" y="0"/>
                    <a:pt x="8713" y="0"/>
                  </a:cubicBezTo>
                  <a:close/>
                  <a:moveTo>
                    <a:pt x="8813" y="0"/>
                  </a:moveTo>
                  <a:lnTo>
                    <a:pt x="8888" y="0"/>
                  </a:lnTo>
                  <a:cubicBezTo>
                    <a:pt x="8895" y="0"/>
                    <a:pt x="8901" y="6"/>
                    <a:pt x="8901" y="12"/>
                  </a:cubicBezTo>
                  <a:cubicBezTo>
                    <a:pt x="8901" y="19"/>
                    <a:pt x="8895" y="25"/>
                    <a:pt x="8888" y="25"/>
                  </a:cubicBezTo>
                  <a:lnTo>
                    <a:pt x="8813" y="25"/>
                  </a:lnTo>
                  <a:cubicBezTo>
                    <a:pt x="8806" y="25"/>
                    <a:pt x="8801" y="19"/>
                    <a:pt x="8801" y="12"/>
                  </a:cubicBezTo>
                  <a:cubicBezTo>
                    <a:pt x="8801" y="6"/>
                    <a:pt x="8806" y="0"/>
                    <a:pt x="8813" y="0"/>
                  </a:cubicBezTo>
                  <a:close/>
                  <a:moveTo>
                    <a:pt x="8988" y="0"/>
                  </a:moveTo>
                  <a:lnTo>
                    <a:pt x="8988" y="0"/>
                  </a:lnTo>
                  <a:cubicBezTo>
                    <a:pt x="8995" y="0"/>
                    <a:pt x="9001" y="6"/>
                    <a:pt x="9001" y="12"/>
                  </a:cubicBezTo>
                  <a:cubicBezTo>
                    <a:pt x="9001" y="19"/>
                    <a:pt x="8995" y="25"/>
                    <a:pt x="8988" y="25"/>
                  </a:cubicBezTo>
                  <a:cubicBezTo>
                    <a:pt x="8981" y="25"/>
                    <a:pt x="8976" y="19"/>
                    <a:pt x="8976" y="12"/>
                  </a:cubicBezTo>
                  <a:cubicBezTo>
                    <a:pt x="8976" y="6"/>
                    <a:pt x="8981" y="0"/>
                    <a:pt x="8988" y="0"/>
                  </a:cubicBezTo>
                  <a:close/>
                  <a:moveTo>
                    <a:pt x="9088" y="0"/>
                  </a:moveTo>
                  <a:lnTo>
                    <a:pt x="9163" y="0"/>
                  </a:lnTo>
                  <a:cubicBezTo>
                    <a:pt x="9170" y="0"/>
                    <a:pt x="9176" y="6"/>
                    <a:pt x="9176" y="12"/>
                  </a:cubicBezTo>
                  <a:cubicBezTo>
                    <a:pt x="9176" y="19"/>
                    <a:pt x="9170" y="25"/>
                    <a:pt x="9163" y="25"/>
                  </a:cubicBezTo>
                  <a:lnTo>
                    <a:pt x="9088" y="25"/>
                  </a:lnTo>
                  <a:cubicBezTo>
                    <a:pt x="9081" y="25"/>
                    <a:pt x="9076" y="19"/>
                    <a:pt x="9076" y="12"/>
                  </a:cubicBezTo>
                  <a:cubicBezTo>
                    <a:pt x="9076" y="6"/>
                    <a:pt x="9081" y="0"/>
                    <a:pt x="9088" y="0"/>
                  </a:cubicBez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33" name="Freeform 181">
              <a:extLst>
                <a:ext uri="{FF2B5EF4-FFF2-40B4-BE49-F238E27FC236}">
                  <a16:creationId xmlns:a16="http://schemas.microsoft.com/office/drawing/2014/main" id="{F3BC98E0-CD46-4A4C-81B7-1B1B9EBBB7F6}"/>
                </a:ext>
              </a:extLst>
            </p:cNvPr>
            <p:cNvSpPr>
              <a:spLocks noEditPoints="1"/>
            </p:cNvSpPr>
            <p:nvPr/>
          </p:nvSpPr>
          <p:spPr bwMode="auto">
            <a:xfrm>
              <a:off x="2496" y="2814"/>
              <a:ext cx="2400" cy="5"/>
            </a:xfrm>
            <a:custGeom>
              <a:avLst/>
              <a:gdLst>
                <a:gd name="T0" fmla="*/ 0 w 10001"/>
                <a:gd name="T1" fmla="*/ 0 h 25"/>
                <a:gd name="T2" fmla="*/ 0 w 10001"/>
                <a:gd name="T3" fmla="*/ 0 h 25"/>
                <a:gd name="T4" fmla="*/ 0 w 10001"/>
                <a:gd name="T5" fmla="*/ 0 h 25"/>
                <a:gd name="T6" fmla="*/ 0 w 10001"/>
                <a:gd name="T7" fmla="*/ 0 h 25"/>
                <a:gd name="T8" fmla="*/ 0 w 10001"/>
                <a:gd name="T9" fmla="*/ 0 h 25"/>
                <a:gd name="T10" fmla="*/ 0 w 10001"/>
                <a:gd name="T11" fmla="*/ 0 h 25"/>
                <a:gd name="T12" fmla="*/ 0 w 10001"/>
                <a:gd name="T13" fmla="*/ 0 h 25"/>
                <a:gd name="T14" fmla="*/ 0 w 10001"/>
                <a:gd name="T15" fmla="*/ 0 h 25"/>
                <a:gd name="T16" fmla="*/ 0 w 10001"/>
                <a:gd name="T17" fmla="*/ 0 h 25"/>
                <a:gd name="T18" fmla="*/ 0 w 10001"/>
                <a:gd name="T19" fmla="*/ 0 h 25"/>
                <a:gd name="T20" fmla="*/ 0 w 10001"/>
                <a:gd name="T21" fmla="*/ 0 h 25"/>
                <a:gd name="T22" fmla="*/ 0 w 10001"/>
                <a:gd name="T23" fmla="*/ 0 h 25"/>
                <a:gd name="T24" fmla="*/ 0 w 10001"/>
                <a:gd name="T25" fmla="*/ 0 h 25"/>
                <a:gd name="T26" fmla="*/ 0 w 10001"/>
                <a:gd name="T27" fmla="*/ 0 h 25"/>
                <a:gd name="T28" fmla="*/ 0 w 10001"/>
                <a:gd name="T29" fmla="*/ 0 h 25"/>
                <a:gd name="T30" fmla="*/ 0 w 10001"/>
                <a:gd name="T31" fmla="*/ 0 h 25"/>
                <a:gd name="T32" fmla="*/ 0 w 10001"/>
                <a:gd name="T33" fmla="*/ 0 h 25"/>
                <a:gd name="T34" fmla="*/ 0 w 10001"/>
                <a:gd name="T35" fmla="*/ 0 h 25"/>
                <a:gd name="T36" fmla="*/ 0 w 10001"/>
                <a:gd name="T37" fmla="*/ 0 h 25"/>
                <a:gd name="T38" fmla="*/ 0 w 10001"/>
                <a:gd name="T39" fmla="*/ 0 h 25"/>
                <a:gd name="T40" fmla="*/ 0 w 10001"/>
                <a:gd name="T41" fmla="*/ 0 h 25"/>
                <a:gd name="T42" fmla="*/ 0 w 10001"/>
                <a:gd name="T43" fmla="*/ 0 h 25"/>
                <a:gd name="T44" fmla="*/ 0 w 10001"/>
                <a:gd name="T45" fmla="*/ 0 h 25"/>
                <a:gd name="T46" fmla="*/ 0 w 10001"/>
                <a:gd name="T47" fmla="*/ 0 h 25"/>
                <a:gd name="T48" fmla="*/ 0 w 10001"/>
                <a:gd name="T49" fmla="*/ 0 h 25"/>
                <a:gd name="T50" fmla="*/ 0 w 10001"/>
                <a:gd name="T51" fmla="*/ 0 h 25"/>
                <a:gd name="T52" fmla="*/ 0 w 10001"/>
                <a:gd name="T53" fmla="*/ 0 h 25"/>
                <a:gd name="T54" fmla="*/ 0 w 10001"/>
                <a:gd name="T55" fmla="*/ 0 h 25"/>
                <a:gd name="T56" fmla="*/ 0 w 10001"/>
                <a:gd name="T57" fmla="*/ 0 h 25"/>
                <a:gd name="T58" fmla="*/ 0 w 10001"/>
                <a:gd name="T59" fmla="*/ 0 h 25"/>
                <a:gd name="T60" fmla="*/ 0 w 10001"/>
                <a:gd name="T61" fmla="*/ 0 h 25"/>
                <a:gd name="T62" fmla="*/ 0 w 10001"/>
                <a:gd name="T63" fmla="*/ 0 h 25"/>
                <a:gd name="T64" fmla="*/ 0 w 10001"/>
                <a:gd name="T65" fmla="*/ 0 h 25"/>
                <a:gd name="T66" fmla="*/ 0 w 10001"/>
                <a:gd name="T67" fmla="*/ 0 h 25"/>
                <a:gd name="T68" fmla="*/ 0 w 10001"/>
                <a:gd name="T69" fmla="*/ 0 h 25"/>
                <a:gd name="T70" fmla="*/ 0 w 10001"/>
                <a:gd name="T71" fmla="*/ 0 h 25"/>
                <a:gd name="T72" fmla="*/ 0 w 10001"/>
                <a:gd name="T73" fmla="*/ 0 h 25"/>
                <a:gd name="T74" fmla="*/ 0 w 10001"/>
                <a:gd name="T75" fmla="*/ 0 h 25"/>
                <a:gd name="T76" fmla="*/ 0 w 10001"/>
                <a:gd name="T77" fmla="*/ 0 h 25"/>
                <a:gd name="T78" fmla="*/ 0 w 10001"/>
                <a:gd name="T79" fmla="*/ 0 h 25"/>
                <a:gd name="T80" fmla="*/ 0 w 10001"/>
                <a:gd name="T81" fmla="*/ 0 h 25"/>
                <a:gd name="T82" fmla="*/ 0 w 10001"/>
                <a:gd name="T83" fmla="*/ 0 h 25"/>
                <a:gd name="T84" fmla="*/ 0 w 10001"/>
                <a:gd name="T85" fmla="*/ 0 h 25"/>
                <a:gd name="T86" fmla="*/ 0 w 10001"/>
                <a:gd name="T87" fmla="*/ 0 h 25"/>
                <a:gd name="T88" fmla="*/ 0 w 10001"/>
                <a:gd name="T89" fmla="*/ 0 h 25"/>
                <a:gd name="T90" fmla="*/ 0 w 10001"/>
                <a:gd name="T91" fmla="*/ 0 h 25"/>
                <a:gd name="T92" fmla="*/ 0 w 10001"/>
                <a:gd name="T93" fmla="*/ 0 h 25"/>
                <a:gd name="T94" fmla="*/ 0 w 10001"/>
                <a:gd name="T95" fmla="*/ 0 h 25"/>
                <a:gd name="T96" fmla="*/ 0 w 10001"/>
                <a:gd name="T97" fmla="*/ 0 h 25"/>
                <a:gd name="T98" fmla="*/ 0 w 10001"/>
                <a:gd name="T99" fmla="*/ 0 h 25"/>
                <a:gd name="T100" fmla="*/ 0 w 10001"/>
                <a:gd name="T101" fmla="*/ 0 h 25"/>
                <a:gd name="T102" fmla="*/ 0 w 10001"/>
                <a:gd name="T103" fmla="*/ 0 h 25"/>
                <a:gd name="T104" fmla="*/ 0 w 10001"/>
                <a:gd name="T105" fmla="*/ 0 h 25"/>
                <a:gd name="T106" fmla="*/ 0 w 10001"/>
                <a:gd name="T107" fmla="*/ 0 h 25"/>
                <a:gd name="T108" fmla="*/ 0 w 10001"/>
                <a:gd name="T109" fmla="*/ 0 h 25"/>
                <a:gd name="T110" fmla="*/ 0 w 10001"/>
                <a:gd name="T111" fmla="*/ 0 h 25"/>
                <a:gd name="T112" fmla="*/ 0 w 10001"/>
                <a:gd name="T113" fmla="*/ 0 h 25"/>
                <a:gd name="T114" fmla="*/ 0 w 10001"/>
                <a:gd name="T115" fmla="*/ 0 h 25"/>
                <a:gd name="T116" fmla="*/ 0 w 10001"/>
                <a:gd name="T117" fmla="*/ 0 h 25"/>
                <a:gd name="T118" fmla="*/ 0 w 10001"/>
                <a:gd name="T119" fmla="*/ 0 h 25"/>
                <a:gd name="T120" fmla="*/ 0 w 10001"/>
                <a:gd name="T121" fmla="*/ 0 h 25"/>
                <a:gd name="T122" fmla="*/ 0 w 10001"/>
                <a:gd name="T123" fmla="*/ 0 h 25"/>
                <a:gd name="T124" fmla="*/ 0 w 10001"/>
                <a:gd name="T125" fmla="*/ 0 h 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1" h="25">
                  <a:moveTo>
                    <a:pt x="12" y="0"/>
                  </a:moveTo>
                  <a:lnTo>
                    <a:pt x="87" y="0"/>
                  </a:lnTo>
                  <a:cubicBezTo>
                    <a:pt x="94" y="0"/>
                    <a:pt x="100" y="6"/>
                    <a:pt x="100" y="12"/>
                  </a:cubicBezTo>
                  <a:cubicBezTo>
                    <a:pt x="100" y="19"/>
                    <a:pt x="94" y="25"/>
                    <a:pt x="87" y="25"/>
                  </a:cubicBezTo>
                  <a:lnTo>
                    <a:pt x="12" y="25"/>
                  </a:lnTo>
                  <a:cubicBezTo>
                    <a:pt x="6" y="25"/>
                    <a:pt x="0" y="19"/>
                    <a:pt x="0" y="12"/>
                  </a:cubicBezTo>
                  <a:cubicBezTo>
                    <a:pt x="0" y="6"/>
                    <a:pt x="6" y="0"/>
                    <a:pt x="12" y="0"/>
                  </a:cubicBezTo>
                  <a:close/>
                  <a:moveTo>
                    <a:pt x="187" y="0"/>
                  </a:moveTo>
                  <a:lnTo>
                    <a:pt x="187" y="0"/>
                  </a:lnTo>
                  <a:cubicBezTo>
                    <a:pt x="194" y="0"/>
                    <a:pt x="200" y="6"/>
                    <a:pt x="200" y="12"/>
                  </a:cubicBezTo>
                  <a:cubicBezTo>
                    <a:pt x="200" y="19"/>
                    <a:pt x="194" y="25"/>
                    <a:pt x="187" y="25"/>
                  </a:cubicBezTo>
                  <a:cubicBezTo>
                    <a:pt x="181" y="25"/>
                    <a:pt x="175" y="19"/>
                    <a:pt x="175" y="12"/>
                  </a:cubicBezTo>
                  <a:cubicBezTo>
                    <a:pt x="175" y="6"/>
                    <a:pt x="181" y="0"/>
                    <a:pt x="187" y="0"/>
                  </a:cubicBezTo>
                  <a:close/>
                  <a:moveTo>
                    <a:pt x="287" y="0"/>
                  </a:moveTo>
                  <a:lnTo>
                    <a:pt x="362" y="0"/>
                  </a:lnTo>
                  <a:cubicBezTo>
                    <a:pt x="369" y="0"/>
                    <a:pt x="375" y="6"/>
                    <a:pt x="375" y="12"/>
                  </a:cubicBezTo>
                  <a:cubicBezTo>
                    <a:pt x="375" y="19"/>
                    <a:pt x="369" y="25"/>
                    <a:pt x="362" y="25"/>
                  </a:cubicBezTo>
                  <a:lnTo>
                    <a:pt x="287" y="25"/>
                  </a:lnTo>
                  <a:cubicBezTo>
                    <a:pt x="281" y="25"/>
                    <a:pt x="275" y="19"/>
                    <a:pt x="275" y="12"/>
                  </a:cubicBezTo>
                  <a:cubicBezTo>
                    <a:pt x="275" y="6"/>
                    <a:pt x="281" y="0"/>
                    <a:pt x="287" y="0"/>
                  </a:cubicBezTo>
                  <a:close/>
                  <a:moveTo>
                    <a:pt x="462" y="0"/>
                  </a:moveTo>
                  <a:lnTo>
                    <a:pt x="463" y="0"/>
                  </a:lnTo>
                  <a:cubicBezTo>
                    <a:pt x="469" y="0"/>
                    <a:pt x="475" y="6"/>
                    <a:pt x="475" y="12"/>
                  </a:cubicBezTo>
                  <a:cubicBezTo>
                    <a:pt x="475" y="19"/>
                    <a:pt x="469" y="25"/>
                    <a:pt x="463" y="25"/>
                  </a:cubicBezTo>
                  <a:lnTo>
                    <a:pt x="462" y="25"/>
                  </a:lnTo>
                  <a:cubicBezTo>
                    <a:pt x="456" y="25"/>
                    <a:pt x="450" y="19"/>
                    <a:pt x="450" y="12"/>
                  </a:cubicBezTo>
                  <a:cubicBezTo>
                    <a:pt x="450" y="6"/>
                    <a:pt x="456" y="0"/>
                    <a:pt x="462" y="0"/>
                  </a:cubicBezTo>
                  <a:close/>
                  <a:moveTo>
                    <a:pt x="563" y="0"/>
                  </a:moveTo>
                  <a:lnTo>
                    <a:pt x="638" y="0"/>
                  </a:lnTo>
                  <a:cubicBezTo>
                    <a:pt x="644" y="0"/>
                    <a:pt x="650" y="6"/>
                    <a:pt x="650" y="12"/>
                  </a:cubicBezTo>
                  <a:cubicBezTo>
                    <a:pt x="650" y="19"/>
                    <a:pt x="644" y="25"/>
                    <a:pt x="638" y="25"/>
                  </a:cubicBezTo>
                  <a:lnTo>
                    <a:pt x="563" y="25"/>
                  </a:lnTo>
                  <a:cubicBezTo>
                    <a:pt x="556" y="25"/>
                    <a:pt x="550" y="19"/>
                    <a:pt x="550" y="12"/>
                  </a:cubicBezTo>
                  <a:cubicBezTo>
                    <a:pt x="550" y="6"/>
                    <a:pt x="556" y="0"/>
                    <a:pt x="563" y="0"/>
                  </a:cubicBezTo>
                  <a:close/>
                  <a:moveTo>
                    <a:pt x="738" y="0"/>
                  </a:moveTo>
                  <a:lnTo>
                    <a:pt x="738" y="0"/>
                  </a:lnTo>
                  <a:cubicBezTo>
                    <a:pt x="744" y="0"/>
                    <a:pt x="750" y="6"/>
                    <a:pt x="750" y="12"/>
                  </a:cubicBezTo>
                  <a:cubicBezTo>
                    <a:pt x="750" y="19"/>
                    <a:pt x="744" y="25"/>
                    <a:pt x="738" y="25"/>
                  </a:cubicBezTo>
                  <a:cubicBezTo>
                    <a:pt x="731" y="25"/>
                    <a:pt x="725" y="19"/>
                    <a:pt x="725" y="12"/>
                  </a:cubicBezTo>
                  <a:cubicBezTo>
                    <a:pt x="725" y="6"/>
                    <a:pt x="731" y="0"/>
                    <a:pt x="738" y="0"/>
                  </a:cubicBezTo>
                  <a:close/>
                  <a:moveTo>
                    <a:pt x="838" y="0"/>
                  </a:moveTo>
                  <a:lnTo>
                    <a:pt x="913" y="0"/>
                  </a:lnTo>
                  <a:cubicBezTo>
                    <a:pt x="919" y="0"/>
                    <a:pt x="925" y="6"/>
                    <a:pt x="925" y="12"/>
                  </a:cubicBezTo>
                  <a:cubicBezTo>
                    <a:pt x="925" y="19"/>
                    <a:pt x="919" y="25"/>
                    <a:pt x="913" y="25"/>
                  </a:cubicBezTo>
                  <a:lnTo>
                    <a:pt x="838" y="25"/>
                  </a:lnTo>
                  <a:cubicBezTo>
                    <a:pt x="831" y="25"/>
                    <a:pt x="825" y="19"/>
                    <a:pt x="825" y="12"/>
                  </a:cubicBezTo>
                  <a:cubicBezTo>
                    <a:pt x="825" y="6"/>
                    <a:pt x="831" y="0"/>
                    <a:pt x="838" y="0"/>
                  </a:cubicBezTo>
                  <a:close/>
                  <a:moveTo>
                    <a:pt x="1013" y="0"/>
                  </a:moveTo>
                  <a:lnTo>
                    <a:pt x="1013" y="0"/>
                  </a:lnTo>
                  <a:cubicBezTo>
                    <a:pt x="1019" y="0"/>
                    <a:pt x="1025" y="6"/>
                    <a:pt x="1025" y="12"/>
                  </a:cubicBezTo>
                  <a:cubicBezTo>
                    <a:pt x="1025" y="19"/>
                    <a:pt x="1019" y="25"/>
                    <a:pt x="1013" y="25"/>
                  </a:cubicBezTo>
                  <a:cubicBezTo>
                    <a:pt x="1006" y="25"/>
                    <a:pt x="1000" y="19"/>
                    <a:pt x="1000" y="12"/>
                  </a:cubicBezTo>
                  <a:cubicBezTo>
                    <a:pt x="1000" y="6"/>
                    <a:pt x="1006" y="0"/>
                    <a:pt x="1013" y="0"/>
                  </a:cubicBezTo>
                  <a:close/>
                  <a:moveTo>
                    <a:pt x="1113" y="0"/>
                  </a:moveTo>
                  <a:lnTo>
                    <a:pt x="1188" y="0"/>
                  </a:lnTo>
                  <a:cubicBezTo>
                    <a:pt x="1194" y="0"/>
                    <a:pt x="1200" y="6"/>
                    <a:pt x="1200" y="12"/>
                  </a:cubicBezTo>
                  <a:cubicBezTo>
                    <a:pt x="1200" y="19"/>
                    <a:pt x="1194" y="25"/>
                    <a:pt x="1188" y="25"/>
                  </a:cubicBezTo>
                  <a:lnTo>
                    <a:pt x="1113" y="25"/>
                  </a:lnTo>
                  <a:cubicBezTo>
                    <a:pt x="1106" y="25"/>
                    <a:pt x="1100" y="19"/>
                    <a:pt x="1100" y="12"/>
                  </a:cubicBezTo>
                  <a:cubicBezTo>
                    <a:pt x="1100" y="6"/>
                    <a:pt x="1106" y="0"/>
                    <a:pt x="1113" y="0"/>
                  </a:cubicBezTo>
                  <a:close/>
                  <a:moveTo>
                    <a:pt x="1288" y="0"/>
                  </a:moveTo>
                  <a:lnTo>
                    <a:pt x="1288" y="0"/>
                  </a:lnTo>
                  <a:cubicBezTo>
                    <a:pt x="1294" y="0"/>
                    <a:pt x="1300" y="6"/>
                    <a:pt x="1300" y="12"/>
                  </a:cubicBezTo>
                  <a:cubicBezTo>
                    <a:pt x="1300" y="19"/>
                    <a:pt x="1294" y="25"/>
                    <a:pt x="1288" y="25"/>
                  </a:cubicBezTo>
                  <a:cubicBezTo>
                    <a:pt x="1281" y="25"/>
                    <a:pt x="1275" y="19"/>
                    <a:pt x="1275" y="12"/>
                  </a:cubicBezTo>
                  <a:cubicBezTo>
                    <a:pt x="1275" y="6"/>
                    <a:pt x="1281" y="0"/>
                    <a:pt x="1288" y="0"/>
                  </a:cubicBezTo>
                  <a:close/>
                  <a:moveTo>
                    <a:pt x="1388" y="0"/>
                  </a:moveTo>
                  <a:lnTo>
                    <a:pt x="1463" y="0"/>
                  </a:lnTo>
                  <a:cubicBezTo>
                    <a:pt x="1469" y="0"/>
                    <a:pt x="1475" y="6"/>
                    <a:pt x="1475" y="12"/>
                  </a:cubicBezTo>
                  <a:cubicBezTo>
                    <a:pt x="1475" y="19"/>
                    <a:pt x="1469" y="25"/>
                    <a:pt x="1463" y="25"/>
                  </a:cubicBezTo>
                  <a:lnTo>
                    <a:pt x="1388" y="25"/>
                  </a:lnTo>
                  <a:cubicBezTo>
                    <a:pt x="1381" y="25"/>
                    <a:pt x="1375" y="19"/>
                    <a:pt x="1375" y="12"/>
                  </a:cubicBezTo>
                  <a:cubicBezTo>
                    <a:pt x="1375" y="6"/>
                    <a:pt x="1381" y="0"/>
                    <a:pt x="1388" y="0"/>
                  </a:cubicBezTo>
                  <a:close/>
                  <a:moveTo>
                    <a:pt x="1563" y="0"/>
                  </a:moveTo>
                  <a:lnTo>
                    <a:pt x="1563" y="0"/>
                  </a:lnTo>
                  <a:cubicBezTo>
                    <a:pt x="1570" y="0"/>
                    <a:pt x="1575" y="6"/>
                    <a:pt x="1575" y="12"/>
                  </a:cubicBezTo>
                  <a:cubicBezTo>
                    <a:pt x="1575" y="19"/>
                    <a:pt x="1570" y="25"/>
                    <a:pt x="1563" y="25"/>
                  </a:cubicBezTo>
                  <a:cubicBezTo>
                    <a:pt x="1556" y="25"/>
                    <a:pt x="1550" y="19"/>
                    <a:pt x="1550" y="12"/>
                  </a:cubicBezTo>
                  <a:cubicBezTo>
                    <a:pt x="1550" y="6"/>
                    <a:pt x="1556" y="0"/>
                    <a:pt x="1563" y="0"/>
                  </a:cubicBezTo>
                  <a:close/>
                  <a:moveTo>
                    <a:pt x="1663" y="0"/>
                  </a:moveTo>
                  <a:lnTo>
                    <a:pt x="1738" y="0"/>
                  </a:lnTo>
                  <a:cubicBezTo>
                    <a:pt x="1745" y="0"/>
                    <a:pt x="1750" y="6"/>
                    <a:pt x="1750" y="12"/>
                  </a:cubicBezTo>
                  <a:cubicBezTo>
                    <a:pt x="1750" y="19"/>
                    <a:pt x="1745" y="25"/>
                    <a:pt x="1738" y="25"/>
                  </a:cubicBezTo>
                  <a:lnTo>
                    <a:pt x="1663" y="25"/>
                  </a:lnTo>
                  <a:cubicBezTo>
                    <a:pt x="1656" y="25"/>
                    <a:pt x="1650" y="19"/>
                    <a:pt x="1650" y="12"/>
                  </a:cubicBezTo>
                  <a:cubicBezTo>
                    <a:pt x="1650" y="6"/>
                    <a:pt x="1656" y="0"/>
                    <a:pt x="1663" y="0"/>
                  </a:cubicBezTo>
                  <a:close/>
                  <a:moveTo>
                    <a:pt x="1838" y="0"/>
                  </a:moveTo>
                  <a:lnTo>
                    <a:pt x="1838" y="0"/>
                  </a:lnTo>
                  <a:cubicBezTo>
                    <a:pt x="1845" y="0"/>
                    <a:pt x="1850" y="6"/>
                    <a:pt x="1850" y="12"/>
                  </a:cubicBezTo>
                  <a:cubicBezTo>
                    <a:pt x="1850" y="19"/>
                    <a:pt x="1845" y="25"/>
                    <a:pt x="1838" y="25"/>
                  </a:cubicBezTo>
                  <a:cubicBezTo>
                    <a:pt x="1831" y="25"/>
                    <a:pt x="1825" y="19"/>
                    <a:pt x="1825" y="12"/>
                  </a:cubicBezTo>
                  <a:cubicBezTo>
                    <a:pt x="1825" y="6"/>
                    <a:pt x="1831" y="0"/>
                    <a:pt x="1838" y="0"/>
                  </a:cubicBezTo>
                  <a:close/>
                  <a:moveTo>
                    <a:pt x="1938" y="0"/>
                  </a:moveTo>
                  <a:lnTo>
                    <a:pt x="2013" y="0"/>
                  </a:lnTo>
                  <a:cubicBezTo>
                    <a:pt x="2020" y="0"/>
                    <a:pt x="2025" y="6"/>
                    <a:pt x="2025" y="12"/>
                  </a:cubicBezTo>
                  <a:cubicBezTo>
                    <a:pt x="2025" y="19"/>
                    <a:pt x="2020" y="25"/>
                    <a:pt x="2013" y="25"/>
                  </a:cubicBezTo>
                  <a:lnTo>
                    <a:pt x="1938" y="25"/>
                  </a:lnTo>
                  <a:cubicBezTo>
                    <a:pt x="1931" y="25"/>
                    <a:pt x="1925" y="19"/>
                    <a:pt x="1925" y="12"/>
                  </a:cubicBezTo>
                  <a:cubicBezTo>
                    <a:pt x="1925" y="6"/>
                    <a:pt x="1931" y="0"/>
                    <a:pt x="1938" y="0"/>
                  </a:cubicBezTo>
                  <a:close/>
                  <a:moveTo>
                    <a:pt x="2113" y="0"/>
                  </a:moveTo>
                  <a:lnTo>
                    <a:pt x="2113" y="0"/>
                  </a:lnTo>
                  <a:cubicBezTo>
                    <a:pt x="2120" y="0"/>
                    <a:pt x="2125" y="6"/>
                    <a:pt x="2125" y="12"/>
                  </a:cubicBezTo>
                  <a:cubicBezTo>
                    <a:pt x="2125" y="19"/>
                    <a:pt x="2120" y="25"/>
                    <a:pt x="2113" y="25"/>
                  </a:cubicBezTo>
                  <a:cubicBezTo>
                    <a:pt x="2106" y="25"/>
                    <a:pt x="2100" y="19"/>
                    <a:pt x="2100" y="12"/>
                  </a:cubicBezTo>
                  <a:cubicBezTo>
                    <a:pt x="2100" y="6"/>
                    <a:pt x="2106" y="0"/>
                    <a:pt x="2113" y="0"/>
                  </a:cubicBezTo>
                  <a:close/>
                  <a:moveTo>
                    <a:pt x="2213" y="0"/>
                  </a:moveTo>
                  <a:lnTo>
                    <a:pt x="2288" y="0"/>
                  </a:lnTo>
                  <a:cubicBezTo>
                    <a:pt x="2295" y="0"/>
                    <a:pt x="2300" y="6"/>
                    <a:pt x="2300" y="12"/>
                  </a:cubicBezTo>
                  <a:cubicBezTo>
                    <a:pt x="2300" y="19"/>
                    <a:pt x="2295" y="25"/>
                    <a:pt x="2288" y="25"/>
                  </a:cubicBezTo>
                  <a:lnTo>
                    <a:pt x="2213" y="25"/>
                  </a:lnTo>
                  <a:cubicBezTo>
                    <a:pt x="2206" y="25"/>
                    <a:pt x="2200" y="19"/>
                    <a:pt x="2200" y="12"/>
                  </a:cubicBezTo>
                  <a:cubicBezTo>
                    <a:pt x="2200" y="6"/>
                    <a:pt x="2206" y="0"/>
                    <a:pt x="2213" y="0"/>
                  </a:cubicBezTo>
                  <a:close/>
                  <a:moveTo>
                    <a:pt x="2388" y="0"/>
                  </a:moveTo>
                  <a:lnTo>
                    <a:pt x="2388" y="0"/>
                  </a:lnTo>
                  <a:cubicBezTo>
                    <a:pt x="2395" y="0"/>
                    <a:pt x="2400" y="6"/>
                    <a:pt x="2400" y="12"/>
                  </a:cubicBezTo>
                  <a:cubicBezTo>
                    <a:pt x="2400" y="19"/>
                    <a:pt x="2395" y="25"/>
                    <a:pt x="2388" y="25"/>
                  </a:cubicBezTo>
                  <a:cubicBezTo>
                    <a:pt x="2381" y="25"/>
                    <a:pt x="2375" y="19"/>
                    <a:pt x="2375" y="12"/>
                  </a:cubicBezTo>
                  <a:cubicBezTo>
                    <a:pt x="2375" y="6"/>
                    <a:pt x="2381" y="0"/>
                    <a:pt x="2388" y="0"/>
                  </a:cubicBezTo>
                  <a:close/>
                  <a:moveTo>
                    <a:pt x="2488" y="0"/>
                  </a:moveTo>
                  <a:lnTo>
                    <a:pt x="2563" y="0"/>
                  </a:lnTo>
                  <a:cubicBezTo>
                    <a:pt x="2570" y="0"/>
                    <a:pt x="2575" y="6"/>
                    <a:pt x="2575" y="12"/>
                  </a:cubicBezTo>
                  <a:cubicBezTo>
                    <a:pt x="2575" y="19"/>
                    <a:pt x="2570" y="25"/>
                    <a:pt x="2563" y="25"/>
                  </a:cubicBezTo>
                  <a:lnTo>
                    <a:pt x="2488" y="25"/>
                  </a:lnTo>
                  <a:cubicBezTo>
                    <a:pt x="2481" y="25"/>
                    <a:pt x="2475" y="19"/>
                    <a:pt x="2475" y="12"/>
                  </a:cubicBezTo>
                  <a:cubicBezTo>
                    <a:pt x="2475" y="6"/>
                    <a:pt x="2481" y="0"/>
                    <a:pt x="2488" y="0"/>
                  </a:cubicBezTo>
                  <a:close/>
                  <a:moveTo>
                    <a:pt x="2663" y="0"/>
                  </a:moveTo>
                  <a:lnTo>
                    <a:pt x="2663" y="0"/>
                  </a:lnTo>
                  <a:cubicBezTo>
                    <a:pt x="2670" y="0"/>
                    <a:pt x="2675" y="6"/>
                    <a:pt x="2675" y="12"/>
                  </a:cubicBezTo>
                  <a:cubicBezTo>
                    <a:pt x="2675" y="19"/>
                    <a:pt x="2670" y="25"/>
                    <a:pt x="2663" y="25"/>
                  </a:cubicBezTo>
                  <a:cubicBezTo>
                    <a:pt x="2656" y="25"/>
                    <a:pt x="2650" y="19"/>
                    <a:pt x="2650" y="12"/>
                  </a:cubicBezTo>
                  <a:cubicBezTo>
                    <a:pt x="2650" y="6"/>
                    <a:pt x="2656" y="0"/>
                    <a:pt x="2663" y="0"/>
                  </a:cubicBezTo>
                  <a:close/>
                  <a:moveTo>
                    <a:pt x="2763" y="0"/>
                  </a:moveTo>
                  <a:lnTo>
                    <a:pt x="2838" y="0"/>
                  </a:lnTo>
                  <a:cubicBezTo>
                    <a:pt x="2845" y="0"/>
                    <a:pt x="2850" y="6"/>
                    <a:pt x="2850" y="12"/>
                  </a:cubicBezTo>
                  <a:cubicBezTo>
                    <a:pt x="2850" y="19"/>
                    <a:pt x="2845" y="25"/>
                    <a:pt x="2838" y="25"/>
                  </a:cubicBezTo>
                  <a:lnTo>
                    <a:pt x="2763" y="25"/>
                  </a:lnTo>
                  <a:cubicBezTo>
                    <a:pt x="2756" y="25"/>
                    <a:pt x="2750" y="19"/>
                    <a:pt x="2750" y="12"/>
                  </a:cubicBezTo>
                  <a:cubicBezTo>
                    <a:pt x="2750" y="6"/>
                    <a:pt x="2756" y="0"/>
                    <a:pt x="2763" y="0"/>
                  </a:cubicBezTo>
                  <a:close/>
                  <a:moveTo>
                    <a:pt x="2938" y="0"/>
                  </a:moveTo>
                  <a:lnTo>
                    <a:pt x="2938" y="0"/>
                  </a:lnTo>
                  <a:cubicBezTo>
                    <a:pt x="2945" y="0"/>
                    <a:pt x="2950" y="6"/>
                    <a:pt x="2950" y="12"/>
                  </a:cubicBezTo>
                  <a:cubicBezTo>
                    <a:pt x="2950" y="19"/>
                    <a:pt x="2945" y="25"/>
                    <a:pt x="2938" y="25"/>
                  </a:cubicBezTo>
                  <a:cubicBezTo>
                    <a:pt x="2931" y="25"/>
                    <a:pt x="2925" y="19"/>
                    <a:pt x="2925" y="12"/>
                  </a:cubicBezTo>
                  <a:cubicBezTo>
                    <a:pt x="2925" y="6"/>
                    <a:pt x="2931" y="0"/>
                    <a:pt x="2938" y="0"/>
                  </a:cubicBezTo>
                  <a:close/>
                  <a:moveTo>
                    <a:pt x="3038" y="0"/>
                  </a:moveTo>
                  <a:lnTo>
                    <a:pt x="3113" y="0"/>
                  </a:lnTo>
                  <a:cubicBezTo>
                    <a:pt x="3120" y="0"/>
                    <a:pt x="3125" y="6"/>
                    <a:pt x="3125" y="12"/>
                  </a:cubicBezTo>
                  <a:cubicBezTo>
                    <a:pt x="3125" y="19"/>
                    <a:pt x="3120" y="25"/>
                    <a:pt x="3113" y="25"/>
                  </a:cubicBezTo>
                  <a:lnTo>
                    <a:pt x="3038" y="25"/>
                  </a:lnTo>
                  <a:cubicBezTo>
                    <a:pt x="3031" y="25"/>
                    <a:pt x="3025" y="19"/>
                    <a:pt x="3025" y="12"/>
                  </a:cubicBezTo>
                  <a:cubicBezTo>
                    <a:pt x="3025" y="6"/>
                    <a:pt x="3031" y="0"/>
                    <a:pt x="3038" y="0"/>
                  </a:cubicBezTo>
                  <a:close/>
                  <a:moveTo>
                    <a:pt x="3213" y="0"/>
                  </a:moveTo>
                  <a:lnTo>
                    <a:pt x="3213" y="0"/>
                  </a:lnTo>
                  <a:cubicBezTo>
                    <a:pt x="3220" y="0"/>
                    <a:pt x="3225" y="6"/>
                    <a:pt x="3225" y="12"/>
                  </a:cubicBezTo>
                  <a:cubicBezTo>
                    <a:pt x="3225" y="19"/>
                    <a:pt x="3220" y="25"/>
                    <a:pt x="3213" y="25"/>
                  </a:cubicBezTo>
                  <a:cubicBezTo>
                    <a:pt x="3206" y="25"/>
                    <a:pt x="3200" y="19"/>
                    <a:pt x="3200" y="12"/>
                  </a:cubicBezTo>
                  <a:cubicBezTo>
                    <a:pt x="3200" y="6"/>
                    <a:pt x="3206" y="0"/>
                    <a:pt x="3213" y="0"/>
                  </a:cubicBezTo>
                  <a:close/>
                  <a:moveTo>
                    <a:pt x="3313" y="0"/>
                  </a:moveTo>
                  <a:lnTo>
                    <a:pt x="3388" y="0"/>
                  </a:lnTo>
                  <a:cubicBezTo>
                    <a:pt x="3395" y="0"/>
                    <a:pt x="3400" y="6"/>
                    <a:pt x="3400" y="12"/>
                  </a:cubicBezTo>
                  <a:cubicBezTo>
                    <a:pt x="3400" y="19"/>
                    <a:pt x="3395" y="25"/>
                    <a:pt x="3388" y="25"/>
                  </a:cubicBezTo>
                  <a:lnTo>
                    <a:pt x="3313" y="25"/>
                  </a:lnTo>
                  <a:cubicBezTo>
                    <a:pt x="3306" y="25"/>
                    <a:pt x="3300" y="19"/>
                    <a:pt x="3300" y="12"/>
                  </a:cubicBezTo>
                  <a:cubicBezTo>
                    <a:pt x="3300" y="6"/>
                    <a:pt x="3306" y="0"/>
                    <a:pt x="3313" y="0"/>
                  </a:cubicBezTo>
                  <a:close/>
                  <a:moveTo>
                    <a:pt x="3488" y="0"/>
                  </a:moveTo>
                  <a:lnTo>
                    <a:pt x="3488" y="0"/>
                  </a:lnTo>
                  <a:cubicBezTo>
                    <a:pt x="3495" y="0"/>
                    <a:pt x="3500" y="6"/>
                    <a:pt x="3500" y="12"/>
                  </a:cubicBezTo>
                  <a:cubicBezTo>
                    <a:pt x="3500" y="19"/>
                    <a:pt x="3495" y="25"/>
                    <a:pt x="3488" y="25"/>
                  </a:cubicBezTo>
                  <a:cubicBezTo>
                    <a:pt x="3481" y="25"/>
                    <a:pt x="3475" y="19"/>
                    <a:pt x="3475" y="12"/>
                  </a:cubicBezTo>
                  <a:cubicBezTo>
                    <a:pt x="3475" y="6"/>
                    <a:pt x="3481" y="0"/>
                    <a:pt x="3488" y="0"/>
                  </a:cubicBezTo>
                  <a:close/>
                  <a:moveTo>
                    <a:pt x="3588" y="0"/>
                  </a:moveTo>
                  <a:lnTo>
                    <a:pt x="3663" y="0"/>
                  </a:lnTo>
                  <a:cubicBezTo>
                    <a:pt x="3670" y="0"/>
                    <a:pt x="3675" y="6"/>
                    <a:pt x="3675" y="12"/>
                  </a:cubicBezTo>
                  <a:cubicBezTo>
                    <a:pt x="3675" y="19"/>
                    <a:pt x="3670" y="25"/>
                    <a:pt x="3663" y="25"/>
                  </a:cubicBezTo>
                  <a:lnTo>
                    <a:pt x="3588" y="25"/>
                  </a:lnTo>
                  <a:cubicBezTo>
                    <a:pt x="3581" y="25"/>
                    <a:pt x="3575" y="19"/>
                    <a:pt x="3575" y="12"/>
                  </a:cubicBezTo>
                  <a:cubicBezTo>
                    <a:pt x="3575" y="6"/>
                    <a:pt x="3581" y="0"/>
                    <a:pt x="3588" y="0"/>
                  </a:cubicBezTo>
                  <a:close/>
                  <a:moveTo>
                    <a:pt x="3763" y="0"/>
                  </a:moveTo>
                  <a:lnTo>
                    <a:pt x="3763" y="0"/>
                  </a:lnTo>
                  <a:cubicBezTo>
                    <a:pt x="3770" y="0"/>
                    <a:pt x="3775" y="6"/>
                    <a:pt x="3775" y="12"/>
                  </a:cubicBezTo>
                  <a:cubicBezTo>
                    <a:pt x="3775" y="19"/>
                    <a:pt x="3770" y="25"/>
                    <a:pt x="3763" y="25"/>
                  </a:cubicBezTo>
                  <a:cubicBezTo>
                    <a:pt x="3756" y="25"/>
                    <a:pt x="3750" y="19"/>
                    <a:pt x="3750" y="12"/>
                  </a:cubicBezTo>
                  <a:cubicBezTo>
                    <a:pt x="3750" y="6"/>
                    <a:pt x="3756" y="0"/>
                    <a:pt x="3763" y="0"/>
                  </a:cubicBezTo>
                  <a:close/>
                  <a:moveTo>
                    <a:pt x="3863" y="0"/>
                  </a:moveTo>
                  <a:lnTo>
                    <a:pt x="3938" y="0"/>
                  </a:lnTo>
                  <a:cubicBezTo>
                    <a:pt x="3945" y="0"/>
                    <a:pt x="3950" y="6"/>
                    <a:pt x="3950" y="12"/>
                  </a:cubicBezTo>
                  <a:cubicBezTo>
                    <a:pt x="3950" y="19"/>
                    <a:pt x="3945" y="25"/>
                    <a:pt x="3938" y="25"/>
                  </a:cubicBezTo>
                  <a:lnTo>
                    <a:pt x="3863" y="25"/>
                  </a:lnTo>
                  <a:cubicBezTo>
                    <a:pt x="3856" y="25"/>
                    <a:pt x="3850" y="19"/>
                    <a:pt x="3850" y="12"/>
                  </a:cubicBezTo>
                  <a:cubicBezTo>
                    <a:pt x="3850" y="6"/>
                    <a:pt x="3856" y="0"/>
                    <a:pt x="3863" y="0"/>
                  </a:cubicBezTo>
                  <a:close/>
                  <a:moveTo>
                    <a:pt x="4038" y="0"/>
                  </a:moveTo>
                  <a:lnTo>
                    <a:pt x="4038" y="0"/>
                  </a:lnTo>
                  <a:cubicBezTo>
                    <a:pt x="4045" y="0"/>
                    <a:pt x="4050" y="6"/>
                    <a:pt x="4050" y="12"/>
                  </a:cubicBezTo>
                  <a:cubicBezTo>
                    <a:pt x="4050" y="19"/>
                    <a:pt x="4045" y="25"/>
                    <a:pt x="4038" y="25"/>
                  </a:cubicBezTo>
                  <a:cubicBezTo>
                    <a:pt x="4031" y="25"/>
                    <a:pt x="4025" y="19"/>
                    <a:pt x="4025" y="12"/>
                  </a:cubicBezTo>
                  <a:cubicBezTo>
                    <a:pt x="4025" y="6"/>
                    <a:pt x="4031" y="0"/>
                    <a:pt x="4038" y="0"/>
                  </a:cubicBezTo>
                  <a:close/>
                  <a:moveTo>
                    <a:pt x="4138" y="0"/>
                  </a:moveTo>
                  <a:lnTo>
                    <a:pt x="4213" y="0"/>
                  </a:lnTo>
                  <a:cubicBezTo>
                    <a:pt x="4220" y="0"/>
                    <a:pt x="4225" y="6"/>
                    <a:pt x="4225" y="12"/>
                  </a:cubicBezTo>
                  <a:cubicBezTo>
                    <a:pt x="4225" y="19"/>
                    <a:pt x="4220" y="25"/>
                    <a:pt x="4213" y="25"/>
                  </a:cubicBezTo>
                  <a:lnTo>
                    <a:pt x="4138" y="25"/>
                  </a:lnTo>
                  <a:cubicBezTo>
                    <a:pt x="4131" y="25"/>
                    <a:pt x="4125" y="19"/>
                    <a:pt x="4125" y="12"/>
                  </a:cubicBezTo>
                  <a:cubicBezTo>
                    <a:pt x="4125" y="6"/>
                    <a:pt x="4131" y="0"/>
                    <a:pt x="4138" y="0"/>
                  </a:cubicBezTo>
                  <a:close/>
                  <a:moveTo>
                    <a:pt x="4313" y="0"/>
                  </a:moveTo>
                  <a:lnTo>
                    <a:pt x="4313" y="0"/>
                  </a:lnTo>
                  <a:cubicBezTo>
                    <a:pt x="4320" y="0"/>
                    <a:pt x="4325" y="6"/>
                    <a:pt x="4325" y="12"/>
                  </a:cubicBezTo>
                  <a:cubicBezTo>
                    <a:pt x="4325" y="19"/>
                    <a:pt x="4320" y="25"/>
                    <a:pt x="4313" y="25"/>
                  </a:cubicBezTo>
                  <a:cubicBezTo>
                    <a:pt x="4306" y="25"/>
                    <a:pt x="4300" y="19"/>
                    <a:pt x="4300" y="12"/>
                  </a:cubicBezTo>
                  <a:cubicBezTo>
                    <a:pt x="4300" y="6"/>
                    <a:pt x="4306" y="0"/>
                    <a:pt x="4313" y="0"/>
                  </a:cubicBezTo>
                  <a:close/>
                  <a:moveTo>
                    <a:pt x="4413" y="0"/>
                  </a:moveTo>
                  <a:lnTo>
                    <a:pt x="4488" y="0"/>
                  </a:lnTo>
                  <a:cubicBezTo>
                    <a:pt x="4495" y="0"/>
                    <a:pt x="4500" y="6"/>
                    <a:pt x="4500" y="12"/>
                  </a:cubicBezTo>
                  <a:cubicBezTo>
                    <a:pt x="4500" y="19"/>
                    <a:pt x="4495" y="25"/>
                    <a:pt x="4488" y="25"/>
                  </a:cubicBezTo>
                  <a:lnTo>
                    <a:pt x="4413" y="25"/>
                  </a:lnTo>
                  <a:cubicBezTo>
                    <a:pt x="4406" y="25"/>
                    <a:pt x="4400" y="19"/>
                    <a:pt x="4400" y="12"/>
                  </a:cubicBezTo>
                  <a:cubicBezTo>
                    <a:pt x="4400" y="6"/>
                    <a:pt x="4406" y="0"/>
                    <a:pt x="4413" y="0"/>
                  </a:cubicBezTo>
                  <a:close/>
                  <a:moveTo>
                    <a:pt x="4588" y="0"/>
                  </a:moveTo>
                  <a:lnTo>
                    <a:pt x="4588" y="0"/>
                  </a:lnTo>
                  <a:cubicBezTo>
                    <a:pt x="4595" y="0"/>
                    <a:pt x="4600" y="6"/>
                    <a:pt x="4600" y="12"/>
                  </a:cubicBezTo>
                  <a:cubicBezTo>
                    <a:pt x="4600" y="19"/>
                    <a:pt x="4595" y="25"/>
                    <a:pt x="4588" y="25"/>
                  </a:cubicBezTo>
                  <a:cubicBezTo>
                    <a:pt x="4581" y="25"/>
                    <a:pt x="4575" y="19"/>
                    <a:pt x="4575" y="12"/>
                  </a:cubicBezTo>
                  <a:cubicBezTo>
                    <a:pt x="4575" y="6"/>
                    <a:pt x="4581" y="0"/>
                    <a:pt x="4588" y="0"/>
                  </a:cubicBezTo>
                  <a:close/>
                  <a:moveTo>
                    <a:pt x="4688" y="0"/>
                  </a:moveTo>
                  <a:lnTo>
                    <a:pt x="4763" y="0"/>
                  </a:lnTo>
                  <a:cubicBezTo>
                    <a:pt x="4770" y="0"/>
                    <a:pt x="4775" y="6"/>
                    <a:pt x="4775" y="12"/>
                  </a:cubicBezTo>
                  <a:cubicBezTo>
                    <a:pt x="4775" y="19"/>
                    <a:pt x="4770" y="25"/>
                    <a:pt x="4763" y="25"/>
                  </a:cubicBezTo>
                  <a:lnTo>
                    <a:pt x="4688" y="25"/>
                  </a:lnTo>
                  <a:cubicBezTo>
                    <a:pt x="4681" y="25"/>
                    <a:pt x="4675" y="19"/>
                    <a:pt x="4675" y="12"/>
                  </a:cubicBezTo>
                  <a:cubicBezTo>
                    <a:pt x="4675" y="6"/>
                    <a:pt x="4681" y="0"/>
                    <a:pt x="4688" y="0"/>
                  </a:cubicBezTo>
                  <a:close/>
                  <a:moveTo>
                    <a:pt x="4863" y="0"/>
                  </a:moveTo>
                  <a:lnTo>
                    <a:pt x="4863" y="0"/>
                  </a:lnTo>
                  <a:cubicBezTo>
                    <a:pt x="4870" y="0"/>
                    <a:pt x="4875" y="6"/>
                    <a:pt x="4875" y="12"/>
                  </a:cubicBezTo>
                  <a:cubicBezTo>
                    <a:pt x="4875" y="19"/>
                    <a:pt x="4870" y="25"/>
                    <a:pt x="4863" y="25"/>
                  </a:cubicBezTo>
                  <a:cubicBezTo>
                    <a:pt x="4856" y="25"/>
                    <a:pt x="4850" y="19"/>
                    <a:pt x="4850" y="12"/>
                  </a:cubicBezTo>
                  <a:cubicBezTo>
                    <a:pt x="4850" y="6"/>
                    <a:pt x="4856" y="0"/>
                    <a:pt x="4863" y="0"/>
                  </a:cubicBezTo>
                  <a:close/>
                  <a:moveTo>
                    <a:pt x="4963" y="0"/>
                  </a:moveTo>
                  <a:lnTo>
                    <a:pt x="5038" y="0"/>
                  </a:lnTo>
                  <a:cubicBezTo>
                    <a:pt x="5045" y="0"/>
                    <a:pt x="5050" y="6"/>
                    <a:pt x="5050" y="12"/>
                  </a:cubicBezTo>
                  <a:cubicBezTo>
                    <a:pt x="5050" y="19"/>
                    <a:pt x="5045" y="25"/>
                    <a:pt x="5038" y="25"/>
                  </a:cubicBezTo>
                  <a:lnTo>
                    <a:pt x="4963" y="25"/>
                  </a:lnTo>
                  <a:cubicBezTo>
                    <a:pt x="4956" y="25"/>
                    <a:pt x="4950" y="19"/>
                    <a:pt x="4950" y="12"/>
                  </a:cubicBezTo>
                  <a:cubicBezTo>
                    <a:pt x="4950" y="6"/>
                    <a:pt x="4956" y="0"/>
                    <a:pt x="4963" y="0"/>
                  </a:cubicBezTo>
                  <a:close/>
                  <a:moveTo>
                    <a:pt x="5138" y="0"/>
                  </a:moveTo>
                  <a:lnTo>
                    <a:pt x="5138" y="0"/>
                  </a:lnTo>
                  <a:cubicBezTo>
                    <a:pt x="5145" y="0"/>
                    <a:pt x="5150" y="6"/>
                    <a:pt x="5150" y="12"/>
                  </a:cubicBezTo>
                  <a:cubicBezTo>
                    <a:pt x="5150" y="19"/>
                    <a:pt x="5145" y="25"/>
                    <a:pt x="5138" y="25"/>
                  </a:cubicBezTo>
                  <a:cubicBezTo>
                    <a:pt x="5131" y="25"/>
                    <a:pt x="5125" y="19"/>
                    <a:pt x="5125" y="12"/>
                  </a:cubicBezTo>
                  <a:cubicBezTo>
                    <a:pt x="5125" y="6"/>
                    <a:pt x="5131" y="0"/>
                    <a:pt x="5138" y="0"/>
                  </a:cubicBezTo>
                  <a:close/>
                  <a:moveTo>
                    <a:pt x="5238" y="0"/>
                  </a:moveTo>
                  <a:lnTo>
                    <a:pt x="5313" y="0"/>
                  </a:lnTo>
                  <a:cubicBezTo>
                    <a:pt x="5320" y="0"/>
                    <a:pt x="5325" y="6"/>
                    <a:pt x="5325" y="12"/>
                  </a:cubicBezTo>
                  <a:cubicBezTo>
                    <a:pt x="5325" y="19"/>
                    <a:pt x="5320" y="25"/>
                    <a:pt x="5313" y="25"/>
                  </a:cubicBezTo>
                  <a:lnTo>
                    <a:pt x="5238" y="25"/>
                  </a:lnTo>
                  <a:cubicBezTo>
                    <a:pt x="5231" y="25"/>
                    <a:pt x="5225" y="19"/>
                    <a:pt x="5225" y="12"/>
                  </a:cubicBezTo>
                  <a:cubicBezTo>
                    <a:pt x="5225" y="6"/>
                    <a:pt x="5231" y="0"/>
                    <a:pt x="5238" y="0"/>
                  </a:cubicBezTo>
                  <a:close/>
                  <a:moveTo>
                    <a:pt x="5413" y="0"/>
                  </a:moveTo>
                  <a:lnTo>
                    <a:pt x="5413" y="0"/>
                  </a:lnTo>
                  <a:cubicBezTo>
                    <a:pt x="5420" y="0"/>
                    <a:pt x="5425" y="6"/>
                    <a:pt x="5425" y="12"/>
                  </a:cubicBezTo>
                  <a:cubicBezTo>
                    <a:pt x="5425" y="19"/>
                    <a:pt x="5420" y="25"/>
                    <a:pt x="5413" y="25"/>
                  </a:cubicBezTo>
                  <a:cubicBezTo>
                    <a:pt x="5406" y="25"/>
                    <a:pt x="5400" y="19"/>
                    <a:pt x="5400" y="12"/>
                  </a:cubicBezTo>
                  <a:cubicBezTo>
                    <a:pt x="5400" y="6"/>
                    <a:pt x="5406" y="0"/>
                    <a:pt x="5413" y="0"/>
                  </a:cubicBezTo>
                  <a:close/>
                  <a:moveTo>
                    <a:pt x="5513" y="0"/>
                  </a:moveTo>
                  <a:lnTo>
                    <a:pt x="5588" y="0"/>
                  </a:lnTo>
                  <a:cubicBezTo>
                    <a:pt x="5595" y="0"/>
                    <a:pt x="5600" y="6"/>
                    <a:pt x="5600" y="12"/>
                  </a:cubicBezTo>
                  <a:cubicBezTo>
                    <a:pt x="5600" y="19"/>
                    <a:pt x="5595" y="25"/>
                    <a:pt x="5588" y="25"/>
                  </a:cubicBezTo>
                  <a:lnTo>
                    <a:pt x="5513" y="25"/>
                  </a:lnTo>
                  <a:cubicBezTo>
                    <a:pt x="5506" y="25"/>
                    <a:pt x="5500" y="19"/>
                    <a:pt x="5500" y="12"/>
                  </a:cubicBezTo>
                  <a:cubicBezTo>
                    <a:pt x="5500" y="6"/>
                    <a:pt x="5506" y="0"/>
                    <a:pt x="5513" y="0"/>
                  </a:cubicBezTo>
                  <a:close/>
                  <a:moveTo>
                    <a:pt x="5688" y="0"/>
                  </a:moveTo>
                  <a:lnTo>
                    <a:pt x="5688" y="0"/>
                  </a:lnTo>
                  <a:cubicBezTo>
                    <a:pt x="5695" y="0"/>
                    <a:pt x="5700" y="6"/>
                    <a:pt x="5700" y="12"/>
                  </a:cubicBezTo>
                  <a:cubicBezTo>
                    <a:pt x="5700" y="19"/>
                    <a:pt x="5695" y="25"/>
                    <a:pt x="5688" y="25"/>
                  </a:cubicBezTo>
                  <a:cubicBezTo>
                    <a:pt x="5681" y="25"/>
                    <a:pt x="5675" y="19"/>
                    <a:pt x="5675" y="12"/>
                  </a:cubicBezTo>
                  <a:cubicBezTo>
                    <a:pt x="5675" y="6"/>
                    <a:pt x="5681" y="0"/>
                    <a:pt x="5688" y="0"/>
                  </a:cubicBezTo>
                  <a:close/>
                  <a:moveTo>
                    <a:pt x="5788" y="0"/>
                  </a:moveTo>
                  <a:lnTo>
                    <a:pt x="5863" y="0"/>
                  </a:lnTo>
                  <a:cubicBezTo>
                    <a:pt x="5870" y="0"/>
                    <a:pt x="5875" y="6"/>
                    <a:pt x="5875" y="12"/>
                  </a:cubicBezTo>
                  <a:cubicBezTo>
                    <a:pt x="5875" y="19"/>
                    <a:pt x="5870" y="25"/>
                    <a:pt x="5863" y="25"/>
                  </a:cubicBezTo>
                  <a:lnTo>
                    <a:pt x="5788" y="25"/>
                  </a:lnTo>
                  <a:cubicBezTo>
                    <a:pt x="5781" y="25"/>
                    <a:pt x="5775" y="19"/>
                    <a:pt x="5775" y="12"/>
                  </a:cubicBezTo>
                  <a:cubicBezTo>
                    <a:pt x="5775" y="6"/>
                    <a:pt x="5781" y="0"/>
                    <a:pt x="5788" y="0"/>
                  </a:cubicBezTo>
                  <a:close/>
                  <a:moveTo>
                    <a:pt x="5963" y="0"/>
                  </a:moveTo>
                  <a:lnTo>
                    <a:pt x="5963" y="0"/>
                  </a:lnTo>
                  <a:cubicBezTo>
                    <a:pt x="5970" y="0"/>
                    <a:pt x="5976" y="6"/>
                    <a:pt x="5976" y="12"/>
                  </a:cubicBezTo>
                  <a:cubicBezTo>
                    <a:pt x="5976" y="19"/>
                    <a:pt x="5970" y="25"/>
                    <a:pt x="5963" y="25"/>
                  </a:cubicBezTo>
                  <a:cubicBezTo>
                    <a:pt x="5956" y="25"/>
                    <a:pt x="5950" y="19"/>
                    <a:pt x="5950" y="12"/>
                  </a:cubicBezTo>
                  <a:cubicBezTo>
                    <a:pt x="5950" y="6"/>
                    <a:pt x="5956" y="0"/>
                    <a:pt x="5963" y="0"/>
                  </a:cubicBezTo>
                  <a:close/>
                  <a:moveTo>
                    <a:pt x="6063" y="0"/>
                  </a:moveTo>
                  <a:lnTo>
                    <a:pt x="6138" y="0"/>
                  </a:lnTo>
                  <a:cubicBezTo>
                    <a:pt x="6145" y="0"/>
                    <a:pt x="6151" y="6"/>
                    <a:pt x="6151" y="12"/>
                  </a:cubicBezTo>
                  <a:cubicBezTo>
                    <a:pt x="6151" y="19"/>
                    <a:pt x="6145" y="25"/>
                    <a:pt x="6138" y="25"/>
                  </a:cubicBezTo>
                  <a:lnTo>
                    <a:pt x="6063" y="25"/>
                  </a:lnTo>
                  <a:cubicBezTo>
                    <a:pt x="6056" y="25"/>
                    <a:pt x="6051" y="19"/>
                    <a:pt x="6051" y="12"/>
                  </a:cubicBezTo>
                  <a:cubicBezTo>
                    <a:pt x="6051" y="6"/>
                    <a:pt x="6056" y="0"/>
                    <a:pt x="6063" y="0"/>
                  </a:cubicBezTo>
                  <a:close/>
                  <a:moveTo>
                    <a:pt x="6238" y="0"/>
                  </a:moveTo>
                  <a:lnTo>
                    <a:pt x="6238" y="0"/>
                  </a:lnTo>
                  <a:cubicBezTo>
                    <a:pt x="6245" y="0"/>
                    <a:pt x="6251" y="6"/>
                    <a:pt x="6251" y="12"/>
                  </a:cubicBezTo>
                  <a:cubicBezTo>
                    <a:pt x="6251" y="19"/>
                    <a:pt x="6245" y="25"/>
                    <a:pt x="6238" y="25"/>
                  </a:cubicBezTo>
                  <a:cubicBezTo>
                    <a:pt x="6231" y="25"/>
                    <a:pt x="6226" y="19"/>
                    <a:pt x="6226" y="12"/>
                  </a:cubicBezTo>
                  <a:cubicBezTo>
                    <a:pt x="6226" y="6"/>
                    <a:pt x="6231" y="0"/>
                    <a:pt x="6238" y="0"/>
                  </a:cubicBezTo>
                  <a:close/>
                  <a:moveTo>
                    <a:pt x="6338" y="0"/>
                  </a:moveTo>
                  <a:lnTo>
                    <a:pt x="6413" y="0"/>
                  </a:lnTo>
                  <a:cubicBezTo>
                    <a:pt x="6420" y="0"/>
                    <a:pt x="6426" y="6"/>
                    <a:pt x="6426" y="12"/>
                  </a:cubicBezTo>
                  <a:cubicBezTo>
                    <a:pt x="6426" y="19"/>
                    <a:pt x="6420" y="25"/>
                    <a:pt x="6413" y="25"/>
                  </a:cubicBezTo>
                  <a:lnTo>
                    <a:pt x="6338" y="25"/>
                  </a:lnTo>
                  <a:cubicBezTo>
                    <a:pt x="6331" y="25"/>
                    <a:pt x="6326" y="19"/>
                    <a:pt x="6326" y="12"/>
                  </a:cubicBezTo>
                  <a:cubicBezTo>
                    <a:pt x="6326" y="6"/>
                    <a:pt x="6331" y="0"/>
                    <a:pt x="6338" y="0"/>
                  </a:cubicBezTo>
                  <a:close/>
                  <a:moveTo>
                    <a:pt x="6513" y="0"/>
                  </a:moveTo>
                  <a:lnTo>
                    <a:pt x="6513" y="0"/>
                  </a:lnTo>
                  <a:cubicBezTo>
                    <a:pt x="6520" y="0"/>
                    <a:pt x="6526" y="6"/>
                    <a:pt x="6526" y="12"/>
                  </a:cubicBezTo>
                  <a:cubicBezTo>
                    <a:pt x="6526" y="19"/>
                    <a:pt x="6520" y="25"/>
                    <a:pt x="6513" y="25"/>
                  </a:cubicBezTo>
                  <a:cubicBezTo>
                    <a:pt x="6506" y="25"/>
                    <a:pt x="6501" y="19"/>
                    <a:pt x="6501" y="12"/>
                  </a:cubicBezTo>
                  <a:cubicBezTo>
                    <a:pt x="6501" y="6"/>
                    <a:pt x="6506" y="0"/>
                    <a:pt x="6513" y="0"/>
                  </a:cubicBezTo>
                  <a:close/>
                  <a:moveTo>
                    <a:pt x="6613" y="0"/>
                  </a:moveTo>
                  <a:lnTo>
                    <a:pt x="6688" y="0"/>
                  </a:lnTo>
                  <a:cubicBezTo>
                    <a:pt x="6695" y="0"/>
                    <a:pt x="6701" y="6"/>
                    <a:pt x="6701" y="12"/>
                  </a:cubicBezTo>
                  <a:cubicBezTo>
                    <a:pt x="6701" y="19"/>
                    <a:pt x="6695" y="25"/>
                    <a:pt x="6688" y="25"/>
                  </a:cubicBezTo>
                  <a:lnTo>
                    <a:pt x="6613" y="25"/>
                  </a:lnTo>
                  <a:cubicBezTo>
                    <a:pt x="6606" y="25"/>
                    <a:pt x="6601" y="19"/>
                    <a:pt x="6601" y="12"/>
                  </a:cubicBezTo>
                  <a:cubicBezTo>
                    <a:pt x="6601" y="6"/>
                    <a:pt x="6606" y="0"/>
                    <a:pt x="6613" y="0"/>
                  </a:cubicBezTo>
                  <a:close/>
                  <a:moveTo>
                    <a:pt x="6788" y="0"/>
                  </a:moveTo>
                  <a:lnTo>
                    <a:pt x="6788" y="0"/>
                  </a:lnTo>
                  <a:cubicBezTo>
                    <a:pt x="6795" y="0"/>
                    <a:pt x="6801" y="6"/>
                    <a:pt x="6801" y="12"/>
                  </a:cubicBezTo>
                  <a:cubicBezTo>
                    <a:pt x="6801" y="19"/>
                    <a:pt x="6795" y="25"/>
                    <a:pt x="6788" y="25"/>
                  </a:cubicBezTo>
                  <a:cubicBezTo>
                    <a:pt x="6781" y="25"/>
                    <a:pt x="6776" y="19"/>
                    <a:pt x="6776" y="12"/>
                  </a:cubicBezTo>
                  <a:cubicBezTo>
                    <a:pt x="6776" y="6"/>
                    <a:pt x="6781" y="0"/>
                    <a:pt x="6788" y="0"/>
                  </a:cubicBezTo>
                  <a:close/>
                  <a:moveTo>
                    <a:pt x="6888" y="0"/>
                  </a:moveTo>
                  <a:lnTo>
                    <a:pt x="6963" y="0"/>
                  </a:lnTo>
                  <a:cubicBezTo>
                    <a:pt x="6970" y="0"/>
                    <a:pt x="6976" y="6"/>
                    <a:pt x="6976" y="12"/>
                  </a:cubicBezTo>
                  <a:cubicBezTo>
                    <a:pt x="6976" y="19"/>
                    <a:pt x="6970" y="25"/>
                    <a:pt x="6963" y="25"/>
                  </a:cubicBezTo>
                  <a:lnTo>
                    <a:pt x="6888" y="25"/>
                  </a:lnTo>
                  <a:cubicBezTo>
                    <a:pt x="6881" y="25"/>
                    <a:pt x="6876" y="19"/>
                    <a:pt x="6876" y="12"/>
                  </a:cubicBezTo>
                  <a:cubicBezTo>
                    <a:pt x="6876" y="6"/>
                    <a:pt x="6881" y="0"/>
                    <a:pt x="6888" y="0"/>
                  </a:cubicBezTo>
                  <a:close/>
                  <a:moveTo>
                    <a:pt x="7063" y="0"/>
                  </a:moveTo>
                  <a:lnTo>
                    <a:pt x="7063" y="0"/>
                  </a:lnTo>
                  <a:cubicBezTo>
                    <a:pt x="7070" y="0"/>
                    <a:pt x="7076" y="6"/>
                    <a:pt x="7076" y="12"/>
                  </a:cubicBezTo>
                  <a:cubicBezTo>
                    <a:pt x="7076" y="19"/>
                    <a:pt x="7070" y="25"/>
                    <a:pt x="7063" y="25"/>
                  </a:cubicBezTo>
                  <a:cubicBezTo>
                    <a:pt x="7056" y="25"/>
                    <a:pt x="7051" y="19"/>
                    <a:pt x="7051" y="12"/>
                  </a:cubicBezTo>
                  <a:cubicBezTo>
                    <a:pt x="7051" y="6"/>
                    <a:pt x="7056" y="0"/>
                    <a:pt x="7063" y="0"/>
                  </a:cubicBezTo>
                  <a:close/>
                  <a:moveTo>
                    <a:pt x="7163" y="0"/>
                  </a:moveTo>
                  <a:lnTo>
                    <a:pt x="7238" y="0"/>
                  </a:lnTo>
                  <a:cubicBezTo>
                    <a:pt x="7245" y="0"/>
                    <a:pt x="7251" y="6"/>
                    <a:pt x="7251" y="12"/>
                  </a:cubicBezTo>
                  <a:cubicBezTo>
                    <a:pt x="7251" y="19"/>
                    <a:pt x="7245" y="25"/>
                    <a:pt x="7238" y="25"/>
                  </a:cubicBezTo>
                  <a:lnTo>
                    <a:pt x="7163" y="25"/>
                  </a:lnTo>
                  <a:cubicBezTo>
                    <a:pt x="7156" y="25"/>
                    <a:pt x="7151" y="19"/>
                    <a:pt x="7151" y="12"/>
                  </a:cubicBezTo>
                  <a:cubicBezTo>
                    <a:pt x="7151" y="6"/>
                    <a:pt x="7156" y="0"/>
                    <a:pt x="7163" y="0"/>
                  </a:cubicBezTo>
                  <a:close/>
                  <a:moveTo>
                    <a:pt x="7338" y="0"/>
                  </a:moveTo>
                  <a:lnTo>
                    <a:pt x="7338" y="0"/>
                  </a:lnTo>
                  <a:cubicBezTo>
                    <a:pt x="7345" y="0"/>
                    <a:pt x="7351" y="6"/>
                    <a:pt x="7351" y="12"/>
                  </a:cubicBezTo>
                  <a:cubicBezTo>
                    <a:pt x="7351" y="19"/>
                    <a:pt x="7345" y="25"/>
                    <a:pt x="7338" y="25"/>
                  </a:cubicBezTo>
                  <a:cubicBezTo>
                    <a:pt x="7331" y="25"/>
                    <a:pt x="7326" y="19"/>
                    <a:pt x="7326" y="12"/>
                  </a:cubicBezTo>
                  <a:cubicBezTo>
                    <a:pt x="7326" y="6"/>
                    <a:pt x="7331" y="0"/>
                    <a:pt x="7338" y="0"/>
                  </a:cubicBezTo>
                  <a:close/>
                  <a:moveTo>
                    <a:pt x="7438" y="0"/>
                  </a:moveTo>
                  <a:lnTo>
                    <a:pt x="7513" y="0"/>
                  </a:lnTo>
                  <a:cubicBezTo>
                    <a:pt x="7520" y="0"/>
                    <a:pt x="7526" y="6"/>
                    <a:pt x="7526" y="12"/>
                  </a:cubicBezTo>
                  <a:cubicBezTo>
                    <a:pt x="7526" y="19"/>
                    <a:pt x="7520" y="25"/>
                    <a:pt x="7513" y="25"/>
                  </a:cubicBezTo>
                  <a:lnTo>
                    <a:pt x="7438" y="25"/>
                  </a:lnTo>
                  <a:cubicBezTo>
                    <a:pt x="7431" y="25"/>
                    <a:pt x="7426" y="19"/>
                    <a:pt x="7426" y="12"/>
                  </a:cubicBezTo>
                  <a:cubicBezTo>
                    <a:pt x="7426" y="6"/>
                    <a:pt x="7431" y="0"/>
                    <a:pt x="7438" y="0"/>
                  </a:cubicBezTo>
                  <a:close/>
                  <a:moveTo>
                    <a:pt x="7613" y="0"/>
                  </a:moveTo>
                  <a:lnTo>
                    <a:pt x="7613" y="0"/>
                  </a:lnTo>
                  <a:cubicBezTo>
                    <a:pt x="7620" y="0"/>
                    <a:pt x="7626" y="6"/>
                    <a:pt x="7626" y="12"/>
                  </a:cubicBezTo>
                  <a:cubicBezTo>
                    <a:pt x="7626" y="19"/>
                    <a:pt x="7620" y="25"/>
                    <a:pt x="7613" y="25"/>
                  </a:cubicBezTo>
                  <a:cubicBezTo>
                    <a:pt x="7606" y="25"/>
                    <a:pt x="7601" y="19"/>
                    <a:pt x="7601" y="12"/>
                  </a:cubicBezTo>
                  <a:cubicBezTo>
                    <a:pt x="7601" y="6"/>
                    <a:pt x="7606" y="0"/>
                    <a:pt x="7613" y="0"/>
                  </a:cubicBezTo>
                  <a:close/>
                  <a:moveTo>
                    <a:pt x="7713" y="0"/>
                  </a:moveTo>
                  <a:lnTo>
                    <a:pt x="7788" y="0"/>
                  </a:lnTo>
                  <a:cubicBezTo>
                    <a:pt x="7795" y="0"/>
                    <a:pt x="7801" y="6"/>
                    <a:pt x="7801" y="12"/>
                  </a:cubicBezTo>
                  <a:cubicBezTo>
                    <a:pt x="7801" y="19"/>
                    <a:pt x="7795" y="25"/>
                    <a:pt x="7788" y="25"/>
                  </a:cubicBezTo>
                  <a:lnTo>
                    <a:pt x="7713" y="25"/>
                  </a:lnTo>
                  <a:cubicBezTo>
                    <a:pt x="7706" y="25"/>
                    <a:pt x="7701" y="19"/>
                    <a:pt x="7701" y="12"/>
                  </a:cubicBezTo>
                  <a:cubicBezTo>
                    <a:pt x="7701" y="6"/>
                    <a:pt x="7706" y="0"/>
                    <a:pt x="7713" y="0"/>
                  </a:cubicBezTo>
                  <a:close/>
                  <a:moveTo>
                    <a:pt x="7888" y="0"/>
                  </a:moveTo>
                  <a:lnTo>
                    <a:pt x="7888" y="0"/>
                  </a:lnTo>
                  <a:cubicBezTo>
                    <a:pt x="7895" y="0"/>
                    <a:pt x="7901" y="6"/>
                    <a:pt x="7901" y="12"/>
                  </a:cubicBezTo>
                  <a:cubicBezTo>
                    <a:pt x="7901" y="19"/>
                    <a:pt x="7895" y="25"/>
                    <a:pt x="7888" y="25"/>
                  </a:cubicBezTo>
                  <a:cubicBezTo>
                    <a:pt x="7881" y="25"/>
                    <a:pt x="7876" y="19"/>
                    <a:pt x="7876" y="12"/>
                  </a:cubicBezTo>
                  <a:cubicBezTo>
                    <a:pt x="7876" y="6"/>
                    <a:pt x="7881" y="0"/>
                    <a:pt x="7888" y="0"/>
                  </a:cubicBezTo>
                  <a:close/>
                  <a:moveTo>
                    <a:pt x="7988" y="0"/>
                  </a:moveTo>
                  <a:lnTo>
                    <a:pt x="8063" y="0"/>
                  </a:lnTo>
                  <a:cubicBezTo>
                    <a:pt x="8070" y="0"/>
                    <a:pt x="8076" y="6"/>
                    <a:pt x="8076" y="12"/>
                  </a:cubicBezTo>
                  <a:cubicBezTo>
                    <a:pt x="8076" y="19"/>
                    <a:pt x="8070" y="25"/>
                    <a:pt x="8063" y="25"/>
                  </a:cubicBezTo>
                  <a:lnTo>
                    <a:pt x="7988" y="25"/>
                  </a:lnTo>
                  <a:cubicBezTo>
                    <a:pt x="7981" y="25"/>
                    <a:pt x="7976" y="19"/>
                    <a:pt x="7976" y="12"/>
                  </a:cubicBezTo>
                  <a:cubicBezTo>
                    <a:pt x="7976" y="6"/>
                    <a:pt x="7981" y="0"/>
                    <a:pt x="7988" y="0"/>
                  </a:cubicBezTo>
                  <a:close/>
                  <a:moveTo>
                    <a:pt x="8163" y="0"/>
                  </a:moveTo>
                  <a:lnTo>
                    <a:pt x="8163" y="0"/>
                  </a:lnTo>
                  <a:cubicBezTo>
                    <a:pt x="8170" y="0"/>
                    <a:pt x="8176" y="6"/>
                    <a:pt x="8176" y="12"/>
                  </a:cubicBezTo>
                  <a:cubicBezTo>
                    <a:pt x="8176" y="19"/>
                    <a:pt x="8170" y="25"/>
                    <a:pt x="8163" y="25"/>
                  </a:cubicBezTo>
                  <a:cubicBezTo>
                    <a:pt x="8156" y="25"/>
                    <a:pt x="8151" y="19"/>
                    <a:pt x="8151" y="12"/>
                  </a:cubicBezTo>
                  <a:cubicBezTo>
                    <a:pt x="8151" y="6"/>
                    <a:pt x="8156" y="0"/>
                    <a:pt x="8163" y="0"/>
                  </a:cubicBezTo>
                  <a:close/>
                  <a:moveTo>
                    <a:pt x="8263" y="0"/>
                  </a:moveTo>
                  <a:lnTo>
                    <a:pt x="8338" y="0"/>
                  </a:lnTo>
                  <a:cubicBezTo>
                    <a:pt x="8345" y="0"/>
                    <a:pt x="8351" y="6"/>
                    <a:pt x="8351" y="12"/>
                  </a:cubicBezTo>
                  <a:cubicBezTo>
                    <a:pt x="8351" y="19"/>
                    <a:pt x="8345" y="25"/>
                    <a:pt x="8338" y="25"/>
                  </a:cubicBezTo>
                  <a:lnTo>
                    <a:pt x="8263" y="25"/>
                  </a:lnTo>
                  <a:cubicBezTo>
                    <a:pt x="8256" y="25"/>
                    <a:pt x="8251" y="19"/>
                    <a:pt x="8251" y="12"/>
                  </a:cubicBezTo>
                  <a:cubicBezTo>
                    <a:pt x="8251" y="6"/>
                    <a:pt x="8256" y="0"/>
                    <a:pt x="8263" y="0"/>
                  </a:cubicBezTo>
                  <a:close/>
                  <a:moveTo>
                    <a:pt x="8438" y="0"/>
                  </a:moveTo>
                  <a:lnTo>
                    <a:pt x="8438" y="0"/>
                  </a:lnTo>
                  <a:cubicBezTo>
                    <a:pt x="8445" y="0"/>
                    <a:pt x="8451" y="6"/>
                    <a:pt x="8451" y="12"/>
                  </a:cubicBezTo>
                  <a:cubicBezTo>
                    <a:pt x="8451" y="19"/>
                    <a:pt x="8445" y="25"/>
                    <a:pt x="8438" y="25"/>
                  </a:cubicBezTo>
                  <a:cubicBezTo>
                    <a:pt x="8431" y="25"/>
                    <a:pt x="8426" y="19"/>
                    <a:pt x="8426" y="12"/>
                  </a:cubicBezTo>
                  <a:cubicBezTo>
                    <a:pt x="8426" y="6"/>
                    <a:pt x="8431" y="0"/>
                    <a:pt x="8438" y="0"/>
                  </a:cubicBezTo>
                  <a:close/>
                  <a:moveTo>
                    <a:pt x="8538" y="0"/>
                  </a:moveTo>
                  <a:lnTo>
                    <a:pt x="8613" y="0"/>
                  </a:lnTo>
                  <a:cubicBezTo>
                    <a:pt x="8620" y="0"/>
                    <a:pt x="8626" y="6"/>
                    <a:pt x="8626" y="12"/>
                  </a:cubicBezTo>
                  <a:cubicBezTo>
                    <a:pt x="8626" y="19"/>
                    <a:pt x="8620" y="25"/>
                    <a:pt x="8613" y="25"/>
                  </a:cubicBezTo>
                  <a:lnTo>
                    <a:pt x="8538" y="25"/>
                  </a:lnTo>
                  <a:cubicBezTo>
                    <a:pt x="8531" y="25"/>
                    <a:pt x="8526" y="19"/>
                    <a:pt x="8526" y="12"/>
                  </a:cubicBezTo>
                  <a:cubicBezTo>
                    <a:pt x="8526" y="6"/>
                    <a:pt x="8531" y="0"/>
                    <a:pt x="8538" y="0"/>
                  </a:cubicBezTo>
                  <a:close/>
                  <a:moveTo>
                    <a:pt x="8713" y="0"/>
                  </a:moveTo>
                  <a:lnTo>
                    <a:pt x="8713" y="0"/>
                  </a:lnTo>
                  <a:cubicBezTo>
                    <a:pt x="8720" y="0"/>
                    <a:pt x="8726" y="6"/>
                    <a:pt x="8726" y="12"/>
                  </a:cubicBezTo>
                  <a:cubicBezTo>
                    <a:pt x="8726" y="19"/>
                    <a:pt x="8720" y="25"/>
                    <a:pt x="8713" y="25"/>
                  </a:cubicBezTo>
                  <a:cubicBezTo>
                    <a:pt x="8706" y="25"/>
                    <a:pt x="8701" y="19"/>
                    <a:pt x="8701" y="12"/>
                  </a:cubicBezTo>
                  <a:cubicBezTo>
                    <a:pt x="8701" y="6"/>
                    <a:pt x="8706" y="0"/>
                    <a:pt x="8713" y="0"/>
                  </a:cubicBezTo>
                  <a:close/>
                  <a:moveTo>
                    <a:pt x="8813" y="0"/>
                  </a:moveTo>
                  <a:lnTo>
                    <a:pt x="8888" y="0"/>
                  </a:lnTo>
                  <a:cubicBezTo>
                    <a:pt x="8895" y="0"/>
                    <a:pt x="8901" y="6"/>
                    <a:pt x="8901" y="12"/>
                  </a:cubicBezTo>
                  <a:cubicBezTo>
                    <a:pt x="8901" y="19"/>
                    <a:pt x="8895" y="25"/>
                    <a:pt x="8888" y="25"/>
                  </a:cubicBezTo>
                  <a:lnTo>
                    <a:pt x="8813" y="25"/>
                  </a:lnTo>
                  <a:cubicBezTo>
                    <a:pt x="8806" y="25"/>
                    <a:pt x="8801" y="19"/>
                    <a:pt x="8801" y="12"/>
                  </a:cubicBezTo>
                  <a:cubicBezTo>
                    <a:pt x="8801" y="6"/>
                    <a:pt x="8806" y="0"/>
                    <a:pt x="8813" y="0"/>
                  </a:cubicBezTo>
                  <a:close/>
                  <a:moveTo>
                    <a:pt x="8988" y="0"/>
                  </a:moveTo>
                  <a:lnTo>
                    <a:pt x="8988" y="0"/>
                  </a:lnTo>
                  <a:cubicBezTo>
                    <a:pt x="8995" y="0"/>
                    <a:pt x="9001" y="6"/>
                    <a:pt x="9001" y="12"/>
                  </a:cubicBezTo>
                  <a:cubicBezTo>
                    <a:pt x="9001" y="19"/>
                    <a:pt x="8995" y="25"/>
                    <a:pt x="8988" y="25"/>
                  </a:cubicBezTo>
                  <a:cubicBezTo>
                    <a:pt x="8981" y="25"/>
                    <a:pt x="8976" y="19"/>
                    <a:pt x="8976" y="12"/>
                  </a:cubicBezTo>
                  <a:cubicBezTo>
                    <a:pt x="8976" y="6"/>
                    <a:pt x="8981" y="0"/>
                    <a:pt x="8988" y="0"/>
                  </a:cubicBezTo>
                  <a:close/>
                  <a:moveTo>
                    <a:pt x="9088" y="0"/>
                  </a:moveTo>
                  <a:lnTo>
                    <a:pt x="9163" y="0"/>
                  </a:lnTo>
                  <a:cubicBezTo>
                    <a:pt x="9170" y="0"/>
                    <a:pt x="9176" y="6"/>
                    <a:pt x="9176" y="12"/>
                  </a:cubicBezTo>
                  <a:cubicBezTo>
                    <a:pt x="9176" y="19"/>
                    <a:pt x="9170" y="25"/>
                    <a:pt x="9163" y="25"/>
                  </a:cubicBezTo>
                  <a:lnTo>
                    <a:pt x="9088" y="25"/>
                  </a:lnTo>
                  <a:cubicBezTo>
                    <a:pt x="9081" y="25"/>
                    <a:pt x="9076" y="19"/>
                    <a:pt x="9076" y="12"/>
                  </a:cubicBezTo>
                  <a:cubicBezTo>
                    <a:pt x="9076" y="6"/>
                    <a:pt x="9081" y="0"/>
                    <a:pt x="9088" y="0"/>
                  </a:cubicBezTo>
                  <a:close/>
                  <a:moveTo>
                    <a:pt x="9263" y="0"/>
                  </a:moveTo>
                  <a:lnTo>
                    <a:pt x="9263" y="0"/>
                  </a:lnTo>
                  <a:cubicBezTo>
                    <a:pt x="9270" y="0"/>
                    <a:pt x="9276" y="6"/>
                    <a:pt x="9276" y="12"/>
                  </a:cubicBezTo>
                  <a:cubicBezTo>
                    <a:pt x="9276" y="19"/>
                    <a:pt x="9270" y="25"/>
                    <a:pt x="9263" y="25"/>
                  </a:cubicBezTo>
                  <a:cubicBezTo>
                    <a:pt x="9256" y="25"/>
                    <a:pt x="9251" y="19"/>
                    <a:pt x="9251" y="12"/>
                  </a:cubicBezTo>
                  <a:cubicBezTo>
                    <a:pt x="9251" y="6"/>
                    <a:pt x="9256" y="0"/>
                    <a:pt x="9263" y="0"/>
                  </a:cubicBezTo>
                  <a:close/>
                  <a:moveTo>
                    <a:pt x="9363" y="0"/>
                  </a:moveTo>
                  <a:lnTo>
                    <a:pt x="9438" y="0"/>
                  </a:lnTo>
                  <a:cubicBezTo>
                    <a:pt x="9445" y="0"/>
                    <a:pt x="9451" y="6"/>
                    <a:pt x="9451" y="12"/>
                  </a:cubicBezTo>
                  <a:cubicBezTo>
                    <a:pt x="9451" y="19"/>
                    <a:pt x="9445" y="25"/>
                    <a:pt x="9438" y="25"/>
                  </a:cubicBezTo>
                  <a:lnTo>
                    <a:pt x="9363" y="25"/>
                  </a:lnTo>
                  <a:cubicBezTo>
                    <a:pt x="9356" y="25"/>
                    <a:pt x="9351" y="19"/>
                    <a:pt x="9351" y="12"/>
                  </a:cubicBezTo>
                  <a:cubicBezTo>
                    <a:pt x="9351" y="6"/>
                    <a:pt x="9356" y="0"/>
                    <a:pt x="9363" y="0"/>
                  </a:cubicBezTo>
                  <a:close/>
                  <a:moveTo>
                    <a:pt x="9538" y="0"/>
                  </a:moveTo>
                  <a:lnTo>
                    <a:pt x="9538" y="0"/>
                  </a:lnTo>
                  <a:cubicBezTo>
                    <a:pt x="9545" y="0"/>
                    <a:pt x="9551" y="6"/>
                    <a:pt x="9551" y="12"/>
                  </a:cubicBezTo>
                  <a:cubicBezTo>
                    <a:pt x="9551" y="19"/>
                    <a:pt x="9545" y="25"/>
                    <a:pt x="9538" y="25"/>
                  </a:cubicBezTo>
                  <a:cubicBezTo>
                    <a:pt x="9531" y="25"/>
                    <a:pt x="9526" y="19"/>
                    <a:pt x="9526" y="12"/>
                  </a:cubicBezTo>
                  <a:cubicBezTo>
                    <a:pt x="9526" y="6"/>
                    <a:pt x="9531" y="0"/>
                    <a:pt x="9538" y="0"/>
                  </a:cubicBezTo>
                  <a:close/>
                  <a:moveTo>
                    <a:pt x="9638" y="0"/>
                  </a:moveTo>
                  <a:lnTo>
                    <a:pt x="9713" y="0"/>
                  </a:lnTo>
                  <a:cubicBezTo>
                    <a:pt x="9720" y="0"/>
                    <a:pt x="9726" y="6"/>
                    <a:pt x="9726" y="12"/>
                  </a:cubicBezTo>
                  <a:cubicBezTo>
                    <a:pt x="9726" y="19"/>
                    <a:pt x="9720" y="25"/>
                    <a:pt x="9713" y="25"/>
                  </a:cubicBezTo>
                  <a:lnTo>
                    <a:pt x="9638" y="25"/>
                  </a:lnTo>
                  <a:cubicBezTo>
                    <a:pt x="9631" y="25"/>
                    <a:pt x="9626" y="19"/>
                    <a:pt x="9626" y="12"/>
                  </a:cubicBezTo>
                  <a:cubicBezTo>
                    <a:pt x="9626" y="6"/>
                    <a:pt x="9631" y="0"/>
                    <a:pt x="9638" y="0"/>
                  </a:cubicBezTo>
                  <a:close/>
                  <a:moveTo>
                    <a:pt x="9813" y="0"/>
                  </a:moveTo>
                  <a:lnTo>
                    <a:pt x="9813" y="0"/>
                  </a:lnTo>
                  <a:cubicBezTo>
                    <a:pt x="9820" y="0"/>
                    <a:pt x="9826" y="6"/>
                    <a:pt x="9826" y="12"/>
                  </a:cubicBezTo>
                  <a:cubicBezTo>
                    <a:pt x="9826" y="19"/>
                    <a:pt x="9820" y="25"/>
                    <a:pt x="9813" y="25"/>
                  </a:cubicBezTo>
                  <a:cubicBezTo>
                    <a:pt x="9806" y="25"/>
                    <a:pt x="9801" y="19"/>
                    <a:pt x="9801" y="12"/>
                  </a:cubicBezTo>
                  <a:cubicBezTo>
                    <a:pt x="9801" y="6"/>
                    <a:pt x="9806" y="0"/>
                    <a:pt x="9813" y="0"/>
                  </a:cubicBezTo>
                  <a:close/>
                  <a:moveTo>
                    <a:pt x="9913" y="0"/>
                  </a:moveTo>
                  <a:lnTo>
                    <a:pt x="9988" y="0"/>
                  </a:lnTo>
                  <a:cubicBezTo>
                    <a:pt x="9995" y="0"/>
                    <a:pt x="10001" y="6"/>
                    <a:pt x="10001" y="12"/>
                  </a:cubicBezTo>
                  <a:cubicBezTo>
                    <a:pt x="10001" y="19"/>
                    <a:pt x="9995" y="25"/>
                    <a:pt x="9988" y="25"/>
                  </a:cubicBezTo>
                  <a:lnTo>
                    <a:pt x="9913" y="25"/>
                  </a:lnTo>
                  <a:cubicBezTo>
                    <a:pt x="9906" y="25"/>
                    <a:pt x="9901" y="19"/>
                    <a:pt x="9901" y="12"/>
                  </a:cubicBezTo>
                  <a:cubicBezTo>
                    <a:pt x="9901" y="6"/>
                    <a:pt x="9906" y="0"/>
                    <a:pt x="9913" y="0"/>
                  </a:cubicBez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grpSp>
          <p:nvGrpSpPr>
            <p:cNvPr id="26734" name="Group 186">
              <a:extLst>
                <a:ext uri="{FF2B5EF4-FFF2-40B4-BE49-F238E27FC236}">
                  <a16:creationId xmlns:a16="http://schemas.microsoft.com/office/drawing/2014/main" id="{D27B5931-DAA2-45AB-9E3F-68AE3DB9C862}"/>
                </a:ext>
              </a:extLst>
            </p:cNvPr>
            <p:cNvGrpSpPr>
              <a:grpSpLocks/>
            </p:cNvGrpSpPr>
            <p:nvPr/>
          </p:nvGrpSpPr>
          <p:grpSpPr bwMode="auto">
            <a:xfrm>
              <a:off x="4883" y="1893"/>
              <a:ext cx="624" cy="923"/>
              <a:chOff x="4883" y="1893"/>
              <a:chExt cx="624" cy="923"/>
            </a:xfrm>
          </p:grpSpPr>
          <p:sp>
            <p:nvSpPr>
              <p:cNvPr id="26915" name="Rectangle 182">
                <a:extLst>
                  <a:ext uri="{FF2B5EF4-FFF2-40B4-BE49-F238E27FC236}">
                    <a16:creationId xmlns:a16="http://schemas.microsoft.com/office/drawing/2014/main" id="{876D0D2B-F102-48B2-821D-201FEA5F57FE}"/>
                  </a:ext>
                </a:extLst>
              </p:cNvPr>
              <p:cNvSpPr>
                <a:spLocks noChangeArrowheads="1"/>
              </p:cNvSpPr>
              <p:nvPr/>
            </p:nvSpPr>
            <p:spPr bwMode="auto">
              <a:xfrm>
                <a:off x="4883" y="1893"/>
                <a:ext cx="624" cy="92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pic>
            <p:nvPicPr>
              <p:cNvPr id="26916" name="Picture 183">
                <a:extLst>
                  <a:ext uri="{FF2B5EF4-FFF2-40B4-BE49-F238E27FC236}">
                    <a16:creationId xmlns:a16="http://schemas.microsoft.com/office/drawing/2014/main" id="{230CFF28-9946-4A38-B7CF-5FA9EC332A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 y="1893"/>
                <a:ext cx="624"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17" name="Rectangle 184">
                <a:extLst>
                  <a:ext uri="{FF2B5EF4-FFF2-40B4-BE49-F238E27FC236}">
                    <a16:creationId xmlns:a16="http://schemas.microsoft.com/office/drawing/2014/main" id="{6F0E310E-76DF-4761-8DCA-906391EC1569}"/>
                  </a:ext>
                </a:extLst>
              </p:cNvPr>
              <p:cNvSpPr>
                <a:spLocks noChangeArrowheads="1"/>
              </p:cNvSpPr>
              <p:nvPr/>
            </p:nvSpPr>
            <p:spPr bwMode="auto">
              <a:xfrm>
                <a:off x="4883" y="1893"/>
                <a:ext cx="624" cy="92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918" name="Rectangle 185">
                <a:extLst>
                  <a:ext uri="{FF2B5EF4-FFF2-40B4-BE49-F238E27FC236}">
                    <a16:creationId xmlns:a16="http://schemas.microsoft.com/office/drawing/2014/main" id="{13417C44-179D-43EF-9D24-611FFF883BA9}"/>
                  </a:ext>
                </a:extLst>
              </p:cNvPr>
              <p:cNvSpPr>
                <a:spLocks noChangeArrowheads="1"/>
              </p:cNvSpPr>
              <p:nvPr/>
            </p:nvSpPr>
            <p:spPr bwMode="auto">
              <a:xfrm>
                <a:off x="4883" y="1893"/>
                <a:ext cx="624" cy="923"/>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735" name="Rectangle 187">
              <a:extLst>
                <a:ext uri="{FF2B5EF4-FFF2-40B4-BE49-F238E27FC236}">
                  <a16:creationId xmlns:a16="http://schemas.microsoft.com/office/drawing/2014/main" id="{0B8449C9-4F19-42DE-8B4E-73399E42C8CC}"/>
                </a:ext>
              </a:extLst>
            </p:cNvPr>
            <p:cNvSpPr>
              <a:spLocks noChangeArrowheads="1"/>
            </p:cNvSpPr>
            <p:nvPr/>
          </p:nvSpPr>
          <p:spPr bwMode="auto">
            <a:xfrm>
              <a:off x="4973" y="2215"/>
              <a:ext cx="35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b="1" dirty="0">
                  <a:solidFill>
                    <a:srgbClr val="000000"/>
                  </a:solidFill>
                  <a:latin typeface="Arial" panose="020B0604020202020204" pitchFamily="34" charset="0"/>
                </a:rPr>
                <a:t>CRM Tool +</a:t>
              </a:r>
              <a:endParaRPr lang="en-US" altLang="en-US" sz="2700" dirty="0">
                <a:solidFill>
                  <a:srgbClr val="1A68A6"/>
                </a:solidFill>
                <a:latin typeface="Calibri" panose="020F0502020204030204" pitchFamily="34" charset="0"/>
              </a:endParaRPr>
            </a:p>
          </p:txBody>
        </p:sp>
        <p:sp>
          <p:nvSpPr>
            <p:cNvPr id="26736" name="Rectangle 188">
              <a:extLst>
                <a:ext uri="{FF2B5EF4-FFF2-40B4-BE49-F238E27FC236}">
                  <a16:creationId xmlns:a16="http://schemas.microsoft.com/office/drawing/2014/main" id="{25231681-31F5-4FDB-8BAB-0AA7FFB466A7}"/>
                </a:ext>
              </a:extLst>
            </p:cNvPr>
            <p:cNvSpPr>
              <a:spLocks noChangeArrowheads="1"/>
            </p:cNvSpPr>
            <p:nvPr/>
          </p:nvSpPr>
          <p:spPr bwMode="auto">
            <a:xfrm>
              <a:off x="4973" y="2294"/>
              <a:ext cx="26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b="1" dirty="0">
                  <a:solidFill>
                    <a:srgbClr val="000000"/>
                  </a:solidFill>
                  <a:latin typeface="Arial" panose="020B0604020202020204" pitchFamily="34" charset="0"/>
                </a:rPr>
                <a:t>Outlook </a:t>
              </a:r>
              <a:endParaRPr lang="en-US" altLang="en-US" sz="2700" dirty="0">
                <a:solidFill>
                  <a:srgbClr val="1A68A6"/>
                </a:solidFill>
                <a:latin typeface="Calibri" panose="020F0502020204030204" pitchFamily="34" charset="0"/>
              </a:endParaRPr>
            </a:p>
          </p:txBody>
        </p:sp>
        <p:sp>
          <p:nvSpPr>
            <p:cNvPr id="26737" name="Freeform 189">
              <a:extLst>
                <a:ext uri="{FF2B5EF4-FFF2-40B4-BE49-F238E27FC236}">
                  <a16:creationId xmlns:a16="http://schemas.microsoft.com/office/drawing/2014/main" id="{DAC8AA73-34C1-4D92-8743-40E826545794}"/>
                </a:ext>
              </a:extLst>
            </p:cNvPr>
            <p:cNvSpPr>
              <a:spLocks noEditPoints="1"/>
            </p:cNvSpPr>
            <p:nvPr/>
          </p:nvSpPr>
          <p:spPr bwMode="auto">
            <a:xfrm>
              <a:off x="2399" y="3542"/>
              <a:ext cx="820" cy="44"/>
            </a:xfrm>
            <a:custGeom>
              <a:avLst/>
              <a:gdLst>
                <a:gd name="T0" fmla="*/ 0 w 6833"/>
                <a:gd name="T1" fmla="*/ 0 h 400"/>
                <a:gd name="T2" fmla="*/ 0 w 6833"/>
                <a:gd name="T3" fmla="*/ 0 h 400"/>
                <a:gd name="T4" fmla="*/ 0 w 6833"/>
                <a:gd name="T5" fmla="*/ 0 h 400"/>
                <a:gd name="T6" fmla="*/ 0 w 6833"/>
                <a:gd name="T7" fmla="*/ 0 h 400"/>
                <a:gd name="T8" fmla="*/ 0 w 6833"/>
                <a:gd name="T9" fmla="*/ 0 h 400"/>
                <a:gd name="T10" fmla="*/ 0 w 6833"/>
                <a:gd name="T11" fmla="*/ 0 h 400"/>
                <a:gd name="T12" fmla="*/ 0 w 6833"/>
                <a:gd name="T13" fmla="*/ 0 h 400"/>
                <a:gd name="T14" fmla="*/ 0 w 6833"/>
                <a:gd name="T15" fmla="*/ 0 h 400"/>
                <a:gd name="T16" fmla="*/ 0 w 6833"/>
                <a:gd name="T17" fmla="*/ 0 h 400"/>
                <a:gd name="T18" fmla="*/ 0 w 6833"/>
                <a:gd name="T19" fmla="*/ 0 h 400"/>
                <a:gd name="T20" fmla="*/ 0 w 6833"/>
                <a:gd name="T21" fmla="*/ 0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833" h="400">
                  <a:moveTo>
                    <a:pt x="33" y="167"/>
                  </a:moveTo>
                  <a:lnTo>
                    <a:pt x="6500" y="167"/>
                  </a:lnTo>
                  <a:cubicBezTo>
                    <a:pt x="6519" y="167"/>
                    <a:pt x="6533" y="182"/>
                    <a:pt x="6533" y="200"/>
                  </a:cubicBezTo>
                  <a:cubicBezTo>
                    <a:pt x="6533" y="219"/>
                    <a:pt x="6519" y="234"/>
                    <a:pt x="6500" y="234"/>
                  </a:cubicBezTo>
                  <a:lnTo>
                    <a:pt x="33" y="234"/>
                  </a:lnTo>
                  <a:cubicBezTo>
                    <a:pt x="15" y="234"/>
                    <a:pt x="0" y="219"/>
                    <a:pt x="0" y="200"/>
                  </a:cubicBezTo>
                  <a:cubicBezTo>
                    <a:pt x="0" y="182"/>
                    <a:pt x="15" y="167"/>
                    <a:pt x="33" y="167"/>
                  </a:cubicBezTo>
                  <a:close/>
                  <a:moveTo>
                    <a:pt x="6433" y="0"/>
                  </a:moveTo>
                  <a:lnTo>
                    <a:pt x="6833" y="200"/>
                  </a:lnTo>
                  <a:lnTo>
                    <a:pt x="6433" y="400"/>
                  </a:lnTo>
                  <a:lnTo>
                    <a:pt x="6433" y="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grpSp>
          <p:nvGrpSpPr>
            <p:cNvPr id="26738" name="Group 194">
              <a:extLst>
                <a:ext uri="{FF2B5EF4-FFF2-40B4-BE49-F238E27FC236}">
                  <a16:creationId xmlns:a16="http://schemas.microsoft.com/office/drawing/2014/main" id="{247FF39B-5490-4F85-921B-109E6D923DF4}"/>
                </a:ext>
              </a:extLst>
            </p:cNvPr>
            <p:cNvGrpSpPr>
              <a:grpSpLocks/>
            </p:cNvGrpSpPr>
            <p:nvPr/>
          </p:nvGrpSpPr>
          <p:grpSpPr bwMode="auto">
            <a:xfrm>
              <a:off x="4859" y="3043"/>
              <a:ext cx="624" cy="873"/>
              <a:chOff x="4859" y="3043"/>
              <a:chExt cx="624" cy="873"/>
            </a:xfrm>
          </p:grpSpPr>
          <p:sp>
            <p:nvSpPr>
              <p:cNvPr id="26911" name="Rectangle 190">
                <a:extLst>
                  <a:ext uri="{FF2B5EF4-FFF2-40B4-BE49-F238E27FC236}">
                    <a16:creationId xmlns:a16="http://schemas.microsoft.com/office/drawing/2014/main" id="{94A89E6C-78D7-4BCE-8850-B74366823C06}"/>
                  </a:ext>
                </a:extLst>
              </p:cNvPr>
              <p:cNvSpPr>
                <a:spLocks noChangeArrowheads="1"/>
              </p:cNvSpPr>
              <p:nvPr/>
            </p:nvSpPr>
            <p:spPr bwMode="auto">
              <a:xfrm>
                <a:off x="4859" y="3043"/>
                <a:ext cx="624" cy="87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pic>
            <p:nvPicPr>
              <p:cNvPr id="26912" name="Picture 191">
                <a:extLst>
                  <a:ext uri="{FF2B5EF4-FFF2-40B4-BE49-F238E27FC236}">
                    <a16:creationId xmlns:a16="http://schemas.microsoft.com/office/drawing/2014/main" id="{928D16EE-7394-45B3-88E9-168B137B79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 y="3044"/>
                <a:ext cx="624"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13" name="Rectangle 192">
                <a:extLst>
                  <a:ext uri="{FF2B5EF4-FFF2-40B4-BE49-F238E27FC236}">
                    <a16:creationId xmlns:a16="http://schemas.microsoft.com/office/drawing/2014/main" id="{7D4B16D6-AB6B-4877-A6CE-97F3632A3D50}"/>
                  </a:ext>
                </a:extLst>
              </p:cNvPr>
              <p:cNvSpPr>
                <a:spLocks noChangeArrowheads="1"/>
              </p:cNvSpPr>
              <p:nvPr/>
            </p:nvSpPr>
            <p:spPr bwMode="auto">
              <a:xfrm>
                <a:off x="4859" y="3043"/>
                <a:ext cx="624" cy="87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914" name="Rectangle 193">
                <a:extLst>
                  <a:ext uri="{FF2B5EF4-FFF2-40B4-BE49-F238E27FC236}">
                    <a16:creationId xmlns:a16="http://schemas.microsoft.com/office/drawing/2014/main" id="{AE7399A4-FF15-4C1B-B683-A842B45A4973}"/>
                  </a:ext>
                </a:extLst>
              </p:cNvPr>
              <p:cNvSpPr>
                <a:spLocks noChangeArrowheads="1"/>
              </p:cNvSpPr>
              <p:nvPr/>
            </p:nvSpPr>
            <p:spPr bwMode="auto">
              <a:xfrm>
                <a:off x="4859" y="3044"/>
                <a:ext cx="624" cy="872"/>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739" name="Rectangle 195">
              <a:extLst>
                <a:ext uri="{FF2B5EF4-FFF2-40B4-BE49-F238E27FC236}">
                  <a16:creationId xmlns:a16="http://schemas.microsoft.com/office/drawing/2014/main" id="{99689949-1AF9-4BE9-8BE9-527F42C2F221}"/>
                </a:ext>
              </a:extLst>
            </p:cNvPr>
            <p:cNvSpPr>
              <a:spLocks noChangeArrowheads="1"/>
            </p:cNvSpPr>
            <p:nvPr/>
          </p:nvSpPr>
          <p:spPr bwMode="auto">
            <a:xfrm>
              <a:off x="4989" y="3292"/>
              <a:ext cx="267"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b="1" dirty="0">
                  <a:solidFill>
                    <a:srgbClr val="000000"/>
                  </a:solidFill>
                  <a:latin typeface="Arial" panose="020B0604020202020204" pitchFamily="34" charset="0"/>
                </a:rPr>
                <a:t>Pipeline </a:t>
              </a:r>
              <a:endParaRPr lang="en-US" altLang="en-US" sz="2700" dirty="0">
                <a:solidFill>
                  <a:srgbClr val="1A68A6"/>
                </a:solidFill>
                <a:latin typeface="Calibri" panose="020F0502020204030204" pitchFamily="34" charset="0"/>
              </a:endParaRPr>
            </a:p>
          </p:txBody>
        </p:sp>
        <p:sp>
          <p:nvSpPr>
            <p:cNvPr id="26740" name="Rectangle 196">
              <a:extLst>
                <a:ext uri="{FF2B5EF4-FFF2-40B4-BE49-F238E27FC236}">
                  <a16:creationId xmlns:a16="http://schemas.microsoft.com/office/drawing/2014/main" id="{E0E42287-9DB5-4791-923F-D2AEC06FF743}"/>
                </a:ext>
              </a:extLst>
            </p:cNvPr>
            <p:cNvSpPr>
              <a:spLocks noChangeArrowheads="1"/>
            </p:cNvSpPr>
            <p:nvPr/>
          </p:nvSpPr>
          <p:spPr bwMode="auto">
            <a:xfrm>
              <a:off x="4989" y="3371"/>
              <a:ext cx="30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b="1" dirty="0">
                  <a:solidFill>
                    <a:srgbClr val="000000"/>
                  </a:solidFill>
                  <a:latin typeface="Arial" panose="020B0604020202020204" pitchFamily="34" charset="0"/>
                </a:rPr>
                <a:t>Reporting</a:t>
              </a:r>
              <a:endParaRPr lang="en-US" altLang="en-US" sz="2700" dirty="0">
                <a:solidFill>
                  <a:srgbClr val="1A68A6"/>
                </a:solidFill>
                <a:latin typeface="Calibri" panose="020F0502020204030204" pitchFamily="34" charset="0"/>
              </a:endParaRPr>
            </a:p>
          </p:txBody>
        </p:sp>
        <p:sp>
          <p:nvSpPr>
            <p:cNvPr id="26741" name="Rectangle 197">
              <a:extLst>
                <a:ext uri="{FF2B5EF4-FFF2-40B4-BE49-F238E27FC236}">
                  <a16:creationId xmlns:a16="http://schemas.microsoft.com/office/drawing/2014/main" id="{BB5E2260-5C79-435A-BD83-163F74538E8C}"/>
                </a:ext>
              </a:extLst>
            </p:cNvPr>
            <p:cNvSpPr>
              <a:spLocks noChangeArrowheads="1"/>
            </p:cNvSpPr>
            <p:nvPr/>
          </p:nvSpPr>
          <p:spPr bwMode="auto">
            <a:xfrm>
              <a:off x="4989" y="3450"/>
              <a:ext cx="31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b="1" dirty="0">
                  <a:solidFill>
                    <a:srgbClr val="000000"/>
                  </a:solidFill>
                  <a:latin typeface="Arial" panose="020B0604020202020204" pitchFamily="34" charset="0"/>
                </a:rPr>
                <a:t>Within the</a:t>
              </a:r>
              <a:endParaRPr lang="en-US" altLang="en-US" sz="2700" dirty="0">
                <a:solidFill>
                  <a:srgbClr val="1A68A6"/>
                </a:solidFill>
                <a:latin typeface="Calibri" panose="020F0502020204030204" pitchFamily="34" charset="0"/>
              </a:endParaRPr>
            </a:p>
          </p:txBody>
        </p:sp>
        <p:sp>
          <p:nvSpPr>
            <p:cNvPr id="26742" name="Rectangle 198">
              <a:extLst>
                <a:ext uri="{FF2B5EF4-FFF2-40B4-BE49-F238E27FC236}">
                  <a16:creationId xmlns:a16="http://schemas.microsoft.com/office/drawing/2014/main" id="{7C37DC28-8CC6-417C-95FD-7AD87830061C}"/>
                </a:ext>
              </a:extLst>
            </p:cNvPr>
            <p:cNvSpPr>
              <a:spLocks noChangeArrowheads="1"/>
            </p:cNvSpPr>
            <p:nvPr/>
          </p:nvSpPr>
          <p:spPr bwMode="auto">
            <a:xfrm>
              <a:off x="4989" y="3529"/>
              <a:ext cx="297"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b="1" dirty="0">
                  <a:solidFill>
                    <a:srgbClr val="000000"/>
                  </a:solidFill>
                  <a:latin typeface="Arial" panose="020B0604020202020204" pitchFamily="34" charset="0"/>
                </a:rPr>
                <a:t>CRM Tool</a:t>
              </a:r>
              <a:endParaRPr lang="en-US" altLang="en-US" sz="2700" dirty="0">
                <a:solidFill>
                  <a:srgbClr val="1A68A6"/>
                </a:solidFill>
                <a:latin typeface="Calibri" panose="020F0502020204030204" pitchFamily="34" charset="0"/>
              </a:endParaRPr>
            </a:p>
          </p:txBody>
        </p:sp>
        <p:sp>
          <p:nvSpPr>
            <p:cNvPr id="26743" name="Freeform 199">
              <a:extLst>
                <a:ext uri="{FF2B5EF4-FFF2-40B4-BE49-F238E27FC236}">
                  <a16:creationId xmlns:a16="http://schemas.microsoft.com/office/drawing/2014/main" id="{F222BC1B-0F6F-4DB1-882E-B8344473BF18}"/>
                </a:ext>
              </a:extLst>
            </p:cNvPr>
            <p:cNvSpPr>
              <a:spLocks noEditPoints="1"/>
            </p:cNvSpPr>
            <p:nvPr/>
          </p:nvSpPr>
          <p:spPr bwMode="auto">
            <a:xfrm>
              <a:off x="2744" y="3056"/>
              <a:ext cx="2094" cy="5"/>
            </a:xfrm>
            <a:custGeom>
              <a:avLst/>
              <a:gdLst>
                <a:gd name="T0" fmla="*/ 0 w 8726"/>
                <a:gd name="T1" fmla="*/ 0 h 25"/>
                <a:gd name="T2" fmla="*/ 0 w 8726"/>
                <a:gd name="T3" fmla="*/ 0 h 25"/>
                <a:gd name="T4" fmla="*/ 0 w 8726"/>
                <a:gd name="T5" fmla="*/ 0 h 25"/>
                <a:gd name="T6" fmla="*/ 0 w 8726"/>
                <a:gd name="T7" fmla="*/ 0 h 25"/>
                <a:gd name="T8" fmla="*/ 0 w 8726"/>
                <a:gd name="T9" fmla="*/ 0 h 25"/>
                <a:gd name="T10" fmla="*/ 0 w 8726"/>
                <a:gd name="T11" fmla="*/ 0 h 25"/>
                <a:gd name="T12" fmla="*/ 0 w 8726"/>
                <a:gd name="T13" fmla="*/ 0 h 25"/>
                <a:gd name="T14" fmla="*/ 0 w 8726"/>
                <a:gd name="T15" fmla="*/ 0 h 25"/>
                <a:gd name="T16" fmla="*/ 0 w 8726"/>
                <a:gd name="T17" fmla="*/ 0 h 25"/>
                <a:gd name="T18" fmla="*/ 0 w 8726"/>
                <a:gd name="T19" fmla="*/ 0 h 25"/>
                <a:gd name="T20" fmla="*/ 0 w 8726"/>
                <a:gd name="T21" fmla="*/ 0 h 25"/>
                <a:gd name="T22" fmla="*/ 0 w 8726"/>
                <a:gd name="T23" fmla="*/ 0 h 25"/>
                <a:gd name="T24" fmla="*/ 0 w 8726"/>
                <a:gd name="T25" fmla="*/ 0 h 25"/>
                <a:gd name="T26" fmla="*/ 0 w 8726"/>
                <a:gd name="T27" fmla="*/ 0 h 25"/>
                <a:gd name="T28" fmla="*/ 0 w 8726"/>
                <a:gd name="T29" fmla="*/ 0 h 25"/>
                <a:gd name="T30" fmla="*/ 0 w 8726"/>
                <a:gd name="T31" fmla="*/ 0 h 25"/>
                <a:gd name="T32" fmla="*/ 0 w 8726"/>
                <a:gd name="T33" fmla="*/ 0 h 25"/>
                <a:gd name="T34" fmla="*/ 0 w 8726"/>
                <a:gd name="T35" fmla="*/ 0 h 25"/>
                <a:gd name="T36" fmla="*/ 0 w 8726"/>
                <a:gd name="T37" fmla="*/ 0 h 25"/>
                <a:gd name="T38" fmla="*/ 0 w 8726"/>
                <a:gd name="T39" fmla="*/ 0 h 25"/>
                <a:gd name="T40" fmla="*/ 0 w 8726"/>
                <a:gd name="T41" fmla="*/ 0 h 25"/>
                <a:gd name="T42" fmla="*/ 0 w 8726"/>
                <a:gd name="T43" fmla="*/ 0 h 25"/>
                <a:gd name="T44" fmla="*/ 0 w 8726"/>
                <a:gd name="T45" fmla="*/ 0 h 25"/>
                <a:gd name="T46" fmla="*/ 0 w 8726"/>
                <a:gd name="T47" fmla="*/ 0 h 25"/>
                <a:gd name="T48" fmla="*/ 0 w 8726"/>
                <a:gd name="T49" fmla="*/ 0 h 25"/>
                <a:gd name="T50" fmla="*/ 0 w 8726"/>
                <a:gd name="T51" fmla="*/ 0 h 25"/>
                <a:gd name="T52" fmla="*/ 0 w 8726"/>
                <a:gd name="T53" fmla="*/ 0 h 25"/>
                <a:gd name="T54" fmla="*/ 0 w 8726"/>
                <a:gd name="T55" fmla="*/ 0 h 25"/>
                <a:gd name="T56" fmla="*/ 0 w 8726"/>
                <a:gd name="T57" fmla="*/ 0 h 25"/>
                <a:gd name="T58" fmla="*/ 0 w 8726"/>
                <a:gd name="T59" fmla="*/ 0 h 25"/>
                <a:gd name="T60" fmla="*/ 0 w 8726"/>
                <a:gd name="T61" fmla="*/ 0 h 25"/>
                <a:gd name="T62" fmla="*/ 0 w 8726"/>
                <a:gd name="T63" fmla="*/ 0 h 25"/>
                <a:gd name="T64" fmla="*/ 0 w 8726"/>
                <a:gd name="T65" fmla="*/ 0 h 25"/>
                <a:gd name="T66" fmla="*/ 0 w 8726"/>
                <a:gd name="T67" fmla="*/ 0 h 25"/>
                <a:gd name="T68" fmla="*/ 0 w 8726"/>
                <a:gd name="T69" fmla="*/ 0 h 25"/>
                <a:gd name="T70" fmla="*/ 0 w 8726"/>
                <a:gd name="T71" fmla="*/ 0 h 25"/>
                <a:gd name="T72" fmla="*/ 0 w 8726"/>
                <a:gd name="T73" fmla="*/ 0 h 25"/>
                <a:gd name="T74" fmla="*/ 0 w 8726"/>
                <a:gd name="T75" fmla="*/ 0 h 25"/>
                <a:gd name="T76" fmla="*/ 0 w 8726"/>
                <a:gd name="T77" fmla="*/ 0 h 25"/>
                <a:gd name="T78" fmla="*/ 0 w 8726"/>
                <a:gd name="T79" fmla="*/ 0 h 25"/>
                <a:gd name="T80" fmla="*/ 0 w 8726"/>
                <a:gd name="T81" fmla="*/ 0 h 25"/>
                <a:gd name="T82" fmla="*/ 0 w 8726"/>
                <a:gd name="T83" fmla="*/ 0 h 25"/>
                <a:gd name="T84" fmla="*/ 0 w 8726"/>
                <a:gd name="T85" fmla="*/ 0 h 25"/>
                <a:gd name="T86" fmla="*/ 0 w 8726"/>
                <a:gd name="T87" fmla="*/ 0 h 25"/>
                <a:gd name="T88" fmla="*/ 0 w 8726"/>
                <a:gd name="T89" fmla="*/ 0 h 25"/>
                <a:gd name="T90" fmla="*/ 0 w 8726"/>
                <a:gd name="T91" fmla="*/ 0 h 25"/>
                <a:gd name="T92" fmla="*/ 0 w 8726"/>
                <a:gd name="T93" fmla="*/ 0 h 25"/>
                <a:gd name="T94" fmla="*/ 0 w 8726"/>
                <a:gd name="T95" fmla="*/ 0 h 25"/>
                <a:gd name="T96" fmla="*/ 0 w 8726"/>
                <a:gd name="T97" fmla="*/ 0 h 25"/>
                <a:gd name="T98" fmla="*/ 0 w 8726"/>
                <a:gd name="T99" fmla="*/ 0 h 25"/>
                <a:gd name="T100" fmla="*/ 0 w 8726"/>
                <a:gd name="T101" fmla="*/ 0 h 25"/>
                <a:gd name="T102" fmla="*/ 0 w 8726"/>
                <a:gd name="T103" fmla="*/ 0 h 25"/>
                <a:gd name="T104" fmla="*/ 0 w 8726"/>
                <a:gd name="T105" fmla="*/ 0 h 25"/>
                <a:gd name="T106" fmla="*/ 0 w 8726"/>
                <a:gd name="T107" fmla="*/ 0 h 25"/>
                <a:gd name="T108" fmla="*/ 0 w 8726"/>
                <a:gd name="T109" fmla="*/ 0 h 25"/>
                <a:gd name="T110" fmla="*/ 0 w 8726"/>
                <a:gd name="T111" fmla="*/ 0 h 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726" h="25">
                  <a:moveTo>
                    <a:pt x="13" y="0"/>
                  </a:moveTo>
                  <a:lnTo>
                    <a:pt x="88" y="0"/>
                  </a:lnTo>
                  <a:cubicBezTo>
                    <a:pt x="95" y="0"/>
                    <a:pt x="100" y="6"/>
                    <a:pt x="100" y="12"/>
                  </a:cubicBezTo>
                  <a:cubicBezTo>
                    <a:pt x="100" y="19"/>
                    <a:pt x="95" y="25"/>
                    <a:pt x="88" y="25"/>
                  </a:cubicBezTo>
                  <a:lnTo>
                    <a:pt x="13" y="25"/>
                  </a:lnTo>
                  <a:cubicBezTo>
                    <a:pt x="6" y="25"/>
                    <a:pt x="0" y="19"/>
                    <a:pt x="0" y="12"/>
                  </a:cubicBezTo>
                  <a:cubicBezTo>
                    <a:pt x="0" y="6"/>
                    <a:pt x="6" y="0"/>
                    <a:pt x="13" y="0"/>
                  </a:cubicBezTo>
                  <a:close/>
                  <a:moveTo>
                    <a:pt x="188" y="0"/>
                  </a:moveTo>
                  <a:lnTo>
                    <a:pt x="188" y="0"/>
                  </a:lnTo>
                  <a:cubicBezTo>
                    <a:pt x="195" y="0"/>
                    <a:pt x="200" y="6"/>
                    <a:pt x="200" y="12"/>
                  </a:cubicBezTo>
                  <a:cubicBezTo>
                    <a:pt x="200" y="19"/>
                    <a:pt x="195" y="25"/>
                    <a:pt x="188" y="25"/>
                  </a:cubicBezTo>
                  <a:cubicBezTo>
                    <a:pt x="181" y="25"/>
                    <a:pt x="175" y="19"/>
                    <a:pt x="175" y="12"/>
                  </a:cubicBezTo>
                  <a:cubicBezTo>
                    <a:pt x="175" y="6"/>
                    <a:pt x="181" y="0"/>
                    <a:pt x="188" y="0"/>
                  </a:cubicBezTo>
                  <a:close/>
                  <a:moveTo>
                    <a:pt x="288" y="0"/>
                  </a:moveTo>
                  <a:lnTo>
                    <a:pt x="363" y="0"/>
                  </a:lnTo>
                  <a:cubicBezTo>
                    <a:pt x="370" y="0"/>
                    <a:pt x="375" y="6"/>
                    <a:pt x="375" y="12"/>
                  </a:cubicBezTo>
                  <a:cubicBezTo>
                    <a:pt x="375" y="19"/>
                    <a:pt x="370" y="25"/>
                    <a:pt x="363" y="25"/>
                  </a:cubicBezTo>
                  <a:lnTo>
                    <a:pt x="288" y="25"/>
                  </a:lnTo>
                  <a:cubicBezTo>
                    <a:pt x="281" y="25"/>
                    <a:pt x="275" y="19"/>
                    <a:pt x="275" y="12"/>
                  </a:cubicBezTo>
                  <a:cubicBezTo>
                    <a:pt x="275" y="6"/>
                    <a:pt x="281" y="0"/>
                    <a:pt x="288" y="0"/>
                  </a:cubicBezTo>
                  <a:close/>
                  <a:moveTo>
                    <a:pt x="463" y="0"/>
                  </a:moveTo>
                  <a:lnTo>
                    <a:pt x="463" y="0"/>
                  </a:lnTo>
                  <a:cubicBezTo>
                    <a:pt x="470" y="0"/>
                    <a:pt x="475" y="6"/>
                    <a:pt x="475" y="12"/>
                  </a:cubicBezTo>
                  <a:cubicBezTo>
                    <a:pt x="475" y="19"/>
                    <a:pt x="470" y="25"/>
                    <a:pt x="463" y="25"/>
                  </a:cubicBezTo>
                  <a:cubicBezTo>
                    <a:pt x="456" y="25"/>
                    <a:pt x="450" y="19"/>
                    <a:pt x="450" y="12"/>
                  </a:cubicBezTo>
                  <a:cubicBezTo>
                    <a:pt x="450" y="6"/>
                    <a:pt x="456" y="0"/>
                    <a:pt x="463" y="0"/>
                  </a:cubicBezTo>
                  <a:close/>
                  <a:moveTo>
                    <a:pt x="563" y="0"/>
                  </a:moveTo>
                  <a:lnTo>
                    <a:pt x="638" y="0"/>
                  </a:lnTo>
                  <a:cubicBezTo>
                    <a:pt x="645" y="0"/>
                    <a:pt x="650" y="6"/>
                    <a:pt x="650" y="12"/>
                  </a:cubicBezTo>
                  <a:cubicBezTo>
                    <a:pt x="650" y="19"/>
                    <a:pt x="645" y="25"/>
                    <a:pt x="638" y="25"/>
                  </a:cubicBezTo>
                  <a:lnTo>
                    <a:pt x="563" y="25"/>
                  </a:lnTo>
                  <a:cubicBezTo>
                    <a:pt x="556" y="25"/>
                    <a:pt x="550" y="19"/>
                    <a:pt x="550" y="12"/>
                  </a:cubicBezTo>
                  <a:cubicBezTo>
                    <a:pt x="550" y="6"/>
                    <a:pt x="556" y="0"/>
                    <a:pt x="563" y="0"/>
                  </a:cubicBezTo>
                  <a:close/>
                  <a:moveTo>
                    <a:pt x="738" y="0"/>
                  </a:moveTo>
                  <a:lnTo>
                    <a:pt x="738" y="0"/>
                  </a:lnTo>
                  <a:cubicBezTo>
                    <a:pt x="745" y="0"/>
                    <a:pt x="750" y="6"/>
                    <a:pt x="750" y="12"/>
                  </a:cubicBezTo>
                  <a:cubicBezTo>
                    <a:pt x="750" y="19"/>
                    <a:pt x="745" y="25"/>
                    <a:pt x="738" y="25"/>
                  </a:cubicBezTo>
                  <a:cubicBezTo>
                    <a:pt x="731" y="25"/>
                    <a:pt x="725" y="19"/>
                    <a:pt x="725" y="12"/>
                  </a:cubicBezTo>
                  <a:cubicBezTo>
                    <a:pt x="725" y="6"/>
                    <a:pt x="731" y="0"/>
                    <a:pt x="738" y="0"/>
                  </a:cubicBezTo>
                  <a:close/>
                  <a:moveTo>
                    <a:pt x="838" y="0"/>
                  </a:moveTo>
                  <a:lnTo>
                    <a:pt x="913" y="0"/>
                  </a:lnTo>
                  <a:cubicBezTo>
                    <a:pt x="920" y="0"/>
                    <a:pt x="925" y="6"/>
                    <a:pt x="925" y="12"/>
                  </a:cubicBezTo>
                  <a:cubicBezTo>
                    <a:pt x="925" y="19"/>
                    <a:pt x="920" y="25"/>
                    <a:pt x="913" y="25"/>
                  </a:cubicBezTo>
                  <a:lnTo>
                    <a:pt x="838" y="25"/>
                  </a:lnTo>
                  <a:cubicBezTo>
                    <a:pt x="831" y="25"/>
                    <a:pt x="825" y="19"/>
                    <a:pt x="825" y="12"/>
                  </a:cubicBezTo>
                  <a:cubicBezTo>
                    <a:pt x="825" y="6"/>
                    <a:pt x="831" y="0"/>
                    <a:pt x="838" y="0"/>
                  </a:cubicBezTo>
                  <a:close/>
                  <a:moveTo>
                    <a:pt x="1013" y="0"/>
                  </a:moveTo>
                  <a:lnTo>
                    <a:pt x="1013" y="0"/>
                  </a:lnTo>
                  <a:cubicBezTo>
                    <a:pt x="1020" y="0"/>
                    <a:pt x="1025" y="6"/>
                    <a:pt x="1025" y="12"/>
                  </a:cubicBezTo>
                  <a:cubicBezTo>
                    <a:pt x="1025" y="19"/>
                    <a:pt x="1020" y="25"/>
                    <a:pt x="1013" y="25"/>
                  </a:cubicBezTo>
                  <a:cubicBezTo>
                    <a:pt x="1006" y="25"/>
                    <a:pt x="1000" y="19"/>
                    <a:pt x="1000" y="12"/>
                  </a:cubicBezTo>
                  <a:cubicBezTo>
                    <a:pt x="1000" y="6"/>
                    <a:pt x="1006" y="0"/>
                    <a:pt x="1013" y="0"/>
                  </a:cubicBezTo>
                  <a:close/>
                  <a:moveTo>
                    <a:pt x="1113" y="0"/>
                  </a:moveTo>
                  <a:lnTo>
                    <a:pt x="1188" y="0"/>
                  </a:lnTo>
                  <a:cubicBezTo>
                    <a:pt x="1195" y="0"/>
                    <a:pt x="1200" y="6"/>
                    <a:pt x="1200" y="12"/>
                  </a:cubicBezTo>
                  <a:cubicBezTo>
                    <a:pt x="1200" y="19"/>
                    <a:pt x="1195" y="25"/>
                    <a:pt x="1188" y="25"/>
                  </a:cubicBezTo>
                  <a:lnTo>
                    <a:pt x="1113" y="25"/>
                  </a:lnTo>
                  <a:cubicBezTo>
                    <a:pt x="1106" y="25"/>
                    <a:pt x="1100" y="19"/>
                    <a:pt x="1100" y="12"/>
                  </a:cubicBezTo>
                  <a:cubicBezTo>
                    <a:pt x="1100" y="6"/>
                    <a:pt x="1106" y="0"/>
                    <a:pt x="1113" y="0"/>
                  </a:cubicBezTo>
                  <a:close/>
                  <a:moveTo>
                    <a:pt x="1288" y="0"/>
                  </a:moveTo>
                  <a:lnTo>
                    <a:pt x="1288" y="0"/>
                  </a:lnTo>
                  <a:cubicBezTo>
                    <a:pt x="1295" y="0"/>
                    <a:pt x="1300" y="6"/>
                    <a:pt x="1300" y="12"/>
                  </a:cubicBezTo>
                  <a:cubicBezTo>
                    <a:pt x="1300" y="19"/>
                    <a:pt x="1295" y="25"/>
                    <a:pt x="1288" y="25"/>
                  </a:cubicBezTo>
                  <a:cubicBezTo>
                    <a:pt x="1281" y="25"/>
                    <a:pt x="1275" y="19"/>
                    <a:pt x="1275" y="12"/>
                  </a:cubicBezTo>
                  <a:cubicBezTo>
                    <a:pt x="1275" y="6"/>
                    <a:pt x="1281" y="0"/>
                    <a:pt x="1288" y="0"/>
                  </a:cubicBezTo>
                  <a:close/>
                  <a:moveTo>
                    <a:pt x="1388" y="0"/>
                  </a:moveTo>
                  <a:lnTo>
                    <a:pt x="1463" y="0"/>
                  </a:lnTo>
                  <a:cubicBezTo>
                    <a:pt x="1470" y="0"/>
                    <a:pt x="1475" y="6"/>
                    <a:pt x="1475" y="12"/>
                  </a:cubicBezTo>
                  <a:cubicBezTo>
                    <a:pt x="1475" y="19"/>
                    <a:pt x="1470" y="25"/>
                    <a:pt x="1463" y="25"/>
                  </a:cubicBezTo>
                  <a:lnTo>
                    <a:pt x="1388" y="25"/>
                  </a:lnTo>
                  <a:cubicBezTo>
                    <a:pt x="1381" y="25"/>
                    <a:pt x="1375" y="19"/>
                    <a:pt x="1375" y="12"/>
                  </a:cubicBezTo>
                  <a:cubicBezTo>
                    <a:pt x="1375" y="6"/>
                    <a:pt x="1381" y="0"/>
                    <a:pt x="1388" y="0"/>
                  </a:cubicBezTo>
                  <a:close/>
                  <a:moveTo>
                    <a:pt x="1563" y="0"/>
                  </a:moveTo>
                  <a:lnTo>
                    <a:pt x="1563" y="0"/>
                  </a:lnTo>
                  <a:cubicBezTo>
                    <a:pt x="1570" y="0"/>
                    <a:pt x="1575" y="6"/>
                    <a:pt x="1575" y="12"/>
                  </a:cubicBezTo>
                  <a:cubicBezTo>
                    <a:pt x="1575" y="19"/>
                    <a:pt x="1570" y="25"/>
                    <a:pt x="1563" y="25"/>
                  </a:cubicBezTo>
                  <a:cubicBezTo>
                    <a:pt x="1556" y="25"/>
                    <a:pt x="1550" y="19"/>
                    <a:pt x="1550" y="12"/>
                  </a:cubicBezTo>
                  <a:cubicBezTo>
                    <a:pt x="1550" y="6"/>
                    <a:pt x="1556" y="0"/>
                    <a:pt x="1563" y="0"/>
                  </a:cubicBezTo>
                  <a:close/>
                  <a:moveTo>
                    <a:pt x="1663" y="0"/>
                  </a:moveTo>
                  <a:lnTo>
                    <a:pt x="1738" y="0"/>
                  </a:lnTo>
                  <a:cubicBezTo>
                    <a:pt x="1745" y="0"/>
                    <a:pt x="1750" y="6"/>
                    <a:pt x="1750" y="12"/>
                  </a:cubicBezTo>
                  <a:cubicBezTo>
                    <a:pt x="1750" y="19"/>
                    <a:pt x="1745" y="25"/>
                    <a:pt x="1738" y="25"/>
                  </a:cubicBezTo>
                  <a:lnTo>
                    <a:pt x="1663" y="25"/>
                  </a:lnTo>
                  <a:cubicBezTo>
                    <a:pt x="1656" y="25"/>
                    <a:pt x="1650" y="19"/>
                    <a:pt x="1650" y="12"/>
                  </a:cubicBezTo>
                  <a:cubicBezTo>
                    <a:pt x="1650" y="6"/>
                    <a:pt x="1656" y="0"/>
                    <a:pt x="1663" y="0"/>
                  </a:cubicBezTo>
                  <a:close/>
                  <a:moveTo>
                    <a:pt x="1838" y="0"/>
                  </a:moveTo>
                  <a:lnTo>
                    <a:pt x="1838" y="0"/>
                  </a:lnTo>
                  <a:cubicBezTo>
                    <a:pt x="1845" y="0"/>
                    <a:pt x="1850" y="6"/>
                    <a:pt x="1850" y="12"/>
                  </a:cubicBezTo>
                  <a:cubicBezTo>
                    <a:pt x="1850" y="19"/>
                    <a:pt x="1845" y="25"/>
                    <a:pt x="1838" y="25"/>
                  </a:cubicBezTo>
                  <a:cubicBezTo>
                    <a:pt x="1831" y="25"/>
                    <a:pt x="1825" y="19"/>
                    <a:pt x="1825" y="12"/>
                  </a:cubicBezTo>
                  <a:cubicBezTo>
                    <a:pt x="1825" y="6"/>
                    <a:pt x="1831" y="0"/>
                    <a:pt x="1838" y="0"/>
                  </a:cubicBezTo>
                  <a:close/>
                  <a:moveTo>
                    <a:pt x="1938" y="0"/>
                  </a:moveTo>
                  <a:lnTo>
                    <a:pt x="2013" y="0"/>
                  </a:lnTo>
                  <a:cubicBezTo>
                    <a:pt x="2020" y="0"/>
                    <a:pt x="2025" y="6"/>
                    <a:pt x="2025" y="12"/>
                  </a:cubicBezTo>
                  <a:cubicBezTo>
                    <a:pt x="2025" y="19"/>
                    <a:pt x="2020" y="25"/>
                    <a:pt x="2013" y="25"/>
                  </a:cubicBezTo>
                  <a:lnTo>
                    <a:pt x="1938" y="25"/>
                  </a:lnTo>
                  <a:cubicBezTo>
                    <a:pt x="1931" y="25"/>
                    <a:pt x="1925" y="19"/>
                    <a:pt x="1925" y="12"/>
                  </a:cubicBezTo>
                  <a:cubicBezTo>
                    <a:pt x="1925" y="6"/>
                    <a:pt x="1931" y="0"/>
                    <a:pt x="1938" y="0"/>
                  </a:cubicBezTo>
                  <a:close/>
                  <a:moveTo>
                    <a:pt x="2113" y="0"/>
                  </a:moveTo>
                  <a:lnTo>
                    <a:pt x="2113" y="0"/>
                  </a:lnTo>
                  <a:cubicBezTo>
                    <a:pt x="2120" y="0"/>
                    <a:pt x="2125" y="6"/>
                    <a:pt x="2125" y="12"/>
                  </a:cubicBezTo>
                  <a:cubicBezTo>
                    <a:pt x="2125" y="19"/>
                    <a:pt x="2120" y="25"/>
                    <a:pt x="2113" y="25"/>
                  </a:cubicBezTo>
                  <a:cubicBezTo>
                    <a:pt x="2106" y="25"/>
                    <a:pt x="2100" y="19"/>
                    <a:pt x="2100" y="12"/>
                  </a:cubicBezTo>
                  <a:cubicBezTo>
                    <a:pt x="2100" y="6"/>
                    <a:pt x="2106" y="0"/>
                    <a:pt x="2113" y="0"/>
                  </a:cubicBezTo>
                  <a:close/>
                  <a:moveTo>
                    <a:pt x="2213" y="0"/>
                  </a:moveTo>
                  <a:lnTo>
                    <a:pt x="2288" y="0"/>
                  </a:lnTo>
                  <a:cubicBezTo>
                    <a:pt x="2295" y="0"/>
                    <a:pt x="2300" y="6"/>
                    <a:pt x="2300" y="12"/>
                  </a:cubicBezTo>
                  <a:cubicBezTo>
                    <a:pt x="2300" y="19"/>
                    <a:pt x="2295" y="25"/>
                    <a:pt x="2288" y="25"/>
                  </a:cubicBezTo>
                  <a:lnTo>
                    <a:pt x="2213" y="25"/>
                  </a:lnTo>
                  <a:cubicBezTo>
                    <a:pt x="2206" y="25"/>
                    <a:pt x="2200" y="19"/>
                    <a:pt x="2200" y="12"/>
                  </a:cubicBezTo>
                  <a:cubicBezTo>
                    <a:pt x="2200" y="6"/>
                    <a:pt x="2206" y="0"/>
                    <a:pt x="2213" y="0"/>
                  </a:cubicBezTo>
                  <a:close/>
                  <a:moveTo>
                    <a:pt x="2388" y="0"/>
                  </a:moveTo>
                  <a:lnTo>
                    <a:pt x="2388" y="0"/>
                  </a:lnTo>
                  <a:cubicBezTo>
                    <a:pt x="2395" y="0"/>
                    <a:pt x="2401" y="6"/>
                    <a:pt x="2401" y="12"/>
                  </a:cubicBezTo>
                  <a:cubicBezTo>
                    <a:pt x="2401" y="19"/>
                    <a:pt x="2395" y="25"/>
                    <a:pt x="2388" y="25"/>
                  </a:cubicBezTo>
                  <a:cubicBezTo>
                    <a:pt x="2381" y="25"/>
                    <a:pt x="2375" y="19"/>
                    <a:pt x="2375" y="12"/>
                  </a:cubicBezTo>
                  <a:cubicBezTo>
                    <a:pt x="2375" y="6"/>
                    <a:pt x="2381" y="0"/>
                    <a:pt x="2388" y="0"/>
                  </a:cubicBezTo>
                  <a:close/>
                  <a:moveTo>
                    <a:pt x="2488" y="0"/>
                  </a:moveTo>
                  <a:lnTo>
                    <a:pt x="2563" y="0"/>
                  </a:lnTo>
                  <a:cubicBezTo>
                    <a:pt x="2570" y="0"/>
                    <a:pt x="2576" y="6"/>
                    <a:pt x="2576" y="12"/>
                  </a:cubicBezTo>
                  <a:cubicBezTo>
                    <a:pt x="2576" y="19"/>
                    <a:pt x="2570" y="25"/>
                    <a:pt x="2563" y="25"/>
                  </a:cubicBezTo>
                  <a:lnTo>
                    <a:pt x="2488" y="25"/>
                  </a:lnTo>
                  <a:cubicBezTo>
                    <a:pt x="2481" y="25"/>
                    <a:pt x="2476" y="19"/>
                    <a:pt x="2476" y="12"/>
                  </a:cubicBezTo>
                  <a:cubicBezTo>
                    <a:pt x="2476" y="6"/>
                    <a:pt x="2481" y="0"/>
                    <a:pt x="2488" y="0"/>
                  </a:cubicBezTo>
                  <a:close/>
                  <a:moveTo>
                    <a:pt x="2663" y="0"/>
                  </a:moveTo>
                  <a:lnTo>
                    <a:pt x="2663" y="0"/>
                  </a:lnTo>
                  <a:cubicBezTo>
                    <a:pt x="2670" y="0"/>
                    <a:pt x="2676" y="6"/>
                    <a:pt x="2676" y="12"/>
                  </a:cubicBezTo>
                  <a:cubicBezTo>
                    <a:pt x="2676" y="19"/>
                    <a:pt x="2670" y="25"/>
                    <a:pt x="2663" y="25"/>
                  </a:cubicBezTo>
                  <a:cubicBezTo>
                    <a:pt x="2656" y="25"/>
                    <a:pt x="2651" y="19"/>
                    <a:pt x="2651" y="12"/>
                  </a:cubicBezTo>
                  <a:cubicBezTo>
                    <a:pt x="2651" y="6"/>
                    <a:pt x="2656" y="0"/>
                    <a:pt x="2663" y="0"/>
                  </a:cubicBezTo>
                  <a:close/>
                  <a:moveTo>
                    <a:pt x="2763" y="0"/>
                  </a:moveTo>
                  <a:lnTo>
                    <a:pt x="2838" y="0"/>
                  </a:lnTo>
                  <a:cubicBezTo>
                    <a:pt x="2845" y="0"/>
                    <a:pt x="2851" y="6"/>
                    <a:pt x="2851" y="12"/>
                  </a:cubicBezTo>
                  <a:cubicBezTo>
                    <a:pt x="2851" y="19"/>
                    <a:pt x="2845" y="25"/>
                    <a:pt x="2838" y="25"/>
                  </a:cubicBezTo>
                  <a:lnTo>
                    <a:pt x="2763" y="25"/>
                  </a:lnTo>
                  <a:cubicBezTo>
                    <a:pt x="2756" y="25"/>
                    <a:pt x="2751" y="19"/>
                    <a:pt x="2751" y="12"/>
                  </a:cubicBezTo>
                  <a:cubicBezTo>
                    <a:pt x="2751" y="6"/>
                    <a:pt x="2756" y="0"/>
                    <a:pt x="2763" y="0"/>
                  </a:cubicBezTo>
                  <a:close/>
                  <a:moveTo>
                    <a:pt x="2938" y="0"/>
                  </a:moveTo>
                  <a:lnTo>
                    <a:pt x="2938" y="0"/>
                  </a:lnTo>
                  <a:cubicBezTo>
                    <a:pt x="2945" y="0"/>
                    <a:pt x="2951" y="6"/>
                    <a:pt x="2951" y="12"/>
                  </a:cubicBezTo>
                  <a:cubicBezTo>
                    <a:pt x="2951" y="19"/>
                    <a:pt x="2945" y="25"/>
                    <a:pt x="2938" y="25"/>
                  </a:cubicBezTo>
                  <a:cubicBezTo>
                    <a:pt x="2931" y="25"/>
                    <a:pt x="2926" y="19"/>
                    <a:pt x="2926" y="12"/>
                  </a:cubicBezTo>
                  <a:cubicBezTo>
                    <a:pt x="2926" y="6"/>
                    <a:pt x="2931" y="0"/>
                    <a:pt x="2938" y="0"/>
                  </a:cubicBezTo>
                  <a:close/>
                  <a:moveTo>
                    <a:pt x="3038" y="0"/>
                  </a:moveTo>
                  <a:lnTo>
                    <a:pt x="3113" y="0"/>
                  </a:lnTo>
                  <a:cubicBezTo>
                    <a:pt x="3120" y="0"/>
                    <a:pt x="3126" y="6"/>
                    <a:pt x="3126" y="12"/>
                  </a:cubicBezTo>
                  <a:cubicBezTo>
                    <a:pt x="3126" y="19"/>
                    <a:pt x="3120" y="25"/>
                    <a:pt x="3113" y="25"/>
                  </a:cubicBezTo>
                  <a:lnTo>
                    <a:pt x="3038" y="25"/>
                  </a:lnTo>
                  <a:cubicBezTo>
                    <a:pt x="3031" y="25"/>
                    <a:pt x="3026" y="19"/>
                    <a:pt x="3026" y="12"/>
                  </a:cubicBezTo>
                  <a:cubicBezTo>
                    <a:pt x="3026" y="6"/>
                    <a:pt x="3031" y="0"/>
                    <a:pt x="3038" y="0"/>
                  </a:cubicBezTo>
                  <a:close/>
                  <a:moveTo>
                    <a:pt x="3213" y="0"/>
                  </a:moveTo>
                  <a:lnTo>
                    <a:pt x="3213" y="0"/>
                  </a:lnTo>
                  <a:cubicBezTo>
                    <a:pt x="3220" y="0"/>
                    <a:pt x="3226" y="6"/>
                    <a:pt x="3226" y="12"/>
                  </a:cubicBezTo>
                  <a:cubicBezTo>
                    <a:pt x="3226" y="19"/>
                    <a:pt x="3220" y="25"/>
                    <a:pt x="3213" y="25"/>
                  </a:cubicBezTo>
                  <a:cubicBezTo>
                    <a:pt x="3206" y="25"/>
                    <a:pt x="3201" y="19"/>
                    <a:pt x="3201" y="12"/>
                  </a:cubicBezTo>
                  <a:cubicBezTo>
                    <a:pt x="3201" y="6"/>
                    <a:pt x="3206" y="0"/>
                    <a:pt x="3213" y="0"/>
                  </a:cubicBezTo>
                  <a:close/>
                  <a:moveTo>
                    <a:pt x="3313" y="0"/>
                  </a:moveTo>
                  <a:lnTo>
                    <a:pt x="3388" y="0"/>
                  </a:lnTo>
                  <a:cubicBezTo>
                    <a:pt x="3395" y="0"/>
                    <a:pt x="3401" y="6"/>
                    <a:pt x="3401" y="12"/>
                  </a:cubicBezTo>
                  <a:cubicBezTo>
                    <a:pt x="3401" y="19"/>
                    <a:pt x="3395" y="25"/>
                    <a:pt x="3388" y="25"/>
                  </a:cubicBezTo>
                  <a:lnTo>
                    <a:pt x="3313" y="25"/>
                  </a:lnTo>
                  <a:cubicBezTo>
                    <a:pt x="3306" y="25"/>
                    <a:pt x="3301" y="19"/>
                    <a:pt x="3301" y="12"/>
                  </a:cubicBezTo>
                  <a:cubicBezTo>
                    <a:pt x="3301" y="6"/>
                    <a:pt x="3306" y="0"/>
                    <a:pt x="3313" y="0"/>
                  </a:cubicBezTo>
                  <a:close/>
                  <a:moveTo>
                    <a:pt x="3488" y="0"/>
                  </a:moveTo>
                  <a:lnTo>
                    <a:pt x="3488" y="0"/>
                  </a:lnTo>
                  <a:cubicBezTo>
                    <a:pt x="3495" y="0"/>
                    <a:pt x="3501" y="6"/>
                    <a:pt x="3501" y="12"/>
                  </a:cubicBezTo>
                  <a:cubicBezTo>
                    <a:pt x="3501" y="19"/>
                    <a:pt x="3495" y="25"/>
                    <a:pt x="3488" y="25"/>
                  </a:cubicBezTo>
                  <a:cubicBezTo>
                    <a:pt x="3481" y="25"/>
                    <a:pt x="3476" y="19"/>
                    <a:pt x="3476" y="12"/>
                  </a:cubicBezTo>
                  <a:cubicBezTo>
                    <a:pt x="3476" y="6"/>
                    <a:pt x="3481" y="0"/>
                    <a:pt x="3488" y="0"/>
                  </a:cubicBezTo>
                  <a:close/>
                  <a:moveTo>
                    <a:pt x="3588" y="0"/>
                  </a:moveTo>
                  <a:lnTo>
                    <a:pt x="3663" y="0"/>
                  </a:lnTo>
                  <a:cubicBezTo>
                    <a:pt x="3670" y="0"/>
                    <a:pt x="3676" y="6"/>
                    <a:pt x="3676" y="12"/>
                  </a:cubicBezTo>
                  <a:cubicBezTo>
                    <a:pt x="3676" y="19"/>
                    <a:pt x="3670" y="25"/>
                    <a:pt x="3663" y="25"/>
                  </a:cubicBezTo>
                  <a:lnTo>
                    <a:pt x="3588" y="25"/>
                  </a:lnTo>
                  <a:cubicBezTo>
                    <a:pt x="3581" y="25"/>
                    <a:pt x="3576" y="19"/>
                    <a:pt x="3576" y="12"/>
                  </a:cubicBezTo>
                  <a:cubicBezTo>
                    <a:pt x="3576" y="6"/>
                    <a:pt x="3581" y="0"/>
                    <a:pt x="3588" y="0"/>
                  </a:cubicBezTo>
                  <a:close/>
                  <a:moveTo>
                    <a:pt x="3763" y="0"/>
                  </a:moveTo>
                  <a:lnTo>
                    <a:pt x="3763" y="0"/>
                  </a:lnTo>
                  <a:cubicBezTo>
                    <a:pt x="3770" y="0"/>
                    <a:pt x="3776" y="6"/>
                    <a:pt x="3776" y="12"/>
                  </a:cubicBezTo>
                  <a:cubicBezTo>
                    <a:pt x="3776" y="19"/>
                    <a:pt x="3770" y="25"/>
                    <a:pt x="3763" y="25"/>
                  </a:cubicBezTo>
                  <a:cubicBezTo>
                    <a:pt x="3756" y="25"/>
                    <a:pt x="3751" y="19"/>
                    <a:pt x="3751" y="12"/>
                  </a:cubicBezTo>
                  <a:cubicBezTo>
                    <a:pt x="3751" y="6"/>
                    <a:pt x="3756" y="0"/>
                    <a:pt x="3763" y="0"/>
                  </a:cubicBezTo>
                  <a:close/>
                  <a:moveTo>
                    <a:pt x="3863" y="0"/>
                  </a:moveTo>
                  <a:lnTo>
                    <a:pt x="3938" y="0"/>
                  </a:lnTo>
                  <a:cubicBezTo>
                    <a:pt x="3945" y="0"/>
                    <a:pt x="3951" y="6"/>
                    <a:pt x="3951" y="12"/>
                  </a:cubicBezTo>
                  <a:cubicBezTo>
                    <a:pt x="3951" y="19"/>
                    <a:pt x="3945" y="25"/>
                    <a:pt x="3938" y="25"/>
                  </a:cubicBezTo>
                  <a:lnTo>
                    <a:pt x="3863" y="25"/>
                  </a:lnTo>
                  <a:cubicBezTo>
                    <a:pt x="3856" y="25"/>
                    <a:pt x="3851" y="19"/>
                    <a:pt x="3851" y="12"/>
                  </a:cubicBezTo>
                  <a:cubicBezTo>
                    <a:pt x="3851" y="6"/>
                    <a:pt x="3856" y="0"/>
                    <a:pt x="3863" y="0"/>
                  </a:cubicBezTo>
                  <a:close/>
                  <a:moveTo>
                    <a:pt x="4038" y="0"/>
                  </a:moveTo>
                  <a:lnTo>
                    <a:pt x="4038" y="0"/>
                  </a:lnTo>
                  <a:cubicBezTo>
                    <a:pt x="4045" y="0"/>
                    <a:pt x="4051" y="6"/>
                    <a:pt x="4051" y="12"/>
                  </a:cubicBezTo>
                  <a:cubicBezTo>
                    <a:pt x="4051" y="19"/>
                    <a:pt x="4045" y="25"/>
                    <a:pt x="4038" y="25"/>
                  </a:cubicBezTo>
                  <a:cubicBezTo>
                    <a:pt x="4031" y="25"/>
                    <a:pt x="4026" y="19"/>
                    <a:pt x="4026" y="12"/>
                  </a:cubicBezTo>
                  <a:cubicBezTo>
                    <a:pt x="4026" y="6"/>
                    <a:pt x="4031" y="0"/>
                    <a:pt x="4038" y="0"/>
                  </a:cubicBezTo>
                  <a:close/>
                  <a:moveTo>
                    <a:pt x="4138" y="0"/>
                  </a:moveTo>
                  <a:lnTo>
                    <a:pt x="4213" y="0"/>
                  </a:lnTo>
                  <a:cubicBezTo>
                    <a:pt x="4220" y="0"/>
                    <a:pt x="4226" y="6"/>
                    <a:pt x="4226" y="12"/>
                  </a:cubicBezTo>
                  <a:cubicBezTo>
                    <a:pt x="4226" y="19"/>
                    <a:pt x="4220" y="25"/>
                    <a:pt x="4213" y="25"/>
                  </a:cubicBezTo>
                  <a:lnTo>
                    <a:pt x="4138" y="25"/>
                  </a:lnTo>
                  <a:cubicBezTo>
                    <a:pt x="4131" y="25"/>
                    <a:pt x="4126" y="19"/>
                    <a:pt x="4126" y="12"/>
                  </a:cubicBezTo>
                  <a:cubicBezTo>
                    <a:pt x="4126" y="6"/>
                    <a:pt x="4131" y="0"/>
                    <a:pt x="4138" y="0"/>
                  </a:cubicBezTo>
                  <a:close/>
                  <a:moveTo>
                    <a:pt x="4313" y="0"/>
                  </a:moveTo>
                  <a:lnTo>
                    <a:pt x="4313" y="0"/>
                  </a:lnTo>
                  <a:cubicBezTo>
                    <a:pt x="4320" y="0"/>
                    <a:pt x="4326" y="6"/>
                    <a:pt x="4326" y="12"/>
                  </a:cubicBezTo>
                  <a:cubicBezTo>
                    <a:pt x="4326" y="19"/>
                    <a:pt x="4320" y="25"/>
                    <a:pt x="4313" y="25"/>
                  </a:cubicBezTo>
                  <a:cubicBezTo>
                    <a:pt x="4306" y="25"/>
                    <a:pt x="4301" y="19"/>
                    <a:pt x="4301" y="12"/>
                  </a:cubicBezTo>
                  <a:cubicBezTo>
                    <a:pt x="4301" y="6"/>
                    <a:pt x="4306" y="0"/>
                    <a:pt x="4313" y="0"/>
                  </a:cubicBezTo>
                  <a:close/>
                  <a:moveTo>
                    <a:pt x="4413" y="0"/>
                  </a:moveTo>
                  <a:lnTo>
                    <a:pt x="4488" y="0"/>
                  </a:lnTo>
                  <a:cubicBezTo>
                    <a:pt x="4495" y="0"/>
                    <a:pt x="4501" y="6"/>
                    <a:pt x="4501" y="12"/>
                  </a:cubicBezTo>
                  <a:cubicBezTo>
                    <a:pt x="4501" y="19"/>
                    <a:pt x="4495" y="25"/>
                    <a:pt x="4488" y="25"/>
                  </a:cubicBezTo>
                  <a:lnTo>
                    <a:pt x="4413" y="25"/>
                  </a:lnTo>
                  <a:cubicBezTo>
                    <a:pt x="4406" y="25"/>
                    <a:pt x="4401" y="19"/>
                    <a:pt x="4401" y="12"/>
                  </a:cubicBezTo>
                  <a:cubicBezTo>
                    <a:pt x="4401" y="6"/>
                    <a:pt x="4406" y="0"/>
                    <a:pt x="4413" y="0"/>
                  </a:cubicBezTo>
                  <a:close/>
                  <a:moveTo>
                    <a:pt x="4588" y="0"/>
                  </a:moveTo>
                  <a:lnTo>
                    <a:pt x="4588" y="0"/>
                  </a:lnTo>
                  <a:cubicBezTo>
                    <a:pt x="4595" y="0"/>
                    <a:pt x="4601" y="6"/>
                    <a:pt x="4601" y="12"/>
                  </a:cubicBezTo>
                  <a:cubicBezTo>
                    <a:pt x="4601" y="19"/>
                    <a:pt x="4595" y="25"/>
                    <a:pt x="4588" y="25"/>
                  </a:cubicBezTo>
                  <a:cubicBezTo>
                    <a:pt x="4581" y="25"/>
                    <a:pt x="4576" y="19"/>
                    <a:pt x="4576" y="12"/>
                  </a:cubicBezTo>
                  <a:cubicBezTo>
                    <a:pt x="4576" y="6"/>
                    <a:pt x="4581" y="0"/>
                    <a:pt x="4588" y="0"/>
                  </a:cubicBezTo>
                  <a:close/>
                  <a:moveTo>
                    <a:pt x="4688" y="0"/>
                  </a:moveTo>
                  <a:lnTo>
                    <a:pt x="4763" y="0"/>
                  </a:lnTo>
                  <a:cubicBezTo>
                    <a:pt x="4770" y="0"/>
                    <a:pt x="4776" y="6"/>
                    <a:pt x="4776" y="12"/>
                  </a:cubicBezTo>
                  <a:cubicBezTo>
                    <a:pt x="4776" y="19"/>
                    <a:pt x="4770" y="25"/>
                    <a:pt x="4763" y="25"/>
                  </a:cubicBezTo>
                  <a:lnTo>
                    <a:pt x="4688" y="25"/>
                  </a:lnTo>
                  <a:cubicBezTo>
                    <a:pt x="4681" y="25"/>
                    <a:pt x="4676" y="19"/>
                    <a:pt x="4676" y="12"/>
                  </a:cubicBezTo>
                  <a:cubicBezTo>
                    <a:pt x="4676" y="6"/>
                    <a:pt x="4681" y="0"/>
                    <a:pt x="4688" y="0"/>
                  </a:cubicBezTo>
                  <a:close/>
                  <a:moveTo>
                    <a:pt x="4863" y="0"/>
                  </a:moveTo>
                  <a:lnTo>
                    <a:pt x="4863" y="0"/>
                  </a:lnTo>
                  <a:cubicBezTo>
                    <a:pt x="4870" y="0"/>
                    <a:pt x="4876" y="6"/>
                    <a:pt x="4876" y="12"/>
                  </a:cubicBezTo>
                  <a:cubicBezTo>
                    <a:pt x="4876" y="19"/>
                    <a:pt x="4870" y="25"/>
                    <a:pt x="4863" y="25"/>
                  </a:cubicBezTo>
                  <a:cubicBezTo>
                    <a:pt x="4856" y="25"/>
                    <a:pt x="4851" y="19"/>
                    <a:pt x="4851" y="12"/>
                  </a:cubicBezTo>
                  <a:cubicBezTo>
                    <a:pt x="4851" y="6"/>
                    <a:pt x="4856" y="0"/>
                    <a:pt x="4863" y="0"/>
                  </a:cubicBezTo>
                  <a:close/>
                  <a:moveTo>
                    <a:pt x="4963" y="0"/>
                  </a:moveTo>
                  <a:lnTo>
                    <a:pt x="5038" y="0"/>
                  </a:lnTo>
                  <a:cubicBezTo>
                    <a:pt x="5045" y="0"/>
                    <a:pt x="5051" y="6"/>
                    <a:pt x="5051" y="12"/>
                  </a:cubicBezTo>
                  <a:cubicBezTo>
                    <a:pt x="5051" y="19"/>
                    <a:pt x="5045" y="25"/>
                    <a:pt x="5038" y="25"/>
                  </a:cubicBezTo>
                  <a:lnTo>
                    <a:pt x="4963" y="25"/>
                  </a:lnTo>
                  <a:cubicBezTo>
                    <a:pt x="4956" y="25"/>
                    <a:pt x="4951" y="19"/>
                    <a:pt x="4951" y="12"/>
                  </a:cubicBezTo>
                  <a:cubicBezTo>
                    <a:pt x="4951" y="6"/>
                    <a:pt x="4956" y="0"/>
                    <a:pt x="4963" y="0"/>
                  </a:cubicBezTo>
                  <a:close/>
                  <a:moveTo>
                    <a:pt x="5138" y="0"/>
                  </a:moveTo>
                  <a:lnTo>
                    <a:pt x="5138" y="0"/>
                  </a:lnTo>
                  <a:cubicBezTo>
                    <a:pt x="5145" y="0"/>
                    <a:pt x="5151" y="6"/>
                    <a:pt x="5151" y="12"/>
                  </a:cubicBezTo>
                  <a:cubicBezTo>
                    <a:pt x="5151" y="19"/>
                    <a:pt x="5145" y="25"/>
                    <a:pt x="5138" y="25"/>
                  </a:cubicBezTo>
                  <a:cubicBezTo>
                    <a:pt x="5131" y="25"/>
                    <a:pt x="5126" y="19"/>
                    <a:pt x="5126" y="12"/>
                  </a:cubicBezTo>
                  <a:cubicBezTo>
                    <a:pt x="5126" y="6"/>
                    <a:pt x="5131" y="0"/>
                    <a:pt x="5138" y="0"/>
                  </a:cubicBezTo>
                  <a:close/>
                  <a:moveTo>
                    <a:pt x="5238" y="0"/>
                  </a:moveTo>
                  <a:lnTo>
                    <a:pt x="5313" y="0"/>
                  </a:lnTo>
                  <a:cubicBezTo>
                    <a:pt x="5320" y="0"/>
                    <a:pt x="5326" y="6"/>
                    <a:pt x="5326" y="12"/>
                  </a:cubicBezTo>
                  <a:cubicBezTo>
                    <a:pt x="5326" y="19"/>
                    <a:pt x="5320" y="25"/>
                    <a:pt x="5313" y="25"/>
                  </a:cubicBezTo>
                  <a:lnTo>
                    <a:pt x="5238" y="25"/>
                  </a:lnTo>
                  <a:cubicBezTo>
                    <a:pt x="5231" y="25"/>
                    <a:pt x="5226" y="19"/>
                    <a:pt x="5226" y="12"/>
                  </a:cubicBezTo>
                  <a:cubicBezTo>
                    <a:pt x="5226" y="6"/>
                    <a:pt x="5231" y="0"/>
                    <a:pt x="5238" y="0"/>
                  </a:cubicBezTo>
                  <a:close/>
                  <a:moveTo>
                    <a:pt x="5413" y="0"/>
                  </a:moveTo>
                  <a:lnTo>
                    <a:pt x="5413" y="0"/>
                  </a:lnTo>
                  <a:cubicBezTo>
                    <a:pt x="5420" y="0"/>
                    <a:pt x="5426" y="6"/>
                    <a:pt x="5426" y="12"/>
                  </a:cubicBezTo>
                  <a:cubicBezTo>
                    <a:pt x="5426" y="19"/>
                    <a:pt x="5420" y="25"/>
                    <a:pt x="5413" y="25"/>
                  </a:cubicBezTo>
                  <a:cubicBezTo>
                    <a:pt x="5406" y="25"/>
                    <a:pt x="5401" y="19"/>
                    <a:pt x="5401" y="12"/>
                  </a:cubicBezTo>
                  <a:cubicBezTo>
                    <a:pt x="5401" y="6"/>
                    <a:pt x="5406" y="0"/>
                    <a:pt x="5413" y="0"/>
                  </a:cubicBezTo>
                  <a:close/>
                  <a:moveTo>
                    <a:pt x="5513" y="0"/>
                  </a:moveTo>
                  <a:lnTo>
                    <a:pt x="5588" y="0"/>
                  </a:lnTo>
                  <a:cubicBezTo>
                    <a:pt x="5595" y="0"/>
                    <a:pt x="5601" y="6"/>
                    <a:pt x="5601" y="12"/>
                  </a:cubicBezTo>
                  <a:cubicBezTo>
                    <a:pt x="5601" y="19"/>
                    <a:pt x="5595" y="25"/>
                    <a:pt x="5588" y="25"/>
                  </a:cubicBezTo>
                  <a:lnTo>
                    <a:pt x="5513" y="25"/>
                  </a:lnTo>
                  <a:cubicBezTo>
                    <a:pt x="5506" y="25"/>
                    <a:pt x="5501" y="19"/>
                    <a:pt x="5501" y="12"/>
                  </a:cubicBezTo>
                  <a:cubicBezTo>
                    <a:pt x="5501" y="6"/>
                    <a:pt x="5506" y="0"/>
                    <a:pt x="5513" y="0"/>
                  </a:cubicBezTo>
                  <a:close/>
                  <a:moveTo>
                    <a:pt x="5688" y="0"/>
                  </a:moveTo>
                  <a:lnTo>
                    <a:pt x="5688" y="0"/>
                  </a:lnTo>
                  <a:cubicBezTo>
                    <a:pt x="5695" y="0"/>
                    <a:pt x="5701" y="6"/>
                    <a:pt x="5701" y="12"/>
                  </a:cubicBezTo>
                  <a:cubicBezTo>
                    <a:pt x="5701" y="19"/>
                    <a:pt x="5695" y="25"/>
                    <a:pt x="5688" y="25"/>
                  </a:cubicBezTo>
                  <a:cubicBezTo>
                    <a:pt x="5681" y="25"/>
                    <a:pt x="5676" y="19"/>
                    <a:pt x="5676" y="12"/>
                  </a:cubicBezTo>
                  <a:cubicBezTo>
                    <a:pt x="5676" y="6"/>
                    <a:pt x="5681" y="0"/>
                    <a:pt x="5688" y="0"/>
                  </a:cubicBezTo>
                  <a:close/>
                  <a:moveTo>
                    <a:pt x="5788" y="0"/>
                  </a:moveTo>
                  <a:lnTo>
                    <a:pt x="5863" y="0"/>
                  </a:lnTo>
                  <a:cubicBezTo>
                    <a:pt x="5870" y="0"/>
                    <a:pt x="5876" y="6"/>
                    <a:pt x="5876" y="12"/>
                  </a:cubicBezTo>
                  <a:cubicBezTo>
                    <a:pt x="5876" y="19"/>
                    <a:pt x="5870" y="25"/>
                    <a:pt x="5863" y="25"/>
                  </a:cubicBezTo>
                  <a:lnTo>
                    <a:pt x="5788" y="25"/>
                  </a:lnTo>
                  <a:cubicBezTo>
                    <a:pt x="5781" y="25"/>
                    <a:pt x="5776" y="19"/>
                    <a:pt x="5776" y="12"/>
                  </a:cubicBezTo>
                  <a:cubicBezTo>
                    <a:pt x="5776" y="6"/>
                    <a:pt x="5781" y="0"/>
                    <a:pt x="5788" y="0"/>
                  </a:cubicBezTo>
                  <a:close/>
                  <a:moveTo>
                    <a:pt x="5963" y="0"/>
                  </a:moveTo>
                  <a:lnTo>
                    <a:pt x="5963" y="0"/>
                  </a:lnTo>
                  <a:cubicBezTo>
                    <a:pt x="5970" y="0"/>
                    <a:pt x="5976" y="6"/>
                    <a:pt x="5976" y="12"/>
                  </a:cubicBezTo>
                  <a:cubicBezTo>
                    <a:pt x="5976" y="19"/>
                    <a:pt x="5970" y="25"/>
                    <a:pt x="5963" y="25"/>
                  </a:cubicBezTo>
                  <a:cubicBezTo>
                    <a:pt x="5956" y="25"/>
                    <a:pt x="5951" y="19"/>
                    <a:pt x="5951" y="12"/>
                  </a:cubicBezTo>
                  <a:cubicBezTo>
                    <a:pt x="5951" y="6"/>
                    <a:pt x="5956" y="0"/>
                    <a:pt x="5963" y="0"/>
                  </a:cubicBezTo>
                  <a:close/>
                  <a:moveTo>
                    <a:pt x="6063" y="0"/>
                  </a:moveTo>
                  <a:lnTo>
                    <a:pt x="6138" y="0"/>
                  </a:lnTo>
                  <a:cubicBezTo>
                    <a:pt x="6145" y="0"/>
                    <a:pt x="6151" y="6"/>
                    <a:pt x="6151" y="12"/>
                  </a:cubicBezTo>
                  <a:cubicBezTo>
                    <a:pt x="6151" y="19"/>
                    <a:pt x="6145" y="25"/>
                    <a:pt x="6138" y="25"/>
                  </a:cubicBezTo>
                  <a:lnTo>
                    <a:pt x="6063" y="25"/>
                  </a:lnTo>
                  <a:cubicBezTo>
                    <a:pt x="6056" y="25"/>
                    <a:pt x="6051" y="19"/>
                    <a:pt x="6051" y="12"/>
                  </a:cubicBezTo>
                  <a:cubicBezTo>
                    <a:pt x="6051" y="6"/>
                    <a:pt x="6056" y="0"/>
                    <a:pt x="6063" y="0"/>
                  </a:cubicBezTo>
                  <a:close/>
                  <a:moveTo>
                    <a:pt x="6238" y="0"/>
                  </a:moveTo>
                  <a:lnTo>
                    <a:pt x="6238" y="0"/>
                  </a:lnTo>
                  <a:cubicBezTo>
                    <a:pt x="6245" y="0"/>
                    <a:pt x="6251" y="6"/>
                    <a:pt x="6251" y="12"/>
                  </a:cubicBezTo>
                  <a:cubicBezTo>
                    <a:pt x="6251" y="19"/>
                    <a:pt x="6245" y="25"/>
                    <a:pt x="6238" y="25"/>
                  </a:cubicBezTo>
                  <a:cubicBezTo>
                    <a:pt x="6231" y="25"/>
                    <a:pt x="6226" y="19"/>
                    <a:pt x="6226" y="12"/>
                  </a:cubicBezTo>
                  <a:cubicBezTo>
                    <a:pt x="6226" y="6"/>
                    <a:pt x="6231" y="0"/>
                    <a:pt x="6238" y="0"/>
                  </a:cubicBezTo>
                  <a:close/>
                  <a:moveTo>
                    <a:pt x="6338" y="0"/>
                  </a:moveTo>
                  <a:lnTo>
                    <a:pt x="6413" y="0"/>
                  </a:lnTo>
                  <a:cubicBezTo>
                    <a:pt x="6420" y="0"/>
                    <a:pt x="6426" y="6"/>
                    <a:pt x="6426" y="12"/>
                  </a:cubicBezTo>
                  <a:cubicBezTo>
                    <a:pt x="6426" y="19"/>
                    <a:pt x="6420" y="25"/>
                    <a:pt x="6413" y="25"/>
                  </a:cubicBezTo>
                  <a:lnTo>
                    <a:pt x="6338" y="25"/>
                  </a:lnTo>
                  <a:cubicBezTo>
                    <a:pt x="6331" y="25"/>
                    <a:pt x="6326" y="19"/>
                    <a:pt x="6326" y="12"/>
                  </a:cubicBezTo>
                  <a:cubicBezTo>
                    <a:pt x="6326" y="6"/>
                    <a:pt x="6331" y="0"/>
                    <a:pt x="6338" y="0"/>
                  </a:cubicBezTo>
                  <a:close/>
                  <a:moveTo>
                    <a:pt x="6513" y="0"/>
                  </a:moveTo>
                  <a:lnTo>
                    <a:pt x="6513" y="0"/>
                  </a:lnTo>
                  <a:cubicBezTo>
                    <a:pt x="6520" y="0"/>
                    <a:pt x="6526" y="6"/>
                    <a:pt x="6526" y="12"/>
                  </a:cubicBezTo>
                  <a:cubicBezTo>
                    <a:pt x="6526" y="19"/>
                    <a:pt x="6520" y="25"/>
                    <a:pt x="6513" y="25"/>
                  </a:cubicBezTo>
                  <a:cubicBezTo>
                    <a:pt x="6506" y="25"/>
                    <a:pt x="6501" y="19"/>
                    <a:pt x="6501" y="12"/>
                  </a:cubicBezTo>
                  <a:cubicBezTo>
                    <a:pt x="6501" y="6"/>
                    <a:pt x="6506" y="0"/>
                    <a:pt x="6513" y="0"/>
                  </a:cubicBezTo>
                  <a:close/>
                  <a:moveTo>
                    <a:pt x="6613" y="0"/>
                  </a:moveTo>
                  <a:lnTo>
                    <a:pt x="6688" y="0"/>
                  </a:lnTo>
                  <a:cubicBezTo>
                    <a:pt x="6695" y="0"/>
                    <a:pt x="6701" y="6"/>
                    <a:pt x="6701" y="12"/>
                  </a:cubicBezTo>
                  <a:cubicBezTo>
                    <a:pt x="6701" y="19"/>
                    <a:pt x="6695" y="25"/>
                    <a:pt x="6688" y="25"/>
                  </a:cubicBezTo>
                  <a:lnTo>
                    <a:pt x="6613" y="25"/>
                  </a:lnTo>
                  <a:cubicBezTo>
                    <a:pt x="6606" y="25"/>
                    <a:pt x="6601" y="19"/>
                    <a:pt x="6601" y="12"/>
                  </a:cubicBezTo>
                  <a:cubicBezTo>
                    <a:pt x="6601" y="6"/>
                    <a:pt x="6606" y="0"/>
                    <a:pt x="6613" y="0"/>
                  </a:cubicBezTo>
                  <a:close/>
                  <a:moveTo>
                    <a:pt x="6788" y="0"/>
                  </a:moveTo>
                  <a:lnTo>
                    <a:pt x="6788" y="0"/>
                  </a:lnTo>
                  <a:cubicBezTo>
                    <a:pt x="6795" y="0"/>
                    <a:pt x="6801" y="6"/>
                    <a:pt x="6801" y="12"/>
                  </a:cubicBezTo>
                  <a:cubicBezTo>
                    <a:pt x="6801" y="19"/>
                    <a:pt x="6795" y="25"/>
                    <a:pt x="6788" y="25"/>
                  </a:cubicBezTo>
                  <a:cubicBezTo>
                    <a:pt x="6781" y="25"/>
                    <a:pt x="6776" y="19"/>
                    <a:pt x="6776" y="12"/>
                  </a:cubicBezTo>
                  <a:cubicBezTo>
                    <a:pt x="6776" y="6"/>
                    <a:pt x="6781" y="0"/>
                    <a:pt x="6788" y="0"/>
                  </a:cubicBezTo>
                  <a:close/>
                  <a:moveTo>
                    <a:pt x="6888" y="0"/>
                  </a:moveTo>
                  <a:lnTo>
                    <a:pt x="6963" y="0"/>
                  </a:lnTo>
                  <a:cubicBezTo>
                    <a:pt x="6970" y="0"/>
                    <a:pt x="6976" y="6"/>
                    <a:pt x="6976" y="12"/>
                  </a:cubicBezTo>
                  <a:cubicBezTo>
                    <a:pt x="6976" y="19"/>
                    <a:pt x="6970" y="25"/>
                    <a:pt x="6963" y="25"/>
                  </a:cubicBezTo>
                  <a:lnTo>
                    <a:pt x="6888" y="25"/>
                  </a:lnTo>
                  <a:cubicBezTo>
                    <a:pt x="6881" y="25"/>
                    <a:pt x="6876" y="19"/>
                    <a:pt x="6876" y="12"/>
                  </a:cubicBezTo>
                  <a:cubicBezTo>
                    <a:pt x="6876" y="6"/>
                    <a:pt x="6881" y="0"/>
                    <a:pt x="6888" y="0"/>
                  </a:cubicBezTo>
                  <a:close/>
                  <a:moveTo>
                    <a:pt x="7063" y="0"/>
                  </a:moveTo>
                  <a:lnTo>
                    <a:pt x="7063" y="0"/>
                  </a:lnTo>
                  <a:cubicBezTo>
                    <a:pt x="7070" y="0"/>
                    <a:pt x="7076" y="6"/>
                    <a:pt x="7076" y="12"/>
                  </a:cubicBezTo>
                  <a:cubicBezTo>
                    <a:pt x="7076" y="19"/>
                    <a:pt x="7070" y="25"/>
                    <a:pt x="7063" y="25"/>
                  </a:cubicBezTo>
                  <a:cubicBezTo>
                    <a:pt x="7056" y="25"/>
                    <a:pt x="7051" y="19"/>
                    <a:pt x="7051" y="12"/>
                  </a:cubicBezTo>
                  <a:cubicBezTo>
                    <a:pt x="7051" y="6"/>
                    <a:pt x="7056" y="0"/>
                    <a:pt x="7063" y="0"/>
                  </a:cubicBezTo>
                  <a:close/>
                  <a:moveTo>
                    <a:pt x="7163" y="0"/>
                  </a:moveTo>
                  <a:lnTo>
                    <a:pt x="7238" y="0"/>
                  </a:lnTo>
                  <a:cubicBezTo>
                    <a:pt x="7245" y="0"/>
                    <a:pt x="7251" y="6"/>
                    <a:pt x="7251" y="12"/>
                  </a:cubicBezTo>
                  <a:cubicBezTo>
                    <a:pt x="7251" y="19"/>
                    <a:pt x="7245" y="25"/>
                    <a:pt x="7238" y="25"/>
                  </a:cubicBezTo>
                  <a:lnTo>
                    <a:pt x="7163" y="25"/>
                  </a:lnTo>
                  <a:cubicBezTo>
                    <a:pt x="7157" y="25"/>
                    <a:pt x="7151" y="19"/>
                    <a:pt x="7151" y="12"/>
                  </a:cubicBezTo>
                  <a:cubicBezTo>
                    <a:pt x="7151" y="6"/>
                    <a:pt x="7157" y="0"/>
                    <a:pt x="7163" y="0"/>
                  </a:cubicBezTo>
                  <a:close/>
                  <a:moveTo>
                    <a:pt x="7338" y="0"/>
                  </a:moveTo>
                  <a:lnTo>
                    <a:pt x="7338" y="0"/>
                  </a:lnTo>
                  <a:cubicBezTo>
                    <a:pt x="7345" y="0"/>
                    <a:pt x="7351" y="6"/>
                    <a:pt x="7351" y="12"/>
                  </a:cubicBezTo>
                  <a:cubicBezTo>
                    <a:pt x="7351" y="19"/>
                    <a:pt x="7345" y="25"/>
                    <a:pt x="7338" y="25"/>
                  </a:cubicBezTo>
                  <a:cubicBezTo>
                    <a:pt x="7332" y="25"/>
                    <a:pt x="7326" y="19"/>
                    <a:pt x="7326" y="12"/>
                  </a:cubicBezTo>
                  <a:cubicBezTo>
                    <a:pt x="7326" y="6"/>
                    <a:pt x="7332" y="0"/>
                    <a:pt x="7338" y="0"/>
                  </a:cubicBezTo>
                  <a:close/>
                  <a:moveTo>
                    <a:pt x="7438" y="0"/>
                  </a:moveTo>
                  <a:lnTo>
                    <a:pt x="7513" y="0"/>
                  </a:lnTo>
                  <a:cubicBezTo>
                    <a:pt x="7520" y="0"/>
                    <a:pt x="7526" y="6"/>
                    <a:pt x="7526" y="12"/>
                  </a:cubicBezTo>
                  <a:cubicBezTo>
                    <a:pt x="7526" y="19"/>
                    <a:pt x="7520" y="25"/>
                    <a:pt x="7513" y="25"/>
                  </a:cubicBezTo>
                  <a:lnTo>
                    <a:pt x="7438" y="25"/>
                  </a:lnTo>
                  <a:cubicBezTo>
                    <a:pt x="7432" y="25"/>
                    <a:pt x="7426" y="19"/>
                    <a:pt x="7426" y="12"/>
                  </a:cubicBezTo>
                  <a:cubicBezTo>
                    <a:pt x="7426" y="6"/>
                    <a:pt x="7432" y="0"/>
                    <a:pt x="7438" y="0"/>
                  </a:cubicBezTo>
                  <a:close/>
                  <a:moveTo>
                    <a:pt x="7613" y="0"/>
                  </a:moveTo>
                  <a:lnTo>
                    <a:pt x="7613" y="0"/>
                  </a:lnTo>
                  <a:cubicBezTo>
                    <a:pt x="7620" y="0"/>
                    <a:pt x="7626" y="6"/>
                    <a:pt x="7626" y="12"/>
                  </a:cubicBezTo>
                  <a:cubicBezTo>
                    <a:pt x="7626" y="19"/>
                    <a:pt x="7620" y="25"/>
                    <a:pt x="7613" y="25"/>
                  </a:cubicBezTo>
                  <a:cubicBezTo>
                    <a:pt x="7607" y="25"/>
                    <a:pt x="7601" y="19"/>
                    <a:pt x="7601" y="12"/>
                  </a:cubicBezTo>
                  <a:cubicBezTo>
                    <a:pt x="7601" y="6"/>
                    <a:pt x="7607" y="0"/>
                    <a:pt x="7613" y="0"/>
                  </a:cubicBezTo>
                  <a:close/>
                  <a:moveTo>
                    <a:pt x="7713" y="0"/>
                  </a:moveTo>
                  <a:lnTo>
                    <a:pt x="7788" y="0"/>
                  </a:lnTo>
                  <a:cubicBezTo>
                    <a:pt x="7795" y="0"/>
                    <a:pt x="7801" y="6"/>
                    <a:pt x="7801" y="12"/>
                  </a:cubicBezTo>
                  <a:cubicBezTo>
                    <a:pt x="7801" y="19"/>
                    <a:pt x="7795" y="25"/>
                    <a:pt x="7788" y="25"/>
                  </a:cubicBezTo>
                  <a:lnTo>
                    <a:pt x="7713" y="25"/>
                  </a:lnTo>
                  <a:cubicBezTo>
                    <a:pt x="7707" y="25"/>
                    <a:pt x="7701" y="19"/>
                    <a:pt x="7701" y="12"/>
                  </a:cubicBezTo>
                  <a:cubicBezTo>
                    <a:pt x="7701" y="6"/>
                    <a:pt x="7707" y="0"/>
                    <a:pt x="7713" y="0"/>
                  </a:cubicBezTo>
                  <a:close/>
                  <a:moveTo>
                    <a:pt x="7888" y="0"/>
                  </a:moveTo>
                  <a:lnTo>
                    <a:pt x="7889" y="0"/>
                  </a:lnTo>
                  <a:cubicBezTo>
                    <a:pt x="7895" y="0"/>
                    <a:pt x="7901" y="6"/>
                    <a:pt x="7901" y="12"/>
                  </a:cubicBezTo>
                  <a:cubicBezTo>
                    <a:pt x="7901" y="19"/>
                    <a:pt x="7895" y="25"/>
                    <a:pt x="7889" y="25"/>
                  </a:cubicBezTo>
                  <a:lnTo>
                    <a:pt x="7888" y="25"/>
                  </a:lnTo>
                  <a:cubicBezTo>
                    <a:pt x="7882" y="25"/>
                    <a:pt x="7876" y="19"/>
                    <a:pt x="7876" y="12"/>
                  </a:cubicBezTo>
                  <a:cubicBezTo>
                    <a:pt x="7876" y="6"/>
                    <a:pt x="7882" y="0"/>
                    <a:pt x="7888" y="0"/>
                  </a:cubicBezTo>
                  <a:close/>
                  <a:moveTo>
                    <a:pt x="7989" y="0"/>
                  </a:moveTo>
                  <a:lnTo>
                    <a:pt x="8064" y="0"/>
                  </a:lnTo>
                  <a:cubicBezTo>
                    <a:pt x="8070" y="0"/>
                    <a:pt x="8076" y="6"/>
                    <a:pt x="8076" y="12"/>
                  </a:cubicBezTo>
                  <a:cubicBezTo>
                    <a:pt x="8076" y="19"/>
                    <a:pt x="8070" y="25"/>
                    <a:pt x="8064" y="25"/>
                  </a:cubicBezTo>
                  <a:lnTo>
                    <a:pt x="7989" y="25"/>
                  </a:lnTo>
                  <a:cubicBezTo>
                    <a:pt x="7982" y="25"/>
                    <a:pt x="7976" y="19"/>
                    <a:pt x="7976" y="12"/>
                  </a:cubicBezTo>
                  <a:cubicBezTo>
                    <a:pt x="7976" y="6"/>
                    <a:pt x="7982" y="0"/>
                    <a:pt x="7989" y="0"/>
                  </a:cubicBezTo>
                  <a:close/>
                  <a:moveTo>
                    <a:pt x="8164" y="0"/>
                  </a:moveTo>
                  <a:lnTo>
                    <a:pt x="8164" y="0"/>
                  </a:lnTo>
                  <a:cubicBezTo>
                    <a:pt x="8170" y="0"/>
                    <a:pt x="8176" y="6"/>
                    <a:pt x="8176" y="12"/>
                  </a:cubicBezTo>
                  <a:cubicBezTo>
                    <a:pt x="8176" y="19"/>
                    <a:pt x="8170" y="25"/>
                    <a:pt x="8164" y="25"/>
                  </a:cubicBezTo>
                  <a:cubicBezTo>
                    <a:pt x="8157" y="25"/>
                    <a:pt x="8151" y="19"/>
                    <a:pt x="8151" y="12"/>
                  </a:cubicBezTo>
                  <a:cubicBezTo>
                    <a:pt x="8151" y="6"/>
                    <a:pt x="8157" y="0"/>
                    <a:pt x="8164" y="0"/>
                  </a:cubicBezTo>
                  <a:close/>
                  <a:moveTo>
                    <a:pt x="8264" y="0"/>
                  </a:moveTo>
                  <a:lnTo>
                    <a:pt x="8339" y="0"/>
                  </a:lnTo>
                  <a:cubicBezTo>
                    <a:pt x="8345" y="0"/>
                    <a:pt x="8351" y="6"/>
                    <a:pt x="8351" y="12"/>
                  </a:cubicBezTo>
                  <a:cubicBezTo>
                    <a:pt x="8351" y="19"/>
                    <a:pt x="8345" y="25"/>
                    <a:pt x="8339" y="25"/>
                  </a:cubicBezTo>
                  <a:lnTo>
                    <a:pt x="8264" y="25"/>
                  </a:lnTo>
                  <a:cubicBezTo>
                    <a:pt x="8257" y="25"/>
                    <a:pt x="8251" y="19"/>
                    <a:pt x="8251" y="12"/>
                  </a:cubicBezTo>
                  <a:cubicBezTo>
                    <a:pt x="8251" y="6"/>
                    <a:pt x="8257" y="0"/>
                    <a:pt x="8264" y="0"/>
                  </a:cubicBezTo>
                  <a:close/>
                  <a:moveTo>
                    <a:pt x="8439" y="0"/>
                  </a:moveTo>
                  <a:lnTo>
                    <a:pt x="8439" y="0"/>
                  </a:lnTo>
                  <a:cubicBezTo>
                    <a:pt x="8445" y="0"/>
                    <a:pt x="8451" y="6"/>
                    <a:pt x="8451" y="12"/>
                  </a:cubicBezTo>
                  <a:cubicBezTo>
                    <a:pt x="8451" y="19"/>
                    <a:pt x="8445" y="25"/>
                    <a:pt x="8439" y="25"/>
                  </a:cubicBezTo>
                  <a:cubicBezTo>
                    <a:pt x="8432" y="25"/>
                    <a:pt x="8426" y="19"/>
                    <a:pt x="8426" y="12"/>
                  </a:cubicBezTo>
                  <a:cubicBezTo>
                    <a:pt x="8426" y="6"/>
                    <a:pt x="8432" y="0"/>
                    <a:pt x="8439" y="0"/>
                  </a:cubicBezTo>
                  <a:close/>
                  <a:moveTo>
                    <a:pt x="8539" y="0"/>
                  </a:moveTo>
                  <a:lnTo>
                    <a:pt x="8614" y="0"/>
                  </a:lnTo>
                  <a:cubicBezTo>
                    <a:pt x="8620" y="0"/>
                    <a:pt x="8626" y="6"/>
                    <a:pt x="8626" y="12"/>
                  </a:cubicBezTo>
                  <a:cubicBezTo>
                    <a:pt x="8626" y="19"/>
                    <a:pt x="8620" y="25"/>
                    <a:pt x="8614" y="25"/>
                  </a:cubicBezTo>
                  <a:lnTo>
                    <a:pt x="8539" y="25"/>
                  </a:lnTo>
                  <a:cubicBezTo>
                    <a:pt x="8532" y="25"/>
                    <a:pt x="8526" y="19"/>
                    <a:pt x="8526" y="12"/>
                  </a:cubicBezTo>
                  <a:cubicBezTo>
                    <a:pt x="8526" y="6"/>
                    <a:pt x="8532" y="0"/>
                    <a:pt x="8539" y="0"/>
                  </a:cubicBezTo>
                  <a:close/>
                  <a:moveTo>
                    <a:pt x="8714" y="0"/>
                  </a:moveTo>
                  <a:lnTo>
                    <a:pt x="8714" y="0"/>
                  </a:lnTo>
                  <a:cubicBezTo>
                    <a:pt x="8721" y="0"/>
                    <a:pt x="8726" y="6"/>
                    <a:pt x="8726" y="12"/>
                  </a:cubicBezTo>
                  <a:cubicBezTo>
                    <a:pt x="8726" y="19"/>
                    <a:pt x="8721" y="25"/>
                    <a:pt x="8714" y="25"/>
                  </a:cubicBezTo>
                  <a:cubicBezTo>
                    <a:pt x="8707" y="25"/>
                    <a:pt x="8701" y="19"/>
                    <a:pt x="8701" y="12"/>
                  </a:cubicBezTo>
                  <a:cubicBezTo>
                    <a:pt x="8701" y="6"/>
                    <a:pt x="8707" y="0"/>
                    <a:pt x="8714" y="0"/>
                  </a:cubicBez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44" name="Freeform 200">
              <a:extLst>
                <a:ext uri="{FF2B5EF4-FFF2-40B4-BE49-F238E27FC236}">
                  <a16:creationId xmlns:a16="http://schemas.microsoft.com/office/drawing/2014/main" id="{66D9D099-06AD-4A5E-ABFA-E6D594920F75}"/>
                </a:ext>
              </a:extLst>
            </p:cNvPr>
            <p:cNvSpPr>
              <a:spLocks noEditPoints="1"/>
            </p:cNvSpPr>
            <p:nvPr/>
          </p:nvSpPr>
          <p:spPr bwMode="auto">
            <a:xfrm>
              <a:off x="2720" y="3283"/>
              <a:ext cx="2094" cy="5"/>
            </a:xfrm>
            <a:custGeom>
              <a:avLst/>
              <a:gdLst>
                <a:gd name="T0" fmla="*/ 0 w 8726"/>
                <a:gd name="T1" fmla="*/ 0 h 25"/>
                <a:gd name="T2" fmla="*/ 0 w 8726"/>
                <a:gd name="T3" fmla="*/ 0 h 25"/>
                <a:gd name="T4" fmla="*/ 0 w 8726"/>
                <a:gd name="T5" fmla="*/ 0 h 25"/>
                <a:gd name="T6" fmla="*/ 0 w 8726"/>
                <a:gd name="T7" fmla="*/ 0 h 25"/>
                <a:gd name="T8" fmla="*/ 0 w 8726"/>
                <a:gd name="T9" fmla="*/ 0 h 25"/>
                <a:gd name="T10" fmla="*/ 0 w 8726"/>
                <a:gd name="T11" fmla="*/ 0 h 25"/>
                <a:gd name="T12" fmla="*/ 0 w 8726"/>
                <a:gd name="T13" fmla="*/ 0 h 25"/>
                <a:gd name="T14" fmla="*/ 0 w 8726"/>
                <a:gd name="T15" fmla="*/ 0 h 25"/>
                <a:gd name="T16" fmla="*/ 0 w 8726"/>
                <a:gd name="T17" fmla="*/ 0 h 25"/>
                <a:gd name="T18" fmla="*/ 0 w 8726"/>
                <a:gd name="T19" fmla="*/ 0 h 25"/>
                <a:gd name="T20" fmla="*/ 0 w 8726"/>
                <a:gd name="T21" fmla="*/ 0 h 25"/>
                <a:gd name="T22" fmla="*/ 0 w 8726"/>
                <a:gd name="T23" fmla="*/ 0 h 25"/>
                <a:gd name="T24" fmla="*/ 0 w 8726"/>
                <a:gd name="T25" fmla="*/ 0 h 25"/>
                <a:gd name="T26" fmla="*/ 0 w 8726"/>
                <a:gd name="T27" fmla="*/ 0 h 25"/>
                <a:gd name="T28" fmla="*/ 0 w 8726"/>
                <a:gd name="T29" fmla="*/ 0 h 25"/>
                <a:gd name="T30" fmla="*/ 0 w 8726"/>
                <a:gd name="T31" fmla="*/ 0 h 25"/>
                <a:gd name="T32" fmla="*/ 0 w 8726"/>
                <a:gd name="T33" fmla="*/ 0 h 25"/>
                <a:gd name="T34" fmla="*/ 0 w 8726"/>
                <a:gd name="T35" fmla="*/ 0 h 25"/>
                <a:gd name="T36" fmla="*/ 0 w 8726"/>
                <a:gd name="T37" fmla="*/ 0 h 25"/>
                <a:gd name="T38" fmla="*/ 0 w 8726"/>
                <a:gd name="T39" fmla="*/ 0 h 25"/>
                <a:gd name="T40" fmla="*/ 0 w 8726"/>
                <a:gd name="T41" fmla="*/ 0 h 25"/>
                <a:gd name="T42" fmla="*/ 0 w 8726"/>
                <a:gd name="T43" fmla="*/ 0 h 25"/>
                <a:gd name="T44" fmla="*/ 0 w 8726"/>
                <a:gd name="T45" fmla="*/ 0 h 25"/>
                <a:gd name="T46" fmla="*/ 0 w 8726"/>
                <a:gd name="T47" fmla="*/ 0 h 25"/>
                <a:gd name="T48" fmla="*/ 0 w 8726"/>
                <a:gd name="T49" fmla="*/ 0 h 25"/>
                <a:gd name="T50" fmla="*/ 0 w 8726"/>
                <a:gd name="T51" fmla="*/ 0 h 25"/>
                <a:gd name="T52" fmla="*/ 0 w 8726"/>
                <a:gd name="T53" fmla="*/ 0 h 25"/>
                <a:gd name="T54" fmla="*/ 0 w 8726"/>
                <a:gd name="T55" fmla="*/ 0 h 25"/>
                <a:gd name="T56" fmla="*/ 0 w 8726"/>
                <a:gd name="T57" fmla="*/ 0 h 25"/>
                <a:gd name="T58" fmla="*/ 0 w 8726"/>
                <a:gd name="T59" fmla="*/ 0 h 25"/>
                <a:gd name="T60" fmla="*/ 0 w 8726"/>
                <a:gd name="T61" fmla="*/ 0 h 25"/>
                <a:gd name="T62" fmla="*/ 0 w 8726"/>
                <a:gd name="T63" fmla="*/ 0 h 25"/>
                <a:gd name="T64" fmla="*/ 0 w 8726"/>
                <a:gd name="T65" fmla="*/ 0 h 25"/>
                <a:gd name="T66" fmla="*/ 0 w 8726"/>
                <a:gd name="T67" fmla="*/ 0 h 25"/>
                <a:gd name="T68" fmla="*/ 0 w 8726"/>
                <a:gd name="T69" fmla="*/ 0 h 25"/>
                <a:gd name="T70" fmla="*/ 0 w 8726"/>
                <a:gd name="T71" fmla="*/ 0 h 25"/>
                <a:gd name="T72" fmla="*/ 0 w 8726"/>
                <a:gd name="T73" fmla="*/ 0 h 25"/>
                <a:gd name="T74" fmla="*/ 0 w 8726"/>
                <a:gd name="T75" fmla="*/ 0 h 25"/>
                <a:gd name="T76" fmla="*/ 0 w 8726"/>
                <a:gd name="T77" fmla="*/ 0 h 25"/>
                <a:gd name="T78" fmla="*/ 0 w 8726"/>
                <a:gd name="T79" fmla="*/ 0 h 25"/>
                <a:gd name="T80" fmla="*/ 0 w 8726"/>
                <a:gd name="T81" fmla="*/ 0 h 25"/>
                <a:gd name="T82" fmla="*/ 0 w 8726"/>
                <a:gd name="T83" fmla="*/ 0 h 25"/>
                <a:gd name="T84" fmla="*/ 0 w 8726"/>
                <a:gd name="T85" fmla="*/ 0 h 25"/>
                <a:gd name="T86" fmla="*/ 0 w 8726"/>
                <a:gd name="T87" fmla="*/ 0 h 25"/>
                <a:gd name="T88" fmla="*/ 0 w 8726"/>
                <a:gd name="T89" fmla="*/ 0 h 25"/>
                <a:gd name="T90" fmla="*/ 0 w 8726"/>
                <a:gd name="T91" fmla="*/ 0 h 25"/>
                <a:gd name="T92" fmla="*/ 0 w 8726"/>
                <a:gd name="T93" fmla="*/ 0 h 25"/>
                <a:gd name="T94" fmla="*/ 0 w 8726"/>
                <a:gd name="T95" fmla="*/ 0 h 25"/>
                <a:gd name="T96" fmla="*/ 0 w 8726"/>
                <a:gd name="T97" fmla="*/ 0 h 25"/>
                <a:gd name="T98" fmla="*/ 0 w 8726"/>
                <a:gd name="T99" fmla="*/ 0 h 25"/>
                <a:gd name="T100" fmla="*/ 0 w 8726"/>
                <a:gd name="T101" fmla="*/ 0 h 25"/>
                <a:gd name="T102" fmla="*/ 0 w 8726"/>
                <a:gd name="T103" fmla="*/ 0 h 25"/>
                <a:gd name="T104" fmla="*/ 0 w 8726"/>
                <a:gd name="T105" fmla="*/ 0 h 25"/>
                <a:gd name="T106" fmla="*/ 0 w 8726"/>
                <a:gd name="T107" fmla="*/ 0 h 25"/>
                <a:gd name="T108" fmla="*/ 0 w 8726"/>
                <a:gd name="T109" fmla="*/ 0 h 25"/>
                <a:gd name="T110" fmla="*/ 0 w 8726"/>
                <a:gd name="T111" fmla="*/ 0 h 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726" h="25">
                  <a:moveTo>
                    <a:pt x="13" y="0"/>
                  </a:moveTo>
                  <a:lnTo>
                    <a:pt x="88" y="0"/>
                  </a:lnTo>
                  <a:cubicBezTo>
                    <a:pt x="95" y="0"/>
                    <a:pt x="100" y="6"/>
                    <a:pt x="100" y="13"/>
                  </a:cubicBezTo>
                  <a:cubicBezTo>
                    <a:pt x="100" y="20"/>
                    <a:pt x="95" y="25"/>
                    <a:pt x="88" y="25"/>
                  </a:cubicBezTo>
                  <a:lnTo>
                    <a:pt x="13" y="25"/>
                  </a:lnTo>
                  <a:cubicBezTo>
                    <a:pt x="6" y="25"/>
                    <a:pt x="0" y="20"/>
                    <a:pt x="0" y="13"/>
                  </a:cubicBezTo>
                  <a:cubicBezTo>
                    <a:pt x="0" y="6"/>
                    <a:pt x="6" y="0"/>
                    <a:pt x="13" y="0"/>
                  </a:cubicBezTo>
                  <a:close/>
                  <a:moveTo>
                    <a:pt x="188" y="0"/>
                  </a:moveTo>
                  <a:lnTo>
                    <a:pt x="188" y="0"/>
                  </a:lnTo>
                  <a:cubicBezTo>
                    <a:pt x="195" y="0"/>
                    <a:pt x="200" y="6"/>
                    <a:pt x="200" y="13"/>
                  </a:cubicBezTo>
                  <a:cubicBezTo>
                    <a:pt x="200" y="20"/>
                    <a:pt x="195" y="25"/>
                    <a:pt x="188" y="25"/>
                  </a:cubicBezTo>
                  <a:cubicBezTo>
                    <a:pt x="181" y="25"/>
                    <a:pt x="175" y="20"/>
                    <a:pt x="175" y="13"/>
                  </a:cubicBezTo>
                  <a:cubicBezTo>
                    <a:pt x="175" y="6"/>
                    <a:pt x="181" y="0"/>
                    <a:pt x="188" y="0"/>
                  </a:cubicBezTo>
                  <a:close/>
                  <a:moveTo>
                    <a:pt x="288" y="0"/>
                  </a:moveTo>
                  <a:lnTo>
                    <a:pt x="363" y="0"/>
                  </a:lnTo>
                  <a:cubicBezTo>
                    <a:pt x="370" y="0"/>
                    <a:pt x="375" y="6"/>
                    <a:pt x="375" y="13"/>
                  </a:cubicBezTo>
                  <a:cubicBezTo>
                    <a:pt x="375" y="20"/>
                    <a:pt x="370" y="25"/>
                    <a:pt x="363" y="25"/>
                  </a:cubicBezTo>
                  <a:lnTo>
                    <a:pt x="288" y="25"/>
                  </a:lnTo>
                  <a:cubicBezTo>
                    <a:pt x="281" y="25"/>
                    <a:pt x="275" y="20"/>
                    <a:pt x="275" y="13"/>
                  </a:cubicBezTo>
                  <a:cubicBezTo>
                    <a:pt x="275" y="6"/>
                    <a:pt x="281" y="0"/>
                    <a:pt x="288" y="0"/>
                  </a:cubicBezTo>
                  <a:close/>
                  <a:moveTo>
                    <a:pt x="463" y="0"/>
                  </a:moveTo>
                  <a:lnTo>
                    <a:pt x="463" y="0"/>
                  </a:lnTo>
                  <a:cubicBezTo>
                    <a:pt x="470" y="0"/>
                    <a:pt x="475" y="6"/>
                    <a:pt x="475" y="13"/>
                  </a:cubicBezTo>
                  <a:cubicBezTo>
                    <a:pt x="475" y="20"/>
                    <a:pt x="470" y="25"/>
                    <a:pt x="463" y="25"/>
                  </a:cubicBezTo>
                  <a:cubicBezTo>
                    <a:pt x="456" y="25"/>
                    <a:pt x="450" y="20"/>
                    <a:pt x="450" y="13"/>
                  </a:cubicBezTo>
                  <a:cubicBezTo>
                    <a:pt x="450" y="6"/>
                    <a:pt x="456" y="0"/>
                    <a:pt x="463" y="0"/>
                  </a:cubicBezTo>
                  <a:close/>
                  <a:moveTo>
                    <a:pt x="563" y="0"/>
                  </a:moveTo>
                  <a:lnTo>
                    <a:pt x="638" y="0"/>
                  </a:lnTo>
                  <a:cubicBezTo>
                    <a:pt x="645" y="0"/>
                    <a:pt x="650" y="6"/>
                    <a:pt x="650" y="13"/>
                  </a:cubicBezTo>
                  <a:cubicBezTo>
                    <a:pt x="650" y="20"/>
                    <a:pt x="645" y="25"/>
                    <a:pt x="638" y="25"/>
                  </a:cubicBezTo>
                  <a:lnTo>
                    <a:pt x="563" y="25"/>
                  </a:lnTo>
                  <a:cubicBezTo>
                    <a:pt x="556" y="25"/>
                    <a:pt x="550" y="20"/>
                    <a:pt x="550" y="13"/>
                  </a:cubicBezTo>
                  <a:cubicBezTo>
                    <a:pt x="550" y="6"/>
                    <a:pt x="556" y="0"/>
                    <a:pt x="563" y="0"/>
                  </a:cubicBezTo>
                  <a:close/>
                  <a:moveTo>
                    <a:pt x="738" y="0"/>
                  </a:moveTo>
                  <a:lnTo>
                    <a:pt x="738" y="0"/>
                  </a:lnTo>
                  <a:cubicBezTo>
                    <a:pt x="745" y="0"/>
                    <a:pt x="750" y="6"/>
                    <a:pt x="750" y="13"/>
                  </a:cubicBezTo>
                  <a:cubicBezTo>
                    <a:pt x="750" y="20"/>
                    <a:pt x="745" y="25"/>
                    <a:pt x="738" y="25"/>
                  </a:cubicBezTo>
                  <a:cubicBezTo>
                    <a:pt x="731" y="25"/>
                    <a:pt x="725" y="20"/>
                    <a:pt x="725" y="13"/>
                  </a:cubicBezTo>
                  <a:cubicBezTo>
                    <a:pt x="725" y="6"/>
                    <a:pt x="731" y="0"/>
                    <a:pt x="738" y="0"/>
                  </a:cubicBezTo>
                  <a:close/>
                  <a:moveTo>
                    <a:pt x="838" y="0"/>
                  </a:moveTo>
                  <a:lnTo>
                    <a:pt x="913" y="0"/>
                  </a:lnTo>
                  <a:cubicBezTo>
                    <a:pt x="920" y="0"/>
                    <a:pt x="925" y="6"/>
                    <a:pt x="925" y="13"/>
                  </a:cubicBezTo>
                  <a:cubicBezTo>
                    <a:pt x="925" y="20"/>
                    <a:pt x="920" y="25"/>
                    <a:pt x="913" y="25"/>
                  </a:cubicBezTo>
                  <a:lnTo>
                    <a:pt x="838" y="25"/>
                  </a:lnTo>
                  <a:cubicBezTo>
                    <a:pt x="831" y="25"/>
                    <a:pt x="825" y="20"/>
                    <a:pt x="825" y="13"/>
                  </a:cubicBezTo>
                  <a:cubicBezTo>
                    <a:pt x="825" y="6"/>
                    <a:pt x="831" y="0"/>
                    <a:pt x="838" y="0"/>
                  </a:cubicBezTo>
                  <a:close/>
                  <a:moveTo>
                    <a:pt x="1013" y="0"/>
                  </a:moveTo>
                  <a:lnTo>
                    <a:pt x="1013" y="0"/>
                  </a:lnTo>
                  <a:cubicBezTo>
                    <a:pt x="1020" y="0"/>
                    <a:pt x="1025" y="6"/>
                    <a:pt x="1025" y="13"/>
                  </a:cubicBezTo>
                  <a:cubicBezTo>
                    <a:pt x="1025" y="20"/>
                    <a:pt x="1020" y="25"/>
                    <a:pt x="1013" y="25"/>
                  </a:cubicBezTo>
                  <a:cubicBezTo>
                    <a:pt x="1006" y="25"/>
                    <a:pt x="1000" y="20"/>
                    <a:pt x="1000" y="13"/>
                  </a:cubicBezTo>
                  <a:cubicBezTo>
                    <a:pt x="1000" y="6"/>
                    <a:pt x="1006" y="0"/>
                    <a:pt x="1013" y="0"/>
                  </a:cubicBezTo>
                  <a:close/>
                  <a:moveTo>
                    <a:pt x="1113" y="0"/>
                  </a:moveTo>
                  <a:lnTo>
                    <a:pt x="1188" y="0"/>
                  </a:lnTo>
                  <a:cubicBezTo>
                    <a:pt x="1195" y="0"/>
                    <a:pt x="1200" y="6"/>
                    <a:pt x="1200" y="13"/>
                  </a:cubicBezTo>
                  <a:cubicBezTo>
                    <a:pt x="1200" y="20"/>
                    <a:pt x="1195" y="25"/>
                    <a:pt x="1188" y="25"/>
                  </a:cubicBezTo>
                  <a:lnTo>
                    <a:pt x="1113" y="25"/>
                  </a:lnTo>
                  <a:cubicBezTo>
                    <a:pt x="1106" y="25"/>
                    <a:pt x="1100" y="20"/>
                    <a:pt x="1100" y="13"/>
                  </a:cubicBezTo>
                  <a:cubicBezTo>
                    <a:pt x="1100" y="6"/>
                    <a:pt x="1106" y="0"/>
                    <a:pt x="1113" y="0"/>
                  </a:cubicBezTo>
                  <a:close/>
                  <a:moveTo>
                    <a:pt x="1288" y="0"/>
                  </a:moveTo>
                  <a:lnTo>
                    <a:pt x="1288" y="0"/>
                  </a:lnTo>
                  <a:cubicBezTo>
                    <a:pt x="1295" y="0"/>
                    <a:pt x="1300" y="6"/>
                    <a:pt x="1300" y="13"/>
                  </a:cubicBezTo>
                  <a:cubicBezTo>
                    <a:pt x="1300" y="20"/>
                    <a:pt x="1295" y="25"/>
                    <a:pt x="1288" y="25"/>
                  </a:cubicBezTo>
                  <a:cubicBezTo>
                    <a:pt x="1281" y="25"/>
                    <a:pt x="1275" y="20"/>
                    <a:pt x="1275" y="13"/>
                  </a:cubicBezTo>
                  <a:cubicBezTo>
                    <a:pt x="1275" y="6"/>
                    <a:pt x="1281" y="0"/>
                    <a:pt x="1288" y="0"/>
                  </a:cubicBezTo>
                  <a:close/>
                  <a:moveTo>
                    <a:pt x="1388" y="0"/>
                  </a:moveTo>
                  <a:lnTo>
                    <a:pt x="1463" y="0"/>
                  </a:lnTo>
                  <a:cubicBezTo>
                    <a:pt x="1470" y="0"/>
                    <a:pt x="1475" y="6"/>
                    <a:pt x="1475" y="13"/>
                  </a:cubicBezTo>
                  <a:cubicBezTo>
                    <a:pt x="1475" y="20"/>
                    <a:pt x="1470" y="25"/>
                    <a:pt x="1463" y="25"/>
                  </a:cubicBezTo>
                  <a:lnTo>
                    <a:pt x="1388" y="25"/>
                  </a:lnTo>
                  <a:cubicBezTo>
                    <a:pt x="1381" y="25"/>
                    <a:pt x="1375" y="20"/>
                    <a:pt x="1375" y="13"/>
                  </a:cubicBezTo>
                  <a:cubicBezTo>
                    <a:pt x="1375" y="6"/>
                    <a:pt x="1381" y="0"/>
                    <a:pt x="1388" y="0"/>
                  </a:cubicBezTo>
                  <a:close/>
                  <a:moveTo>
                    <a:pt x="1563" y="0"/>
                  </a:moveTo>
                  <a:lnTo>
                    <a:pt x="1563" y="0"/>
                  </a:lnTo>
                  <a:cubicBezTo>
                    <a:pt x="1570" y="0"/>
                    <a:pt x="1575" y="6"/>
                    <a:pt x="1575" y="13"/>
                  </a:cubicBezTo>
                  <a:cubicBezTo>
                    <a:pt x="1575" y="20"/>
                    <a:pt x="1570" y="25"/>
                    <a:pt x="1563" y="25"/>
                  </a:cubicBezTo>
                  <a:cubicBezTo>
                    <a:pt x="1556" y="25"/>
                    <a:pt x="1550" y="20"/>
                    <a:pt x="1550" y="13"/>
                  </a:cubicBezTo>
                  <a:cubicBezTo>
                    <a:pt x="1550" y="6"/>
                    <a:pt x="1556" y="0"/>
                    <a:pt x="1563" y="0"/>
                  </a:cubicBezTo>
                  <a:close/>
                  <a:moveTo>
                    <a:pt x="1663" y="0"/>
                  </a:moveTo>
                  <a:lnTo>
                    <a:pt x="1738" y="0"/>
                  </a:lnTo>
                  <a:cubicBezTo>
                    <a:pt x="1745" y="0"/>
                    <a:pt x="1750" y="6"/>
                    <a:pt x="1750" y="13"/>
                  </a:cubicBezTo>
                  <a:cubicBezTo>
                    <a:pt x="1750" y="20"/>
                    <a:pt x="1745" y="25"/>
                    <a:pt x="1738" y="25"/>
                  </a:cubicBezTo>
                  <a:lnTo>
                    <a:pt x="1663" y="25"/>
                  </a:lnTo>
                  <a:cubicBezTo>
                    <a:pt x="1656" y="25"/>
                    <a:pt x="1650" y="20"/>
                    <a:pt x="1650" y="13"/>
                  </a:cubicBezTo>
                  <a:cubicBezTo>
                    <a:pt x="1650" y="6"/>
                    <a:pt x="1656" y="0"/>
                    <a:pt x="1663" y="0"/>
                  </a:cubicBezTo>
                  <a:close/>
                  <a:moveTo>
                    <a:pt x="1838" y="0"/>
                  </a:moveTo>
                  <a:lnTo>
                    <a:pt x="1838" y="0"/>
                  </a:lnTo>
                  <a:cubicBezTo>
                    <a:pt x="1845" y="0"/>
                    <a:pt x="1850" y="6"/>
                    <a:pt x="1850" y="13"/>
                  </a:cubicBezTo>
                  <a:cubicBezTo>
                    <a:pt x="1850" y="20"/>
                    <a:pt x="1845" y="25"/>
                    <a:pt x="1838" y="25"/>
                  </a:cubicBezTo>
                  <a:cubicBezTo>
                    <a:pt x="1831" y="25"/>
                    <a:pt x="1825" y="20"/>
                    <a:pt x="1825" y="13"/>
                  </a:cubicBezTo>
                  <a:cubicBezTo>
                    <a:pt x="1825" y="6"/>
                    <a:pt x="1831" y="0"/>
                    <a:pt x="1838" y="0"/>
                  </a:cubicBezTo>
                  <a:close/>
                  <a:moveTo>
                    <a:pt x="1938" y="0"/>
                  </a:moveTo>
                  <a:lnTo>
                    <a:pt x="2013" y="0"/>
                  </a:lnTo>
                  <a:cubicBezTo>
                    <a:pt x="2020" y="0"/>
                    <a:pt x="2025" y="6"/>
                    <a:pt x="2025" y="13"/>
                  </a:cubicBezTo>
                  <a:cubicBezTo>
                    <a:pt x="2025" y="20"/>
                    <a:pt x="2020" y="25"/>
                    <a:pt x="2013" y="25"/>
                  </a:cubicBezTo>
                  <a:lnTo>
                    <a:pt x="1938" y="25"/>
                  </a:lnTo>
                  <a:cubicBezTo>
                    <a:pt x="1931" y="25"/>
                    <a:pt x="1925" y="20"/>
                    <a:pt x="1925" y="13"/>
                  </a:cubicBezTo>
                  <a:cubicBezTo>
                    <a:pt x="1925" y="6"/>
                    <a:pt x="1931" y="0"/>
                    <a:pt x="1938" y="0"/>
                  </a:cubicBezTo>
                  <a:close/>
                  <a:moveTo>
                    <a:pt x="2113" y="0"/>
                  </a:moveTo>
                  <a:lnTo>
                    <a:pt x="2113" y="0"/>
                  </a:lnTo>
                  <a:cubicBezTo>
                    <a:pt x="2120" y="0"/>
                    <a:pt x="2125" y="6"/>
                    <a:pt x="2125" y="13"/>
                  </a:cubicBezTo>
                  <a:cubicBezTo>
                    <a:pt x="2125" y="20"/>
                    <a:pt x="2120" y="25"/>
                    <a:pt x="2113" y="25"/>
                  </a:cubicBezTo>
                  <a:cubicBezTo>
                    <a:pt x="2106" y="25"/>
                    <a:pt x="2100" y="20"/>
                    <a:pt x="2100" y="13"/>
                  </a:cubicBezTo>
                  <a:cubicBezTo>
                    <a:pt x="2100" y="6"/>
                    <a:pt x="2106" y="0"/>
                    <a:pt x="2113" y="0"/>
                  </a:cubicBezTo>
                  <a:close/>
                  <a:moveTo>
                    <a:pt x="2213" y="0"/>
                  </a:moveTo>
                  <a:lnTo>
                    <a:pt x="2288" y="0"/>
                  </a:lnTo>
                  <a:cubicBezTo>
                    <a:pt x="2295" y="0"/>
                    <a:pt x="2300" y="6"/>
                    <a:pt x="2300" y="13"/>
                  </a:cubicBezTo>
                  <a:cubicBezTo>
                    <a:pt x="2300" y="20"/>
                    <a:pt x="2295" y="25"/>
                    <a:pt x="2288" y="25"/>
                  </a:cubicBezTo>
                  <a:lnTo>
                    <a:pt x="2213" y="25"/>
                  </a:lnTo>
                  <a:cubicBezTo>
                    <a:pt x="2206" y="25"/>
                    <a:pt x="2200" y="20"/>
                    <a:pt x="2200" y="13"/>
                  </a:cubicBezTo>
                  <a:cubicBezTo>
                    <a:pt x="2200" y="6"/>
                    <a:pt x="2206" y="0"/>
                    <a:pt x="2213" y="0"/>
                  </a:cubicBezTo>
                  <a:close/>
                  <a:moveTo>
                    <a:pt x="2388" y="0"/>
                  </a:moveTo>
                  <a:lnTo>
                    <a:pt x="2388" y="0"/>
                  </a:lnTo>
                  <a:cubicBezTo>
                    <a:pt x="2395" y="0"/>
                    <a:pt x="2401" y="6"/>
                    <a:pt x="2401" y="13"/>
                  </a:cubicBezTo>
                  <a:cubicBezTo>
                    <a:pt x="2401" y="20"/>
                    <a:pt x="2395" y="25"/>
                    <a:pt x="2388" y="25"/>
                  </a:cubicBezTo>
                  <a:cubicBezTo>
                    <a:pt x="2381" y="25"/>
                    <a:pt x="2375" y="20"/>
                    <a:pt x="2375" y="13"/>
                  </a:cubicBezTo>
                  <a:cubicBezTo>
                    <a:pt x="2375" y="6"/>
                    <a:pt x="2381" y="0"/>
                    <a:pt x="2388" y="0"/>
                  </a:cubicBezTo>
                  <a:close/>
                  <a:moveTo>
                    <a:pt x="2488" y="0"/>
                  </a:moveTo>
                  <a:lnTo>
                    <a:pt x="2563" y="0"/>
                  </a:lnTo>
                  <a:cubicBezTo>
                    <a:pt x="2570" y="0"/>
                    <a:pt x="2576" y="6"/>
                    <a:pt x="2576" y="13"/>
                  </a:cubicBezTo>
                  <a:cubicBezTo>
                    <a:pt x="2576" y="20"/>
                    <a:pt x="2570" y="25"/>
                    <a:pt x="2563" y="25"/>
                  </a:cubicBezTo>
                  <a:lnTo>
                    <a:pt x="2488" y="25"/>
                  </a:lnTo>
                  <a:cubicBezTo>
                    <a:pt x="2481" y="25"/>
                    <a:pt x="2476" y="20"/>
                    <a:pt x="2476" y="13"/>
                  </a:cubicBezTo>
                  <a:cubicBezTo>
                    <a:pt x="2476" y="6"/>
                    <a:pt x="2481" y="0"/>
                    <a:pt x="2488" y="0"/>
                  </a:cubicBezTo>
                  <a:close/>
                  <a:moveTo>
                    <a:pt x="2663" y="0"/>
                  </a:moveTo>
                  <a:lnTo>
                    <a:pt x="2663" y="0"/>
                  </a:lnTo>
                  <a:cubicBezTo>
                    <a:pt x="2670" y="0"/>
                    <a:pt x="2676" y="6"/>
                    <a:pt x="2676" y="13"/>
                  </a:cubicBezTo>
                  <a:cubicBezTo>
                    <a:pt x="2676" y="20"/>
                    <a:pt x="2670" y="25"/>
                    <a:pt x="2663" y="25"/>
                  </a:cubicBezTo>
                  <a:cubicBezTo>
                    <a:pt x="2656" y="25"/>
                    <a:pt x="2651" y="20"/>
                    <a:pt x="2651" y="13"/>
                  </a:cubicBezTo>
                  <a:cubicBezTo>
                    <a:pt x="2651" y="6"/>
                    <a:pt x="2656" y="0"/>
                    <a:pt x="2663" y="0"/>
                  </a:cubicBezTo>
                  <a:close/>
                  <a:moveTo>
                    <a:pt x="2763" y="0"/>
                  </a:moveTo>
                  <a:lnTo>
                    <a:pt x="2838" y="0"/>
                  </a:lnTo>
                  <a:cubicBezTo>
                    <a:pt x="2845" y="0"/>
                    <a:pt x="2851" y="6"/>
                    <a:pt x="2851" y="13"/>
                  </a:cubicBezTo>
                  <a:cubicBezTo>
                    <a:pt x="2851" y="20"/>
                    <a:pt x="2845" y="25"/>
                    <a:pt x="2838" y="25"/>
                  </a:cubicBezTo>
                  <a:lnTo>
                    <a:pt x="2763" y="25"/>
                  </a:lnTo>
                  <a:cubicBezTo>
                    <a:pt x="2756" y="25"/>
                    <a:pt x="2751" y="20"/>
                    <a:pt x="2751" y="13"/>
                  </a:cubicBezTo>
                  <a:cubicBezTo>
                    <a:pt x="2751" y="6"/>
                    <a:pt x="2756" y="0"/>
                    <a:pt x="2763" y="0"/>
                  </a:cubicBezTo>
                  <a:close/>
                  <a:moveTo>
                    <a:pt x="2938" y="0"/>
                  </a:moveTo>
                  <a:lnTo>
                    <a:pt x="2938" y="0"/>
                  </a:lnTo>
                  <a:cubicBezTo>
                    <a:pt x="2945" y="0"/>
                    <a:pt x="2951" y="6"/>
                    <a:pt x="2951" y="13"/>
                  </a:cubicBezTo>
                  <a:cubicBezTo>
                    <a:pt x="2951" y="20"/>
                    <a:pt x="2945" y="25"/>
                    <a:pt x="2938" y="25"/>
                  </a:cubicBezTo>
                  <a:cubicBezTo>
                    <a:pt x="2931" y="25"/>
                    <a:pt x="2926" y="20"/>
                    <a:pt x="2926" y="13"/>
                  </a:cubicBezTo>
                  <a:cubicBezTo>
                    <a:pt x="2926" y="6"/>
                    <a:pt x="2931" y="0"/>
                    <a:pt x="2938" y="0"/>
                  </a:cubicBezTo>
                  <a:close/>
                  <a:moveTo>
                    <a:pt x="3038" y="0"/>
                  </a:moveTo>
                  <a:lnTo>
                    <a:pt x="3113" y="0"/>
                  </a:lnTo>
                  <a:cubicBezTo>
                    <a:pt x="3120" y="0"/>
                    <a:pt x="3126" y="6"/>
                    <a:pt x="3126" y="13"/>
                  </a:cubicBezTo>
                  <a:cubicBezTo>
                    <a:pt x="3126" y="20"/>
                    <a:pt x="3120" y="25"/>
                    <a:pt x="3113" y="25"/>
                  </a:cubicBezTo>
                  <a:lnTo>
                    <a:pt x="3038" y="25"/>
                  </a:lnTo>
                  <a:cubicBezTo>
                    <a:pt x="3031" y="25"/>
                    <a:pt x="3026" y="20"/>
                    <a:pt x="3026" y="13"/>
                  </a:cubicBezTo>
                  <a:cubicBezTo>
                    <a:pt x="3026" y="6"/>
                    <a:pt x="3031" y="0"/>
                    <a:pt x="3038" y="0"/>
                  </a:cubicBezTo>
                  <a:close/>
                  <a:moveTo>
                    <a:pt x="3213" y="0"/>
                  </a:moveTo>
                  <a:lnTo>
                    <a:pt x="3213" y="0"/>
                  </a:lnTo>
                  <a:cubicBezTo>
                    <a:pt x="3220" y="0"/>
                    <a:pt x="3226" y="6"/>
                    <a:pt x="3226" y="13"/>
                  </a:cubicBezTo>
                  <a:cubicBezTo>
                    <a:pt x="3226" y="20"/>
                    <a:pt x="3220" y="25"/>
                    <a:pt x="3213" y="25"/>
                  </a:cubicBezTo>
                  <a:cubicBezTo>
                    <a:pt x="3206" y="25"/>
                    <a:pt x="3201" y="20"/>
                    <a:pt x="3201" y="13"/>
                  </a:cubicBezTo>
                  <a:cubicBezTo>
                    <a:pt x="3201" y="6"/>
                    <a:pt x="3206" y="0"/>
                    <a:pt x="3213" y="0"/>
                  </a:cubicBezTo>
                  <a:close/>
                  <a:moveTo>
                    <a:pt x="3313" y="0"/>
                  </a:moveTo>
                  <a:lnTo>
                    <a:pt x="3388" y="0"/>
                  </a:lnTo>
                  <a:cubicBezTo>
                    <a:pt x="3395" y="0"/>
                    <a:pt x="3401" y="6"/>
                    <a:pt x="3401" y="13"/>
                  </a:cubicBezTo>
                  <a:cubicBezTo>
                    <a:pt x="3401" y="20"/>
                    <a:pt x="3395" y="25"/>
                    <a:pt x="3388" y="25"/>
                  </a:cubicBezTo>
                  <a:lnTo>
                    <a:pt x="3313" y="25"/>
                  </a:lnTo>
                  <a:cubicBezTo>
                    <a:pt x="3306" y="25"/>
                    <a:pt x="3301" y="20"/>
                    <a:pt x="3301" y="13"/>
                  </a:cubicBezTo>
                  <a:cubicBezTo>
                    <a:pt x="3301" y="6"/>
                    <a:pt x="3306" y="0"/>
                    <a:pt x="3313" y="0"/>
                  </a:cubicBezTo>
                  <a:close/>
                  <a:moveTo>
                    <a:pt x="3488" y="0"/>
                  </a:moveTo>
                  <a:lnTo>
                    <a:pt x="3488" y="0"/>
                  </a:lnTo>
                  <a:cubicBezTo>
                    <a:pt x="3495" y="0"/>
                    <a:pt x="3501" y="6"/>
                    <a:pt x="3501" y="13"/>
                  </a:cubicBezTo>
                  <a:cubicBezTo>
                    <a:pt x="3501" y="20"/>
                    <a:pt x="3495" y="25"/>
                    <a:pt x="3488" y="25"/>
                  </a:cubicBezTo>
                  <a:cubicBezTo>
                    <a:pt x="3481" y="25"/>
                    <a:pt x="3476" y="20"/>
                    <a:pt x="3476" y="13"/>
                  </a:cubicBezTo>
                  <a:cubicBezTo>
                    <a:pt x="3476" y="6"/>
                    <a:pt x="3481" y="0"/>
                    <a:pt x="3488" y="0"/>
                  </a:cubicBezTo>
                  <a:close/>
                  <a:moveTo>
                    <a:pt x="3588" y="0"/>
                  </a:moveTo>
                  <a:lnTo>
                    <a:pt x="3663" y="0"/>
                  </a:lnTo>
                  <a:cubicBezTo>
                    <a:pt x="3670" y="0"/>
                    <a:pt x="3676" y="6"/>
                    <a:pt x="3676" y="13"/>
                  </a:cubicBezTo>
                  <a:cubicBezTo>
                    <a:pt x="3676" y="20"/>
                    <a:pt x="3670" y="25"/>
                    <a:pt x="3663" y="25"/>
                  </a:cubicBezTo>
                  <a:lnTo>
                    <a:pt x="3588" y="25"/>
                  </a:lnTo>
                  <a:cubicBezTo>
                    <a:pt x="3581" y="25"/>
                    <a:pt x="3576" y="20"/>
                    <a:pt x="3576" y="13"/>
                  </a:cubicBezTo>
                  <a:cubicBezTo>
                    <a:pt x="3576" y="6"/>
                    <a:pt x="3581" y="0"/>
                    <a:pt x="3588" y="0"/>
                  </a:cubicBezTo>
                  <a:close/>
                  <a:moveTo>
                    <a:pt x="3763" y="0"/>
                  </a:moveTo>
                  <a:lnTo>
                    <a:pt x="3763" y="0"/>
                  </a:lnTo>
                  <a:cubicBezTo>
                    <a:pt x="3770" y="0"/>
                    <a:pt x="3776" y="6"/>
                    <a:pt x="3776" y="13"/>
                  </a:cubicBezTo>
                  <a:cubicBezTo>
                    <a:pt x="3776" y="20"/>
                    <a:pt x="3770" y="25"/>
                    <a:pt x="3763" y="25"/>
                  </a:cubicBezTo>
                  <a:cubicBezTo>
                    <a:pt x="3756" y="25"/>
                    <a:pt x="3751" y="20"/>
                    <a:pt x="3751" y="13"/>
                  </a:cubicBezTo>
                  <a:cubicBezTo>
                    <a:pt x="3751" y="6"/>
                    <a:pt x="3756" y="0"/>
                    <a:pt x="3763" y="0"/>
                  </a:cubicBezTo>
                  <a:close/>
                  <a:moveTo>
                    <a:pt x="3863" y="0"/>
                  </a:moveTo>
                  <a:lnTo>
                    <a:pt x="3938" y="0"/>
                  </a:lnTo>
                  <a:cubicBezTo>
                    <a:pt x="3945" y="0"/>
                    <a:pt x="3951" y="6"/>
                    <a:pt x="3951" y="13"/>
                  </a:cubicBezTo>
                  <a:cubicBezTo>
                    <a:pt x="3951" y="20"/>
                    <a:pt x="3945" y="25"/>
                    <a:pt x="3938" y="25"/>
                  </a:cubicBezTo>
                  <a:lnTo>
                    <a:pt x="3863" y="25"/>
                  </a:lnTo>
                  <a:cubicBezTo>
                    <a:pt x="3856" y="25"/>
                    <a:pt x="3851" y="20"/>
                    <a:pt x="3851" y="13"/>
                  </a:cubicBezTo>
                  <a:cubicBezTo>
                    <a:pt x="3851" y="6"/>
                    <a:pt x="3856" y="0"/>
                    <a:pt x="3863" y="0"/>
                  </a:cubicBezTo>
                  <a:close/>
                  <a:moveTo>
                    <a:pt x="4038" y="0"/>
                  </a:moveTo>
                  <a:lnTo>
                    <a:pt x="4038" y="0"/>
                  </a:lnTo>
                  <a:cubicBezTo>
                    <a:pt x="4045" y="0"/>
                    <a:pt x="4051" y="6"/>
                    <a:pt x="4051" y="13"/>
                  </a:cubicBezTo>
                  <a:cubicBezTo>
                    <a:pt x="4051" y="20"/>
                    <a:pt x="4045" y="25"/>
                    <a:pt x="4038" y="25"/>
                  </a:cubicBezTo>
                  <a:cubicBezTo>
                    <a:pt x="4031" y="25"/>
                    <a:pt x="4026" y="20"/>
                    <a:pt x="4026" y="13"/>
                  </a:cubicBezTo>
                  <a:cubicBezTo>
                    <a:pt x="4026" y="6"/>
                    <a:pt x="4031" y="0"/>
                    <a:pt x="4038" y="0"/>
                  </a:cubicBezTo>
                  <a:close/>
                  <a:moveTo>
                    <a:pt x="4138" y="0"/>
                  </a:moveTo>
                  <a:lnTo>
                    <a:pt x="4213" y="0"/>
                  </a:lnTo>
                  <a:cubicBezTo>
                    <a:pt x="4220" y="0"/>
                    <a:pt x="4226" y="6"/>
                    <a:pt x="4226" y="13"/>
                  </a:cubicBezTo>
                  <a:cubicBezTo>
                    <a:pt x="4226" y="20"/>
                    <a:pt x="4220" y="25"/>
                    <a:pt x="4213" y="25"/>
                  </a:cubicBezTo>
                  <a:lnTo>
                    <a:pt x="4138" y="25"/>
                  </a:lnTo>
                  <a:cubicBezTo>
                    <a:pt x="4131" y="25"/>
                    <a:pt x="4126" y="20"/>
                    <a:pt x="4126" y="13"/>
                  </a:cubicBezTo>
                  <a:cubicBezTo>
                    <a:pt x="4126" y="6"/>
                    <a:pt x="4131" y="0"/>
                    <a:pt x="4138" y="0"/>
                  </a:cubicBezTo>
                  <a:close/>
                  <a:moveTo>
                    <a:pt x="4313" y="0"/>
                  </a:moveTo>
                  <a:lnTo>
                    <a:pt x="4313" y="0"/>
                  </a:lnTo>
                  <a:cubicBezTo>
                    <a:pt x="4320" y="0"/>
                    <a:pt x="4326" y="6"/>
                    <a:pt x="4326" y="13"/>
                  </a:cubicBezTo>
                  <a:cubicBezTo>
                    <a:pt x="4326" y="20"/>
                    <a:pt x="4320" y="25"/>
                    <a:pt x="4313" y="25"/>
                  </a:cubicBezTo>
                  <a:cubicBezTo>
                    <a:pt x="4306" y="25"/>
                    <a:pt x="4301" y="20"/>
                    <a:pt x="4301" y="13"/>
                  </a:cubicBezTo>
                  <a:cubicBezTo>
                    <a:pt x="4301" y="6"/>
                    <a:pt x="4306" y="0"/>
                    <a:pt x="4313" y="0"/>
                  </a:cubicBezTo>
                  <a:close/>
                  <a:moveTo>
                    <a:pt x="4413" y="0"/>
                  </a:moveTo>
                  <a:lnTo>
                    <a:pt x="4488" y="0"/>
                  </a:lnTo>
                  <a:cubicBezTo>
                    <a:pt x="4495" y="0"/>
                    <a:pt x="4501" y="6"/>
                    <a:pt x="4501" y="13"/>
                  </a:cubicBezTo>
                  <a:cubicBezTo>
                    <a:pt x="4501" y="20"/>
                    <a:pt x="4495" y="25"/>
                    <a:pt x="4488" y="25"/>
                  </a:cubicBezTo>
                  <a:lnTo>
                    <a:pt x="4413" y="25"/>
                  </a:lnTo>
                  <a:cubicBezTo>
                    <a:pt x="4406" y="25"/>
                    <a:pt x="4401" y="20"/>
                    <a:pt x="4401" y="13"/>
                  </a:cubicBezTo>
                  <a:cubicBezTo>
                    <a:pt x="4401" y="6"/>
                    <a:pt x="4406" y="0"/>
                    <a:pt x="4413" y="0"/>
                  </a:cubicBezTo>
                  <a:close/>
                  <a:moveTo>
                    <a:pt x="4588" y="0"/>
                  </a:moveTo>
                  <a:lnTo>
                    <a:pt x="4588" y="0"/>
                  </a:lnTo>
                  <a:cubicBezTo>
                    <a:pt x="4595" y="0"/>
                    <a:pt x="4601" y="6"/>
                    <a:pt x="4601" y="13"/>
                  </a:cubicBezTo>
                  <a:cubicBezTo>
                    <a:pt x="4601" y="20"/>
                    <a:pt x="4595" y="25"/>
                    <a:pt x="4588" y="25"/>
                  </a:cubicBezTo>
                  <a:cubicBezTo>
                    <a:pt x="4581" y="25"/>
                    <a:pt x="4576" y="20"/>
                    <a:pt x="4576" y="13"/>
                  </a:cubicBezTo>
                  <a:cubicBezTo>
                    <a:pt x="4576" y="6"/>
                    <a:pt x="4581" y="0"/>
                    <a:pt x="4588" y="0"/>
                  </a:cubicBezTo>
                  <a:close/>
                  <a:moveTo>
                    <a:pt x="4688" y="0"/>
                  </a:moveTo>
                  <a:lnTo>
                    <a:pt x="4763" y="0"/>
                  </a:lnTo>
                  <a:cubicBezTo>
                    <a:pt x="4770" y="0"/>
                    <a:pt x="4776" y="6"/>
                    <a:pt x="4776" y="13"/>
                  </a:cubicBezTo>
                  <a:cubicBezTo>
                    <a:pt x="4776" y="20"/>
                    <a:pt x="4770" y="25"/>
                    <a:pt x="4763" y="25"/>
                  </a:cubicBezTo>
                  <a:lnTo>
                    <a:pt x="4688" y="25"/>
                  </a:lnTo>
                  <a:cubicBezTo>
                    <a:pt x="4681" y="25"/>
                    <a:pt x="4676" y="20"/>
                    <a:pt x="4676" y="13"/>
                  </a:cubicBezTo>
                  <a:cubicBezTo>
                    <a:pt x="4676" y="6"/>
                    <a:pt x="4681" y="0"/>
                    <a:pt x="4688" y="0"/>
                  </a:cubicBezTo>
                  <a:close/>
                  <a:moveTo>
                    <a:pt x="4863" y="0"/>
                  </a:moveTo>
                  <a:lnTo>
                    <a:pt x="4863" y="0"/>
                  </a:lnTo>
                  <a:cubicBezTo>
                    <a:pt x="4870" y="0"/>
                    <a:pt x="4876" y="6"/>
                    <a:pt x="4876" y="13"/>
                  </a:cubicBezTo>
                  <a:cubicBezTo>
                    <a:pt x="4876" y="20"/>
                    <a:pt x="4870" y="25"/>
                    <a:pt x="4863" y="25"/>
                  </a:cubicBezTo>
                  <a:cubicBezTo>
                    <a:pt x="4856" y="25"/>
                    <a:pt x="4851" y="20"/>
                    <a:pt x="4851" y="13"/>
                  </a:cubicBezTo>
                  <a:cubicBezTo>
                    <a:pt x="4851" y="6"/>
                    <a:pt x="4856" y="0"/>
                    <a:pt x="4863" y="0"/>
                  </a:cubicBezTo>
                  <a:close/>
                  <a:moveTo>
                    <a:pt x="4963" y="0"/>
                  </a:moveTo>
                  <a:lnTo>
                    <a:pt x="5038" y="0"/>
                  </a:lnTo>
                  <a:cubicBezTo>
                    <a:pt x="5045" y="0"/>
                    <a:pt x="5051" y="6"/>
                    <a:pt x="5051" y="13"/>
                  </a:cubicBezTo>
                  <a:cubicBezTo>
                    <a:pt x="5051" y="20"/>
                    <a:pt x="5045" y="25"/>
                    <a:pt x="5038" y="25"/>
                  </a:cubicBezTo>
                  <a:lnTo>
                    <a:pt x="4963" y="25"/>
                  </a:lnTo>
                  <a:cubicBezTo>
                    <a:pt x="4956" y="25"/>
                    <a:pt x="4951" y="20"/>
                    <a:pt x="4951" y="13"/>
                  </a:cubicBezTo>
                  <a:cubicBezTo>
                    <a:pt x="4951" y="6"/>
                    <a:pt x="4956" y="0"/>
                    <a:pt x="4963" y="0"/>
                  </a:cubicBezTo>
                  <a:close/>
                  <a:moveTo>
                    <a:pt x="5138" y="0"/>
                  </a:moveTo>
                  <a:lnTo>
                    <a:pt x="5138" y="0"/>
                  </a:lnTo>
                  <a:cubicBezTo>
                    <a:pt x="5145" y="0"/>
                    <a:pt x="5151" y="6"/>
                    <a:pt x="5151" y="13"/>
                  </a:cubicBezTo>
                  <a:cubicBezTo>
                    <a:pt x="5151" y="20"/>
                    <a:pt x="5145" y="25"/>
                    <a:pt x="5138" y="25"/>
                  </a:cubicBezTo>
                  <a:cubicBezTo>
                    <a:pt x="5131" y="25"/>
                    <a:pt x="5126" y="20"/>
                    <a:pt x="5126" y="13"/>
                  </a:cubicBezTo>
                  <a:cubicBezTo>
                    <a:pt x="5126" y="6"/>
                    <a:pt x="5131" y="0"/>
                    <a:pt x="5138" y="0"/>
                  </a:cubicBezTo>
                  <a:close/>
                  <a:moveTo>
                    <a:pt x="5238" y="0"/>
                  </a:moveTo>
                  <a:lnTo>
                    <a:pt x="5313" y="0"/>
                  </a:lnTo>
                  <a:cubicBezTo>
                    <a:pt x="5320" y="0"/>
                    <a:pt x="5326" y="6"/>
                    <a:pt x="5326" y="13"/>
                  </a:cubicBezTo>
                  <a:cubicBezTo>
                    <a:pt x="5326" y="20"/>
                    <a:pt x="5320" y="25"/>
                    <a:pt x="5313" y="25"/>
                  </a:cubicBezTo>
                  <a:lnTo>
                    <a:pt x="5238" y="25"/>
                  </a:lnTo>
                  <a:cubicBezTo>
                    <a:pt x="5231" y="25"/>
                    <a:pt x="5226" y="20"/>
                    <a:pt x="5226" y="13"/>
                  </a:cubicBezTo>
                  <a:cubicBezTo>
                    <a:pt x="5226" y="6"/>
                    <a:pt x="5231" y="0"/>
                    <a:pt x="5238" y="0"/>
                  </a:cubicBezTo>
                  <a:close/>
                  <a:moveTo>
                    <a:pt x="5413" y="0"/>
                  </a:moveTo>
                  <a:lnTo>
                    <a:pt x="5413" y="0"/>
                  </a:lnTo>
                  <a:cubicBezTo>
                    <a:pt x="5420" y="0"/>
                    <a:pt x="5426" y="6"/>
                    <a:pt x="5426" y="13"/>
                  </a:cubicBezTo>
                  <a:cubicBezTo>
                    <a:pt x="5426" y="20"/>
                    <a:pt x="5420" y="25"/>
                    <a:pt x="5413" y="25"/>
                  </a:cubicBezTo>
                  <a:cubicBezTo>
                    <a:pt x="5406" y="25"/>
                    <a:pt x="5401" y="20"/>
                    <a:pt x="5401" y="13"/>
                  </a:cubicBezTo>
                  <a:cubicBezTo>
                    <a:pt x="5401" y="6"/>
                    <a:pt x="5406" y="0"/>
                    <a:pt x="5413" y="0"/>
                  </a:cubicBezTo>
                  <a:close/>
                  <a:moveTo>
                    <a:pt x="5513" y="0"/>
                  </a:moveTo>
                  <a:lnTo>
                    <a:pt x="5588" y="0"/>
                  </a:lnTo>
                  <a:cubicBezTo>
                    <a:pt x="5595" y="0"/>
                    <a:pt x="5601" y="6"/>
                    <a:pt x="5601" y="13"/>
                  </a:cubicBezTo>
                  <a:cubicBezTo>
                    <a:pt x="5601" y="20"/>
                    <a:pt x="5595" y="25"/>
                    <a:pt x="5588" y="25"/>
                  </a:cubicBezTo>
                  <a:lnTo>
                    <a:pt x="5513" y="25"/>
                  </a:lnTo>
                  <a:cubicBezTo>
                    <a:pt x="5506" y="25"/>
                    <a:pt x="5501" y="20"/>
                    <a:pt x="5501" y="13"/>
                  </a:cubicBezTo>
                  <a:cubicBezTo>
                    <a:pt x="5501" y="6"/>
                    <a:pt x="5506" y="0"/>
                    <a:pt x="5513" y="0"/>
                  </a:cubicBezTo>
                  <a:close/>
                  <a:moveTo>
                    <a:pt x="5688" y="0"/>
                  </a:moveTo>
                  <a:lnTo>
                    <a:pt x="5688" y="0"/>
                  </a:lnTo>
                  <a:cubicBezTo>
                    <a:pt x="5695" y="0"/>
                    <a:pt x="5701" y="6"/>
                    <a:pt x="5701" y="13"/>
                  </a:cubicBezTo>
                  <a:cubicBezTo>
                    <a:pt x="5701" y="20"/>
                    <a:pt x="5695" y="25"/>
                    <a:pt x="5688" y="25"/>
                  </a:cubicBezTo>
                  <a:cubicBezTo>
                    <a:pt x="5681" y="25"/>
                    <a:pt x="5676" y="20"/>
                    <a:pt x="5676" y="13"/>
                  </a:cubicBezTo>
                  <a:cubicBezTo>
                    <a:pt x="5676" y="6"/>
                    <a:pt x="5681" y="0"/>
                    <a:pt x="5688" y="0"/>
                  </a:cubicBezTo>
                  <a:close/>
                  <a:moveTo>
                    <a:pt x="5788" y="0"/>
                  </a:moveTo>
                  <a:lnTo>
                    <a:pt x="5863" y="0"/>
                  </a:lnTo>
                  <a:cubicBezTo>
                    <a:pt x="5870" y="0"/>
                    <a:pt x="5876" y="6"/>
                    <a:pt x="5876" y="13"/>
                  </a:cubicBezTo>
                  <a:cubicBezTo>
                    <a:pt x="5876" y="20"/>
                    <a:pt x="5870" y="25"/>
                    <a:pt x="5863" y="25"/>
                  </a:cubicBezTo>
                  <a:lnTo>
                    <a:pt x="5788" y="25"/>
                  </a:lnTo>
                  <a:cubicBezTo>
                    <a:pt x="5781" y="25"/>
                    <a:pt x="5776" y="20"/>
                    <a:pt x="5776" y="13"/>
                  </a:cubicBezTo>
                  <a:cubicBezTo>
                    <a:pt x="5776" y="6"/>
                    <a:pt x="5781" y="0"/>
                    <a:pt x="5788" y="0"/>
                  </a:cubicBezTo>
                  <a:close/>
                  <a:moveTo>
                    <a:pt x="5963" y="0"/>
                  </a:moveTo>
                  <a:lnTo>
                    <a:pt x="5963" y="0"/>
                  </a:lnTo>
                  <a:cubicBezTo>
                    <a:pt x="5970" y="0"/>
                    <a:pt x="5976" y="6"/>
                    <a:pt x="5976" y="13"/>
                  </a:cubicBezTo>
                  <a:cubicBezTo>
                    <a:pt x="5976" y="20"/>
                    <a:pt x="5970" y="25"/>
                    <a:pt x="5963" y="25"/>
                  </a:cubicBezTo>
                  <a:cubicBezTo>
                    <a:pt x="5956" y="25"/>
                    <a:pt x="5951" y="20"/>
                    <a:pt x="5951" y="13"/>
                  </a:cubicBezTo>
                  <a:cubicBezTo>
                    <a:pt x="5951" y="6"/>
                    <a:pt x="5956" y="0"/>
                    <a:pt x="5963" y="0"/>
                  </a:cubicBezTo>
                  <a:close/>
                  <a:moveTo>
                    <a:pt x="6063" y="0"/>
                  </a:moveTo>
                  <a:lnTo>
                    <a:pt x="6138" y="0"/>
                  </a:lnTo>
                  <a:cubicBezTo>
                    <a:pt x="6145" y="0"/>
                    <a:pt x="6151" y="6"/>
                    <a:pt x="6151" y="13"/>
                  </a:cubicBezTo>
                  <a:cubicBezTo>
                    <a:pt x="6151" y="20"/>
                    <a:pt x="6145" y="25"/>
                    <a:pt x="6138" y="25"/>
                  </a:cubicBezTo>
                  <a:lnTo>
                    <a:pt x="6063" y="25"/>
                  </a:lnTo>
                  <a:cubicBezTo>
                    <a:pt x="6056" y="25"/>
                    <a:pt x="6051" y="20"/>
                    <a:pt x="6051" y="13"/>
                  </a:cubicBezTo>
                  <a:cubicBezTo>
                    <a:pt x="6051" y="6"/>
                    <a:pt x="6056" y="0"/>
                    <a:pt x="6063" y="0"/>
                  </a:cubicBezTo>
                  <a:close/>
                  <a:moveTo>
                    <a:pt x="6238" y="0"/>
                  </a:moveTo>
                  <a:lnTo>
                    <a:pt x="6238" y="0"/>
                  </a:lnTo>
                  <a:cubicBezTo>
                    <a:pt x="6245" y="0"/>
                    <a:pt x="6251" y="6"/>
                    <a:pt x="6251" y="13"/>
                  </a:cubicBezTo>
                  <a:cubicBezTo>
                    <a:pt x="6251" y="20"/>
                    <a:pt x="6245" y="25"/>
                    <a:pt x="6238" y="25"/>
                  </a:cubicBezTo>
                  <a:cubicBezTo>
                    <a:pt x="6231" y="25"/>
                    <a:pt x="6226" y="20"/>
                    <a:pt x="6226" y="13"/>
                  </a:cubicBezTo>
                  <a:cubicBezTo>
                    <a:pt x="6226" y="6"/>
                    <a:pt x="6231" y="0"/>
                    <a:pt x="6238" y="0"/>
                  </a:cubicBezTo>
                  <a:close/>
                  <a:moveTo>
                    <a:pt x="6338" y="0"/>
                  </a:moveTo>
                  <a:lnTo>
                    <a:pt x="6413" y="0"/>
                  </a:lnTo>
                  <a:cubicBezTo>
                    <a:pt x="6420" y="0"/>
                    <a:pt x="6426" y="6"/>
                    <a:pt x="6426" y="13"/>
                  </a:cubicBezTo>
                  <a:cubicBezTo>
                    <a:pt x="6426" y="20"/>
                    <a:pt x="6420" y="25"/>
                    <a:pt x="6413" y="25"/>
                  </a:cubicBezTo>
                  <a:lnTo>
                    <a:pt x="6338" y="25"/>
                  </a:lnTo>
                  <a:cubicBezTo>
                    <a:pt x="6331" y="25"/>
                    <a:pt x="6326" y="20"/>
                    <a:pt x="6326" y="13"/>
                  </a:cubicBezTo>
                  <a:cubicBezTo>
                    <a:pt x="6326" y="6"/>
                    <a:pt x="6331" y="0"/>
                    <a:pt x="6338" y="0"/>
                  </a:cubicBezTo>
                  <a:close/>
                  <a:moveTo>
                    <a:pt x="6513" y="0"/>
                  </a:moveTo>
                  <a:lnTo>
                    <a:pt x="6513" y="0"/>
                  </a:lnTo>
                  <a:cubicBezTo>
                    <a:pt x="6520" y="0"/>
                    <a:pt x="6526" y="6"/>
                    <a:pt x="6526" y="13"/>
                  </a:cubicBezTo>
                  <a:cubicBezTo>
                    <a:pt x="6526" y="20"/>
                    <a:pt x="6520" y="25"/>
                    <a:pt x="6513" y="25"/>
                  </a:cubicBezTo>
                  <a:cubicBezTo>
                    <a:pt x="6506" y="25"/>
                    <a:pt x="6501" y="20"/>
                    <a:pt x="6501" y="13"/>
                  </a:cubicBezTo>
                  <a:cubicBezTo>
                    <a:pt x="6501" y="6"/>
                    <a:pt x="6506" y="0"/>
                    <a:pt x="6513" y="0"/>
                  </a:cubicBezTo>
                  <a:close/>
                  <a:moveTo>
                    <a:pt x="6613" y="0"/>
                  </a:moveTo>
                  <a:lnTo>
                    <a:pt x="6688" y="0"/>
                  </a:lnTo>
                  <a:cubicBezTo>
                    <a:pt x="6695" y="0"/>
                    <a:pt x="6701" y="6"/>
                    <a:pt x="6701" y="13"/>
                  </a:cubicBezTo>
                  <a:cubicBezTo>
                    <a:pt x="6701" y="20"/>
                    <a:pt x="6695" y="25"/>
                    <a:pt x="6688" y="25"/>
                  </a:cubicBezTo>
                  <a:lnTo>
                    <a:pt x="6613" y="25"/>
                  </a:lnTo>
                  <a:cubicBezTo>
                    <a:pt x="6606" y="25"/>
                    <a:pt x="6601" y="20"/>
                    <a:pt x="6601" y="13"/>
                  </a:cubicBezTo>
                  <a:cubicBezTo>
                    <a:pt x="6601" y="6"/>
                    <a:pt x="6606" y="0"/>
                    <a:pt x="6613" y="0"/>
                  </a:cubicBezTo>
                  <a:close/>
                  <a:moveTo>
                    <a:pt x="6788" y="0"/>
                  </a:moveTo>
                  <a:lnTo>
                    <a:pt x="6788" y="0"/>
                  </a:lnTo>
                  <a:cubicBezTo>
                    <a:pt x="6795" y="0"/>
                    <a:pt x="6801" y="6"/>
                    <a:pt x="6801" y="13"/>
                  </a:cubicBezTo>
                  <a:cubicBezTo>
                    <a:pt x="6801" y="20"/>
                    <a:pt x="6795" y="25"/>
                    <a:pt x="6788" y="25"/>
                  </a:cubicBezTo>
                  <a:cubicBezTo>
                    <a:pt x="6781" y="25"/>
                    <a:pt x="6776" y="20"/>
                    <a:pt x="6776" y="13"/>
                  </a:cubicBezTo>
                  <a:cubicBezTo>
                    <a:pt x="6776" y="6"/>
                    <a:pt x="6781" y="0"/>
                    <a:pt x="6788" y="0"/>
                  </a:cubicBezTo>
                  <a:close/>
                  <a:moveTo>
                    <a:pt x="6888" y="0"/>
                  </a:moveTo>
                  <a:lnTo>
                    <a:pt x="6963" y="0"/>
                  </a:lnTo>
                  <a:cubicBezTo>
                    <a:pt x="6970" y="0"/>
                    <a:pt x="6976" y="6"/>
                    <a:pt x="6976" y="13"/>
                  </a:cubicBezTo>
                  <a:cubicBezTo>
                    <a:pt x="6976" y="20"/>
                    <a:pt x="6970" y="25"/>
                    <a:pt x="6963" y="25"/>
                  </a:cubicBezTo>
                  <a:lnTo>
                    <a:pt x="6888" y="25"/>
                  </a:lnTo>
                  <a:cubicBezTo>
                    <a:pt x="6882" y="25"/>
                    <a:pt x="6876" y="20"/>
                    <a:pt x="6876" y="13"/>
                  </a:cubicBezTo>
                  <a:cubicBezTo>
                    <a:pt x="6876" y="6"/>
                    <a:pt x="6882" y="0"/>
                    <a:pt x="6888" y="0"/>
                  </a:cubicBezTo>
                  <a:close/>
                  <a:moveTo>
                    <a:pt x="7063" y="0"/>
                  </a:moveTo>
                  <a:lnTo>
                    <a:pt x="7063" y="0"/>
                  </a:lnTo>
                  <a:cubicBezTo>
                    <a:pt x="7070" y="0"/>
                    <a:pt x="7076" y="6"/>
                    <a:pt x="7076" y="13"/>
                  </a:cubicBezTo>
                  <a:cubicBezTo>
                    <a:pt x="7076" y="20"/>
                    <a:pt x="7070" y="25"/>
                    <a:pt x="7063" y="25"/>
                  </a:cubicBezTo>
                  <a:cubicBezTo>
                    <a:pt x="7057" y="25"/>
                    <a:pt x="7051" y="20"/>
                    <a:pt x="7051" y="13"/>
                  </a:cubicBezTo>
                  <a:cubicBezTo>
                    <a:pt x="7051" y="6"/>
                    <a:pt x="7057" y="0"/>
                    <a:pt x="7063" y="0"/>
                  </a:cubicBezTo>
                  <a:close/>
                  <a:moveTo>
                    <a:pt x="7163" y="0"/>
                  </a:moveTo>
                  <a:lnTo>
                    <a:pt x="7238" y="0"/>
                  </a:lnTo>
                  <a:cubicBezTo>
                    <a:pt x="7245" y="0"/>
                    <a:pt x="7251" y="6"/>
                    <a:pt x="7251" y="13"/>
                  </a:cubicBezTo>
                  <a:cubicBezTo>
                    <a:pt x="7251" y="20"/>
                    <a:pt x="7245" y="25"/>
                    <a:pt x="7238" y="25"/>
                  </a:cubicBezTo>
                  <a:lnTo>
                    <a:pt x="7163" y="25"/>
                  </a:lnTo>
                  <a:cubicBezTo>
                    <a:pt x="7157" y="25"/>
                    <a:pt x="7151" y="20"/>
                    <a:pt x="7151" y="13"/>
                  </a:cubicBezTo>
                  <a:cubicBezTo>
                    <a:pt x="7151" y="6"/>
                    <a:pt x="7157" y="0"/>
                    <a:pt x="7163" y="0"/>
                  </a:cubicBezTo>
                  <a:close/>
                  <a:moveTo>
                    <a:pt x="7338" y="0"/>
                  </a:moveTo>
                  <a:lnTo>
                    <a:pt x="7338" y="0"/>
                  </a:lnTo>
                  <a:cubicBezTo>
                    <a:pt x="7345" y="0"/>
                    <a:pt x="7351" y="6"/>
                    <a:pt x="7351" y="13"/>
                  </a:cubicBezTo>
                  <a:cubicBezTo>
                    <a:pt x="7351" y="20"/>
                    <a:pt x="7345" y="25"/>
                    <a:pt x="7338" y="25"/>
                  </a:cubicBezTo>
                  <a:cubicBezTo>
                    <a:pt x="7332" y="25"/>
                    <a:pt x="7326" y="20"/>
                    <a:pt x="7326" y="13"/>
                  </a:cubicBezTo>
                  <a:cubicBezTo>
                    <a:pt x="7326" y="6"/>
                    <a:pt x="7332" y="0"/>
                    <a:pt x="7338" y="0"/>
                  </a:cubicBezTo>
                  <a:close/>
                  <a:moveTo>
                    <a:pt x="7438" y="0"/>
                  </a:moveTo>
                  <a:lnTo>
                    <a:pt x="7513" y="0"/>
                  </a:lnTo>
                  <a:cubicBezTo>
                    <a:pt x="7520" y="0"/>
                    <a:pt x="7526" y="6"/>
                    <a:pt x="7526" y="13"/>
                  </a:cubicBezTo>
                  <a:cubicBezTo>
                    <a:pt x="7526" y="20"/>
                    <a:pt x="7520" y="25"/>
                    <a:pt x="7513" y="25"/>
                  </a:cubicBezTo>
                  <a:lnTo>
                    <a:pt x="7438" y="25"/>
                  </a:lnTo>
                  <a:cubicBezTo>
                    <a:pt x="7432" y="25"/>
                    <a:pt x="7426" y="20"/>
                    <a:pt x="7426" y="13"/>
                  </a:cubicBezTo>
                  <a:cubicBezTo>
                    <a:pt x="7426" y="6"/>
                    <a:pt x="7432" y="0"/>
                    <a:pt x="7438" y="0"/>
                  </a:cubicBezTo>
                  <a:close/>
                  <a:moveTo>
                    <a:pt x="7613" y="0"/>
                  </a:moveTo>
                  <a:lnTo>
                    <a:pt x="7613" y="0"/>
                  </a:lnTo>
                  <a:cubicBezTo>
                    <a:pt x="7620" y="0"/>
                    <a:pt x="7626" y="6"/>
                    <a:pt x="7626" y="13"/>
                  </a:cubicBezTo>
                  <a:cubicBezTo>
                    <a:pt x="7626" y="20"/>
                    <a:pt x="7620" y="25"/>
                    <a:pt x="7613" y="25"/>
                  </a:cubicBezTo>
                  <a:cubicBezTo>
                    <a:pt x="7607" y="25"/>
                    <a:pt x="7601" y="20"/>
                    <a:pt x="7601" y="13"/>
                  </a:cubicBezTo>
                  <a:cubicBezTo>
                    <a:pt x="7601" y="6"/>
                    <a:pt x="7607" y="0"/>
                    <a:pt x="7613" y="0"/>
                  </a:cubicBezTo>
                  <a:close/>
                  <a:moveTo>
                    <a:pt x="7713" y="0"/>
                  </a:moveTo>
                  <a:lnTo>
                    <a:pt x="7788" y="0"/>
                  </a:lnTo>
                  <a:cubicBezTo>
                    <a:pt x="7795" y="0"/>
                    <a:pt x="7801" y="6"/>
                    <a:pt x="7801" y="13"/>
                  </a:cubicBezTo>
                  <a:cubicBezTo>
                    <a:pt x="7801" y="20"/>
                    <a:pt x="7795" y="25"/>
                    <a:pt x="7788" y="25"/>
                  </a:cubicBezTo>
                  <a:lnTo>
                    <a:pt x="7713" y="25"/>
                  </a:lnTo>
                  <a:cubicBezTo>
                    <a:pt x="7707" y="25"/>
                    <a:pt x="7701" y="20"/>
                    <a:pt x="7701" y="13"/>
                  </a:cubicBezTo>
                  <a:cubicBezTo>
                    <a:pt x="7701" y="6"/>
                    <a:pt x="7707" y="0"/>
                    <a:pt x="7713" y="0"/>
                  </a:cubicBezTo>
                  <a:close/>
                  <a:moveTo>
                    <a:pt x="7888" y="0"/>
                  </a:moveTo>
                  <a:lnTo>
                    <a:pt x="7889" y="0"/>
                  </a:lnTo>
                  <a:cubicBezTo>
                    <a:pt x="7895" y="0"/>
                    <a:pt x="7901" y="6"/>
                    <a:pt x="7901" y="13"/>
                  </a:cubicBezTo>
                  <a:cubicBezTo>
                    <a:pt x="7901" y="20"/>
                    <a:pt x="7895" y="25"/>
                    <a:pt x="7889" y="25"/>
                  </a:cubicBezTo>
                  <a:lnTo>
                    <a:pt x="7888" y="25"/>
                  </a:lnTo>
                  <a:cubicBezTo>
                    <a:pt x="7882" y="25"/>
                    <a:pt x="7876" y="20"/>
                    <a:pt x="7876" y="13"/>
                  </a:cubicBezTo>
                  <a:cubicBezTo>
                    <a:pt x="7876" y="6"/>
                    <a:pt x="7882" y="0"/>
                    <a:pt x="7888" y="0"/>
                  </a:cubicBezTo>
                  <a:close/>
                  <a:moveTo>
                    <a:pt x="7989" y="0"/>
                  </a:moveTo>
                  <a:lnTo>
                    <a:pt x="8064" y="0"/>
                  </a:lnTo>
                  <a:cubicBezTo>
                    <a:pt x="8070" y="0"/>
                    <a:pt x="8076" y="6"/>
                    <a:pt x="8076" y="13"/>
                  </a:cubicBezTo>
                  <a:cubicBezTo>
                    <a:pt x="8076" y="20"/>
                    <a:pt x="8070" y="25"/>
                    <a:pt x="8064" y="25"/>
                  </a:cubicBezTo>
                  <a:lnTo>
                    <a:pt x="7989" y="25"/>
                  </a:lnTo>
                  <a:cubicBezTo>
                    <a:pt x="7982" y="25"/>
                    <a:pt x="7976" y="20"/>
                    <a:pt x="7976" y="13"/>
                  </a:cubicBezTo>
                  <a:cubicBezTo>
                    <a:pt x="7976" y="6"/>
                    <a:pt x="7982" y="0"/>
                    <a:pt x="7989" y="0"/>
                  </a:cubicBezTo>
                  <a:close/>
                  <a:moveTo>
                    <a:pt x="8164" y="0"/>
                  </a:moveTo>
                  <a:lnTo>
                    <a:pt x="8164" y="0"/>
                  </a:lnTo>
                  <a:cubicBezTo>
                    <a:pt x="8170" y="0"/>
                    <a:pt x="8176" y="6"/>
                    <a:pt x="8176" y="13"/>
                  </a:cubicBezTo>
                  <a:cubicBezTo>
                    <a:pt x="8176" y="20"/>
                    <a:pt x="8170" y="25"/>
                    <a:pt x="8164" y="25"/>
                  </a:cubicBezTo>
                  <a:cubicBezTo>
                    <a:pt x="8157" y="25"/>
                    <a:pt x="8151" y="20"/>
                    <a:pt x="8151" y="13"/>
                  </a:cubicBezTo>
                  <a:cubicBezTo>
                    <a:pt x="8151" y="6"/>
                    <a:pt x="8157" y="0"/>
                    <a:pt x="8164" y="0"/>
                  </a:cubicBezTo>
                  <a:close/>
                  <a:moveTo>
                    <a:pt x="8264" y="0"/>
                  </a:moveTo>
                  <a:lnTo>
                    <a:pt x="8339" y="0"/>
                  </a:lnTo>
                  <a:cubicBezTo>
                    <a:pt x="8345" y="0"/>
                    <a:pt x="8351" y="6"/>
                    <a:pt x="8351" y="13"/>
                  </a:cubicBezTo>
                  <a:cubicBezTo>
                    <a:pt x="8351" y="20"/>
                    <a:pt x="8345" y="25"/>
                    <a:pt x="8339" y="25"/>
                  </a:cubicBezTo>
                  <a:lnTo>
                    <a:pt x="8264" y="25"/>
                  </a:lnTo>
                  <a:cubicBezTo>
                    <a:pt x="8257" y="25"/>
                    <a:pt x="8251" y="20"/>
                    <a:pt x="8251" y="13"/>
                  </a:cubicBezTo>
                  <a:cubicBezTo>
                    <a:pt x="8251" y="6"/>
                    <a:pt x="8257" y="0"/>
                    <a:pt x="8264" y="0"/>
                  </a:cubicBezTo>
                  <a:close/>
                  <a:moveTo>
                    <a:pt x="8439" y="0"/>
                  </a:moveTo>
                  <a:lnTo>
                    <a:pt x="8439" y="0"/>
                  </a:lnTo>
                  <a:cubicBezTo>
                    <a:pt x="8445" y="0"/>
                    <a:pt x="8451" y="6"/>
                    <a:pt x="8451" y="13"/>
                  </a:cubicBezTo>
                  <a:cubicBezTo>
                    <a:pt x="8451" y="20"/>
                    <a:pt x="8445" y="25"/>
                    <a:pt x="8439" y="25"/>
                  </a:cubicBezTo>
                  <a:cubicBezTo>
                    <a:pt x="8432" y="25"/>
                    <a:pt x="8426" y="20"/>
                    <a:pt x="8426" y="13"/>
                  </a:cubicBezTo>
                  <a:cubicBezTo>
                    <a:pt x="8426" y="6"/>
                    <a:pt x="8432" y="0"/>
                    <a:pt x="8439" y="0"/>
                  </a:cubicBezTo>
                  <a:close/>
                  <a:moveTo>
                    <a:pt x="8539" y="0"/>
                  </a:moveTo>
                  <a:lnTo>
                    <a:pt x="8614" y="0"/>
                  </a:lnTo>
                  <a:cubicBezTo>
                    <a:pt x="8620" y="0"/>
                    <a:pt x="8626" y="6"/>
                    <a:pt x="8626" y="13"/>
                  </a:cubicBezTo>
                  <a:cubicBezTo>
                    <a:pt x="8626" y="20"/>
                    <a:pt x="8620" y="25"/>
                    <a:pt x="8614" y="25"/>
                  </a:cubicBezTo>
                  <a:lnTo>
                    <a:pt x="8539" y="25"/>
                  </a:lnTo>
                  <a:cubicBezTo>
                    <a:pt x="8532" y="25"/>
                    <a:pt x="8526" y="20"/>
                    <a:pt x="8526" y="13"/>
                  </a:cubicBezTo>
                  <a:cubicBezTo>
                    <a:pt x="8526" y="6"/>
                    <a:pt x="8532" y="0"/>
                    <a:pt x="8539" y="0"/>
                  </a:cubicBezTo>
                  <a:close/>
                  <a:moveTo>
                    <a:pt x="8714" y="0"/>
                  </a:moveTo>
                  <a:lnTo>
                    <a:pt x="8714" y="0"/>
                  </a:lnTo>
                  <a:cubicBezTo>
                    <a:pt x="8721" y="0"/>
                    <a:pt x="8726" y="6"/>
                    <a:pt x="8726" y="13"/>
                  </a:cubicBezTo>
                  <a:cubicBezTo>
                    <a:pt x="8726" y="20"/>
                    <a:pt x="8721" y="25"/>
                    <a:pt x="8714" y="25"/>
                  </a:cubicBezTo>
                  <a:cubicBezTo>
                    <a:pt x="8707" y="25"/>
                    <a:pt x="8701" y="20"/>
                    <a:pt x="8701" y="13"/>
                  </a:cubicBezTo>
                  <a:cubicBezTo>
                    <a:pt x="8701" y="6"/>
                    <a:pt x="8707" y="0"/>
                    <a:pt x="8714" y="0"/>
                  </a:cubicBez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45" name="Freeform 201">
              <a:extLst>
                <a:ext uri="{FF2B5EF4-FFF2-40B4-BE49-F238E27FC236}">
                  <a16:creationId xmlns:a16="http://schemas.microsoft.com/office/drawing/2014/main" id="{F00FFBDC-7C3E-4AF9-BFFA-E193A504F203}"/>
                </a:ext>
              </a:extLst>
            </p:cNvPr>
            <p:cNvSpPr>
              <a:spLocks noEditPoints="1"/>
            </p:cNvSpPr>
            <p:nvPr/>
          </p:nvSpPr>
          <p:spPr bwMode="auto">
            <a:xfrm>
              <a:off x="2384" y="3561"/>
              <a:ext cx="2400" cy="13"/>
            </a:xfrm>
            <a:custGeom>
              <a:avLst/>
              <a:gdLst>
                <a:gd name="T0" fmla="*/ 0 w 10001"/>
                <a:gd name="T1" fmla="*/ 0 h 58"/>
                <a:gd name="T2" fmla="*/ 0 w 10001"/>
                <a:gd name="T3" fmla="*/ 0 h 58"/>
                <a:gd name="T4" fmla="*/ 0 w 10001"/>
                <a:gd name="T5" fmla="*/ 0 h 58"/>
                <a:gd name="T6" fmla="*/ 0 w 10001"/>
                <a:gd name="T7" fmla="*/ 0 h 58"/>
                <a:gd name="T8" fmla="*/ 0 w 10001"/>
                <a:gd name="T9" fmla="*/ 0 h 58"/>
                <a:gd name="T10" fmla="*/ 0 w 10001"/>
                <a:gd name="T11" fmla="*/ 0 h 58"/>
                <a:gd name="T12" fmla="*/ 0 w 10001"/>
                <a:gd name="T13" fmla="*/ 0 h 58"/>
                <a:gd name="T14" fmla="*/ 0 w 10001"/>
                <a:gd name="T15" fmla="*/ 0 h 58"/>
                <a:gd name="T16" fmla="*/ 0 w 10001"/>
                <a:gd name="T17" fmla="*/ 0 h 58"/>
                <a:gd name="T18" fmla="*/ 0 w 10001"/>
                <a:gd name="T19" fmla="*/ 0 h 58"/>
                <a:gd name="T20" fmla="*/ 0 w 10001"/>
                <a:gd name="T21" fmla="*/ 0 h 58"/>
                <a:gd name="T22" fmla="*/ 0 w 10001"/>
                <a:gd name="T23" fmla="*/ 0 h 58"/>
                <a:gd name="T24" fmla="*/ 0 w 10001"/>
                <a:gd name="T25" fmla="*/ 0 h 58"/>
                <a:gd name="T26" fmla="*/ 0 w 10001"/>
                <a:gd name="T27" fmla="*/ 0 h 58"/>
                <a:gd name="T28" fmla="*/ 0 w 10001"/>
                <a:gd name="T29" fmla="*/ 0 h 58"/>
                <a:gd name="T30" fmla="*/ 0 w 10001"/>
                <a:gd name="T31" fmla="*/ 0 h 58"/>
                <a:gd name="T32" fmla="*/ 0 w 10001"/>
                <a:gd name="T33" fmla="*/ 0 h 58"/>
                <a:gd name="T34" fmla="*/ 0 w 10001"/>
                <a:gd name="T35" fmla="*/ 0 h 58"/>
                <a:gd name="T36" fmla="*/ 0 w 10001"/>
                <a:gd name="T37" fmla="*/ 0 h 58"/>
                <a:gd name="T38" fmla="*/ 0 w 10001"/>
                <a:gd name="T39" fmla="*/ 0 h 58"/>
                <a:gd name="T40" fmla="*/ 0 w 10001"/>
                <a:gd name="T41" fmla="*/ 0 h 58"/>
                <a:gd name="T42" fmla="*/ 0 w 10001"/>
                <a:gd name="T43" fmla="*/ 0 h 58"/>
                <a:gd name="T44" fmla="*/ 0 w 10001"/>
                <a:gd name="T45" fmla="*/ 0 h 58"/>
                <a:gd name="T46" fmla="*/ 0 w 10001"/>
                <a:gd name="T47" fmla="*/ 0 h 58"/>
                <a:gd name="T48" fmla="*/ 0 w 10001"/>
                <a:gd name="T49" fmla="*/ 0 h 58"/>
                <a:gd name="T50" fmla="*/ 0 w 10001"/>
                <a:gd name="T51" fmla="*/ 0 h 58"/>
                <a:gd name="T52" fmla="*/ 0 w 10001"/>
                <a:gd name="T53" fmla="*/ 0 h 58"/>
                <a:gd name="T54" fmla="*/ 0 w 10001"/>
                <a:gd name="T55" fmla="*/ 0 h 58"/>
                <a:gd name="T56" fmla="*/ 0 w 10001"/>
                <a:gd name="T57" fmla="*/ 0 h 58"/>
                <a:gd name="T58" fmla="*/ 0 w 10001"/>
                <a:gd name="T59" fmla="*/ 0 h 58"/>
                <a:gd name="T60" fmla="*/ 0 w 10001"/>
                <a:gd name="T61" fmla="*/ 0 h 58"/>
                <a:gd name="T62" fmla="*/ 0 w 10001"/>
                <a:gd name="T63" fmla="*/ 0 h 58"/>
                <a:gd name="T64" fmla="*/ 0 w 10001"/>
                <a:gd name="T65" fmla="*/ 0 h 58"/>
                <a:gd name="T66" fmla="*/ 0 w 10001"/>
                <a:gd name="T67" fmla="*/ 0 h 58"/>
                <a:gd name="T68" fmla="*/ 0 w 10001"/>
                <a:gd name="T69" fmla="*/ 0 h 58"/>
                <a:gd name="T70" fmla="*/ 0 w 10001"/>
                <a:gd name="T71" fmla="*/ 0 h 58"/>
                <a:gd name="T72" fmla="*/ 0 w 10001"/>
                <a:gd name="T73" fmla="*/ 0 h 58"/>
                <a:gd name="T74" fmla="*/ 0 w 10001"/>
                <a:gd name="T75" fmla="*/ 0 h 58"/>
                <a:gd name="T76" fmla="*/ 0 w 10001"/>
                <a:gd name="T77" fmla="*/ 0 h 58"/>
                <a:gd name="T78" fmla="*/ 0 w 10001"/>
                <a:gd name="T79" fmla="*/ 0 h 58"/>
                <a:gd name="T80" fmla="*/ 0 w 10001"/>
                <a:gd name="T81" fmla="*/ 0 h 58"/>
                <a:gd name="T82" fmla="*/ 0 w 10001"/>
                <a:gd name="T83" fmla="*/ 0 h 58"/>
                <a:gd name="T84" fmla="*/ 0 w 10001"/>
                <a:gd name="T85" fmla="*/ 0 h 58"/>
                <a:gd name="T86" fmla="*/ 0 w 10001"/>
                <a:gd name="T87" fmla="*/ 0 h 58"/>
                <a:gd name="T88" fmla="*/ 0 w 10001"/>
                <a:gd name="T89" fmla="*/ 0 h 58"/>
                <a:gd name="T90" fmla="*/ 0 w 10001"/>
                <a:gd name="T91" fmla="*/ 0 h 58"/>
                <a:gd name="T92" fmla="*/ 0 w 10001"/>
                <a:gd name="T93" fmla="*/ 0 h 58"/>
                <a:gd name="T94" fmla="*/ 0 w 10001"/>
                <a:gd name="T95" fmla="*/ 0 h 58"/>
                <a:gd name="T96" fmla="*/ 0 w 10001"/>
                <a:gd name="T97" fmla="*/ 0 h 58"/>
                <a:gd name="T98" fmla="*/ 0 w 10001"/>
                <a:gd name="T99" fmla="*/ 0 h 58"/>
                <a:gd name="T100" fmla="*/ 0 w 10001"/>
                <a:gd name="T101" fmla="*/ 0 h 58"/>
                <a:gd name="T102" fmla="*/ 0 w 10001"/>
                <a:gd name="T103" fmla="*/ 0 h 58"/>
                <a:gd name="T104" fmla="*/ 0 w 10001"/>
                <a:gd name="T105" fmla="*/ 0 h 58"/>
                <a:gd name="T106" fmla="*/ 0 w 10001"/>
                <a:gd name="T107" fmla="*/ 0 h 58"/>
                <a:gd name="T108" fmla="*/ 0 w 10001"/>
                <a:gd name="T109" fmla="*/ 0 h 58"/>
                <a:gd name="T110" fmla="*/ 0 w 10001"/>
                <a:gd name="T111" fmla="*/ 0 h 58"/>
                <a:gd name="T112" fmla="*/ 0 w 10001"/>
                <a:gd name="T113" fmla="*/ 0 h 58"/>
                <a:gd name="T114" fmla="*/ 0 w 10001"/>
                <a:gd name="T115" fmla="*/ 0 h 58"/>
                <a:gd name="T116" fmla="*/ 0 w 10001"/>
                <a:gd name="T117" fmla="*/ 0 h 58"/>
                <a:gd name="T118" fmla="*/ 0 w 10001"/>
                <a:gd name="T119" fmla="*/ 0 h 58"/>
                <a:gd name="T120" fmla="*/ 0 w 10001"/>
                <a:gd name="T121" fmla="*/ 0 h 58"/>
                <a:gd name="T122" fmla="*/ 0 w 10001"/>
                <a:gd name="T123" fmla="*/ 0 h 58"/>
                <a:gd name="T124" fmla="*/ 0 w 10001"/>
                <a:gd name="T125" fmla="*/ 0 h 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1" h="58">
                  <a:moveTo>
                    <a:pt x="13" y="0"/>
                  </a:moveTo>
                  <a:lnTo>
                    <a:pt x="88" y="0"/>
                  </a:lnTo>
                  <a:cubicBezTo>
                    <a:pt x="95" y="0"/>
                    <a:pt x="100" y="6"/>
                    <a:pt x="100" y="13"/>
                  </a:cubicBezTo>
                  <a:cubicBezTo>
                    <a:pt x="100" y="20"/>
                    <a:pt x="95" y="25"/>
                    <a:pt x="88" y="25"/>
                  </a:cubicBezTo>
                  <a:lnTo>
                    <a:pt x="13" y="25"/>
                  </a:lnTo>
                  <a:cubicBezTo>
                    <a:pt x="6" y="25"/>
                    <a:pt x="0" y="19"/>
                    <a:pt x="0" y="12"/>
                  </a:cubicBezTo>
                  <a:cubicBezTo>
                    <a:pt x="0" y="6"/>
                    <a:pt x="6" y="0"/>
                    <a:pt x="13" y="0"/>
                  </a:cubicBezTo>
                  <a:close/>
                  <a:moveTo>
                    <a:pt x="188" y="1"/>
                  </a:moveTo>
                  <a:lnTo>
                    <a:pt x="188" y="1"/>
                  </a:lnTo>
                  <a:cubicBezTo>
                    <a:pt x="195" y="1"/>
                    <a:pt x="200" y="6"/>
                    <a:pt x="200" y="13"/>
                  </a:cubicBezTo>
                  <a:cubicBezTo>
                    <a:pt x="200" y="20"/>
                    <a:pt x="195" y="26"/>
                    <a:pt x="188" y="26"/>
                  </a:cubicBezTo>
                  <a:cubicBezTo>
                    <a:pt x="181" y="26"/>
                    <a:pt x="175" y="20"/>
                    <a:pt x="175" y="13"/>
                  </a:cubicBezTo>
                  <a:cubicBezTo>
                    <a:pt x="175" y="6"/>
                    <a:pt x="181" y="1"/>
                    <a:pt x="188" y="1"/>
                  </a:cubicBezTo>
                  <a:close/>
                  <a:moveTo>
                    <a:pt x="288" y="1"/>
                  </a:moveTo>
                  <a:lnTo>
                    <a:pt x="363" y="1"/>
                  </a:lnTo>
                  <a:cubicBezTo>
                    <a:pt x="370" y="1"/>
                    <a:pt x="375" y="7"/>
                    <a:pt x="375" y="14"/>
                  </a:cubicBezTo>
                  <a:cubicBezTo>
                    <a:pt x="375" y="21"/>
                    <a:pt x="370" y="26"/>
                    <a:pt x="363" y="26"/>
                  </a:cubicBezTo>
                  <a:lnTo>
                    <a:pt x="288" y="26"/>
                  </a:lnTo>
                  <a:cubicBezTo>
                    <a:pt x="281" y="26"/>
                    <a:pt x="275" y="20"/>
                    <a:pt x="275" y="13"/>
                  </a:cubicBezTo>
                  <a:cubicBezTo>
                    <a:pt x="275" y="6"/>
                    <a:pt x="281" y="1"/>
                    <a:pt x="288" y="1"/>
                  </a:cubicBezTo>
                  <a:close/>
                  <a:moveTo>
                    <a:pt x="463" y="1"/>
                  </a:moveTo>
                  <a:lnTo>
                    <a:pt x="463" y="1"/>
                  </a:lnTo>
                  <a:cubicBezTo>
                    <a:pt x="470" y="1"/>
                    <a:pt x="475" y="7"/>
                    <a:pt x="475" y="14"/>
                  </a:cubicBezTo>
                  <a:cubicBezTo>
                    <a:pt x="475" y="21"/>
                    <a:pt x="470" y="26"/>
                    <a:pt x="463" y="26"/>
                  </a:cubicBezTo>
                  <a:cubicBezTo>
                    <a:pt x="456" y="26"/>
                    <a:pt x="450" y="21"/>
                    <a:pt x="450" y="14"/>
                  </a:cubicBezTo>
                  <a:cubicBezTo>
                    <a:pt x="450" y="7"/>
                    <a:pt x="456" y="1"/>
                    <a:pt x="463" y="1"/>
                  </a:cubicBezTo>
                  <a:close/>
                  <a:moveTo>
                    <a:pt x="563" y="2"/>
                  </a:moveTo>
                  <a:lnTo>
                    <a:pt x="638" y="2"/>
                  </a:lnTo>
                  <a:cubicBezTo>
                    <a:pt x="645" y="2"/>
                    <a:pt x="650" y="8"/>
                    <a:pt x="650" y="15"/>
                  </a:cubicBezTo>
                  <a:cubicBezTo>
                    <a:pt x="650" y="21"/>
                    <a:pt x="645" y="27"/>
                    <a:pt x="638" y="27"/>
                  </a:cubicBezTo>
                  <a:lnTo>
                    <a:pt x="563" y="27"/>
                  </a:lnTo>
                  <a:cubicBezTo>
                    <a:pt x="556" y="27"/>
                    <a:pt x="550" y="21"/>
                    <a:pt x="550" y="14"/>
                  </a:cubicBezTo>
                  <a:cubicBezTo>
                    <a:pt x="550" y="7"/>
                    <a:pt x="556" y="2"/>
                    <a:pt x="563" y="2"/>
                  </a:cubicBezTo>
                  <a:close/>
                  <a:moveTo>
                    <a:pt x="738" y="2"/>
                  </a:moveTo>
                  <a:lnTo>
                    <a:pt x="738" y="2"/>
                  </a:lnTo>
                  <a:cubicBezTo>
                    <a:pt x="745" y="2"/>
                    <a:pt x="750" y="8"/>
                    <a:pt x="750" y="15"/>
                  </a:cubicBezTo>
                  <a:cubicBezTo>
                    <a:pt x="750" y="22"/>
                    <a:pt x="745" y="27"/>
                    <a:pt x="738" y="27"/>
                  </a:cubicBezTo>
                  <a:cubicBezTo>
                    <a:pt x="731" y="27"/>
                    <a:pt x="725" y="22"/>
                    <a:pt x="725" y="15"/>
                  </a:cubicBezTo>
                  <a:cubicBezTo>
                    <a:pt x="725" y="8"/>
                    <a:pt x="731" y="2"/>
                    <a:pt x="738" y="2"/>
                  </a:cubicBezTo>
                  <a:close/>
                  <a:moveTo>
                    <a:pt x="838" y="3"/>
                  </a:moveTo>
                  <a:lnTo>
                    <a:pt x="913" y="3"/>
                  </a:lnTo>
                  <a:cubicBezTo>
                    <a:pt x="920" y="3"/>
                    <a:pt x="925" y="9"/>
                    <a:pt x="925" y="15"/>
                  </a:cubicBezTo>
                  <a:cubicBezTo>
                    <a:pt x="925" y="22"/>
                    <a:pt x="920" y="28"/>
                    <a:pt x="913" y="28"/>
                  </a:cubicBezTo>
                  <a:lnTo>
                    <a:pt x="838" y="28"/>
                  </a:lnTo>
                  <a:cubicBezTo>
                    <a:pt x="831" y="28"/>
                    <a:pt x="825" y="22"/>
                    <a:pt x="825" y="15"/>
                  </a:cubicBezTo>
                  <a:cubicBezTo>
                    <a:pt x="825" y="8"/>
                    <a:pt x="831" y="3"/>
                    <a:pt x="838" y="3"/>
                  </a:cubicBezTo>
                  <a:close/>
                  <a:moveTo>
                    <a:pt x="1013" y="3"/>
                  </a:moveTo>
                  <a:lnTo>
                    <a:pt x="1013" y="3"/>
                  </a:lnTo>
                  <a:cubicBezTo>
                    <a:pt x="1020" y="3"/>
                    <a:pt x="1025" y="9"/>
                    <a:pt x="1025" y="16"/>
                  </a:cubicBezTo>
                  <a:cubicBezTo>
                    <a:pt x="1025" y="23"/>
                    <a:pt x="1020" y="28"/>
                    <a:pt x="1013" y="28"/>
                  </a:cubicBezTo>
                  <a:cubicBezTo>
                    <a:pt x="1006" y="28"/>
                    <a:pt x="1000" y="23"/>
                    <a:pt x="1000" y="16"/>
                  </a:cubicBezTo>
                  <a:cubicBezTo>
                    <a:pt x="1000" y="9"/>
                    <a:pt x="1006" y="3"/>
                    <a:pt x="1013" y="3"/>
                  </a:cubicBezTo>
                  <a:close/>
                  <a:moveTo>
                    <a:pt x="1113" y="4"/>
                  </a:moveTo>
                  <a:lnTo>
                    <a:pt x="1188" y="4"/>
                  </a:lnTo>
                  <a:cubicBezTo>
                    <a:pt x="1195" y="4"/>
                    <a:pt x="1200" y="9"/>
                    <a:pt x="1200" y="16"/>
                  </a:cubicBezTo>
                  <a:cubicBezTo>
                    <a:pt x="1200" y="23"/>
                    <a:pt x="1195" y="29"/>
                    <a:pt x="1188" y="29"/>
                  </a:cubicBezTo>
                  <a:lnTo>
                    <a:pt x="1113" y="29"/>
                  </a:lnTo>
                  <a:cubicBezTo>
                    <a:pt x="1106" y="29"/>
                    <a:pt x="1100" y="23"/>
                    <a:pt x="1100" y="16"/>
                  </a:cubicBezTo>
                  <a:cubicBezTo>
                    <a:pt x="1100" y="9"/>
                    <a:pt x="1106" y="4"/>
                    <a:pt x="1113" y="4"/>
                  </a:cubicBezTo>
                  <a:close/>
                  <a:moveTo>
                    <a:pt x="1288" y="4"/>
                  </a:moveTo>
                  <a:lnTo>
                    <a:pt x="1288" y="4"/>
                  </a:lnTo>
                  <a:cubicBezTo>
                    <a:pt x="1295" y="4"/>
                    <a:pt x="1300" y="10"/>
                    <a:pt x="1300" y="17"/>
                  </a:cubicBezTo>
                  <a:cubicBezTo>
                    <a:pt x="1300" y="24"/>
                    <a:pt x="1295" y="29"/>
                    <a:pt x="1288" y="29"/>
                  </a:cubicBezTo>
                  <a:cubicBezTo>
                    <a:pt x="1281" y="29"/>
                    <a:pt x="1275" y="24"/>
                    <a:pt x="1275" y="17"/>
                  </a:cubicBezTo>
                  <a:cubicBezTo>
                    <a:pt x="1275" y="10"/>
                    <a:pt x="1281" y="4"/>
                    <a:pt x="1288" y="4"/>
                  </a:cubicBezTo>
                  <a:close/>
                  <a:moveTo>
                    <a:pt x="1388" y="5"/>
                  </a:moveTo>
                  <a:lnTo>
                    <a:pt x="1463" y="5"/>
                  </a:lnTo>
                  <a:cubicBezTo>
                    <a:pt x="1470" y="5"/>
                    <a:pt x="1475" y="10"/>
                    <a:pt x="1475" y="17"/>
                  </a:cubicBezTo>
                  <a:cubicBezTo>
                    <a:pt x="1475" y="24"/>
                    <a:pt x="1470" y="30"/>
                    <a:pt x="1463" y="30"/>
                  </a:cubicBezTo>
                  <a:lnTo>
                    <a:pt x="1388" y="30"/>
                  </a:lnTo>
                  <a:cubicBezTo>
                    <a:pt x="1381" y="29"/>
                    <a:pt x="1375" y="24"/>
                    <a:pt x="1375" y="17"/>
                  </a:cubicBezTo>
                  <a:cubicBezTo>
                    <a:pt x="1375" y="10"/>
                    <a:pt x="1381" y="4"/>
                    <a:pt x="1388" y="5"/>
                  </a:cubicBezTo>
                  <a:close/>
                  <a:moveTo>
                    <a:pt x="1563" y="5"/>
                  </a:moveTo>
                  <a:lnTo>
                    <a:pt x="1563" y="5"/>
                  </a:lnTo>
                  <a:cubicBezTo>
                    <a:pt x="1570" y="5"/>
                    <a:pt x="1575" y="11"/>
                    <a:pt x="1575" y="18"/>
                  </a:cubicBezTo>
                  <a:cubicBezTo>
                    <a:pt x="1575" y="25"/>
                    <a:pt x="1570" y="30"/>
                    <a:pt x="1563" y="30"/>
                  </a:cubicBezTo>
                  <a:cubicBezTo>
                    <a:pt x="1556" y="30"/>
                    <a:pt x="1550" y="25"/>
                    <a:pt x="1550" y="18"/>
                  </a:cubicBezTo>
                  <a:cubicBezTo>
                    <a:pt x="1550" y="11"/>
                    <a:pt x="1556" y="5"/>
                    <a:pt x="1563" y="5"/>
                  </a:cubicBezTo>
                  <a:close/>
                  <a:moveTo>
                    <a:pt x="1663" y="5"/>
                  </a:moveTo>
                  <a:lnTo>
                    <a:pt x="1738" y="6"/>
                  </a:lnTo>
                  <a:cubicBezTo>
                    <a:pt x="1745" y="6"/>
                    <a:pt x="1750" y="11"/>
                    <a:pt x="1750" y="18"/>
                  </a:cubicBezTo>
                  <a:cubicBezTo>
                    <a:pt x="1750" y="25"/>
                    <a:pt x="1745" y="31"/>
                    <a:pt x="1738" y="31"/>
                  </a:cubicBezTo>
                  <a:lnTo>
                    <a:pt x="1663" y="30"/>
                  </a:lnTo>
                  <a:cubicBezTo>
                    <a:pt x="1656" y="30"/>
                    <a:pt x="1650" y="25"/>
                    <a:pt x="1650" y="18"/>
                  </a:cubicBezTo>
                  <a:cubicBezTo>
                    <a:pt x="1650" y="11"/>
                    <a:pt x="1656" y="5"/>
                    <a:pt x="1663" y="5"/>
                  </a:cubicBezTo>
                  <a:close/>
                  <a:moveTo>
                    <a:pt x="1838" y="6"/>
                  </a:moveTo>
                  <a:lnTo>
                    <a:pt x="1838" y="6"/>
                  </a:lnTo>
                  <a:cubicBezTo>
                    <a:pt x="1845" y="6"/>
                    <a:pt x="1850" y="12"/>
                    <a:pt x="1850" y="19"/>
                  </a:cubicBezTo>
                  <a:cubicBezTo>
                    <a:pt x="1850" y="25"/>
                    <a:pt x="1845" y="31"/>
                    <a:pt x="1838" y="31"/>
                  </a:cubicBezTo>
                  <a:cubicBezTo>
                    <a:pt x="1831" y="31"/>
                    <a:pt x="1825" y="25"/>
                    <a:pt x="1825" y="19"/>
                  </a:cubicBezTo>
                  <a:cubicBezTo>
                    <a:pt x="1825" y="12"/>
                    <a:pt x="1831" y="6"/>
                    <a:pt x="1838" y="6"/>
                  </a:cubicBezTo>
                  <a:close/>
                  <a:moveTo>
                    <a:pt x="1938" y="6"/>
                  </a:moveTo>
                  <a:lnTo>
                    <a:pt x="2013" y="7"/>
                  </a:lnTo>
                  <a:cubicBezTo>
                    <a:pt x="2020" y="7"/>
                    <a:pt x="2025" y="12"/>
                    <a:pt x="2025" y="19"/>
                  </a:cubicBezTo>
                  <a:cubicBezTo>
                    <a:pt x="2025" y="26"/>
                    <a:pt x="2020" y="32"/>
                    <a:pt x="2013" y="32"/>
                  </a:cubicBezTo>
                  <a:lnTo>
                    <a:pt x="1938" y="31"/>
                  </a:lnTo>
                  <a:cubicBezTo>
                    <a:pt x="1931" y="31"/>
                    <a:pt x="1925" y="26"/>
                    <a:pt x="1925" y="19"/>
                  </a:cubicBezTo>
                  <a:cubicBezTo>
                    <a:pt x="1925" y="12"/>
                    <a:pt x="1931" y="6"/>
                    <a:pt x="1938" y="6"/>
                  </a:cubicBezTo>
                  <a:close/>
                  <a:moveTo>
                    <a:pt x="2113" y="7"/>
                  </a:moveTo>
                  <a:lnTo>
                    <a:pt x="2113" y="7"/>
                  </a:lnTo>
                  <a:cubicBezTo>
                    <a:pt x="2120" y="7"/>
                    <a:pt x="2125" y="13"/>
                    <a:pt x="2125" y="19"/>
                  </a:cubicBezTo>
                  <a:cubicBezTo>
                    <a:pt x="2125" y="26"/>
                    <a:pt x="2120" y="32"/>
                    <a:pt x="2113" y="32"/>
                  </a:cubicBezTo>
                  <a:cubicBezTo>
                    <a:pt x="2106" y="32"/>
                    <a:pt x="2100" y="26"/>
                    <a:pt x="2100" y="19"/>
                  </a:cubicBezTo>
                  <a:cubicBezTo>
                    <a:pt x="2100" y="13"/>
                    <a:pt x="2106" y="7"/>
                    <a:pt x="2113" y="7"/>
                  </a:cubicBezTo>
                  <a:close/>
                  <a:moveTo>
                    <a:pt x="2213" y="7"/>
                  </a:moveTo>
                  <a:lnTo>
                    <a:pt x="2288" y="7"/>
                  </a:lnTo>
                  <a:cubicBezTo>
                    <a:pt x="2295" y="8"/>
                    <a:pt x="2300" y="13"/>
                    <a:pt x="2300" y="20"/>
                  </a:cubicBezTo>
                  <a:cubicBezTo>
                    <a:pt x="2300" y="27"/>
                    <a:pt x="2295" y="33"/>
                    <a:pt x="2288" y="32"/>
                  </a:cubicBezTo>
                  <a:lnTo>
                    <a:pt x="2213" y="32"/>
                  </a:lnTo>
                  <a:cubicBezTo>
                    <a:pt x="2206" y="32"/>
                    <a:pt x="2200" y="27"/>
                    <a:pt x="2200" y="20"/>
                  </a:cubicBezTo>
                  <a:cubicBezTo>
                    <a:pt x="2200" y="13"/>
                    <a:pt x="2206" y="7"/>
                    <a:pt x="2213" y="7"/>
                  </a:cubicBezTo>
                  <a:close/>
                  <a:moveTo>
                    <a:pt x="2388" y="8"/>
                  </a:moveTo>
                  <a:lnTo>
                    <a:pt x="2388" y="8"/>
                  </a:lnTo>
                  <a:cubicBezTo>
                    <a:pt x="2395" y="8"/>
                    <a:pt x="2400" y="13"/>
                    <a:pt x="2400" y="20"/>
                  </a:cubicBezTo>
                  <a:cubicBezTo>
                    <a:pt x="2400" y="27"/>
                    <a:pt x="2395" y="33"/>
                    <a:pt x="2388" y="33"/>
                  </a:cubicBezTo>
                  <a:cubicBezTo>
                    <a:pt x="2381" y="33"/>
                    <a:pt x="2375" y="27"/>
                    <a:pt x="2375" y="20"/>
                  </a:cubicBezTo>
                  <a:cubicBezTo>
                    <a:pt x="2375" y="13"/>
                    <a:pt x="2381" y="8"/>
                    <a:pt x="2388" y="8"/>
                  </a:cubicBezTo>
                  <a:close/>
                  <a:moveTo>
                    <a:pt x="2488" y="8"/>
                  </a:moveTo>
                  <a:lnTo>
                    <a:pt x="2563" y="8"/>
                  </a:lnTo>
                  <a:cubicBezTo>
                    <a:pt x="2570" y="8"/>
                    <a:pt x="2576" y="14"/>
                    <a:pt x="2575" y="21"/>
                  </a:cubicBezTo>
                  <a:cubicBezTo>
                    <a:pt x="2575" y="28"/>
                    <a:pt x="2570" y="33"/>
                    <a:pt x="2563" y="33"/>
                  </a:cubicBezTo>
                  <a:lnTo>
                    <a:pt x="2488" y="33"/>
                  </a:lnTo>
                  <a:cubicBezTo>
                    <a:pt x="2481" y="33"/>
                    <a:pt x="2475" y="28"/>
                    <a:pt x="2475" y="21"/>
                  </a:cubicBezTo>
                  <a:cubicBezTo>
                    <a:pt x="2476" y="14"/>
                    <a:pt x="2481" y="8"/>
                    <a:pt x="2488" y="8"/>
                  </a:cubicBezTo>
                  <a:close/>
                  <a:moveTo>
                    <a:pt x="2663" y="9"/>
                  </a:moveTo>
                  <a:lnTo>
                    <a:pt x="2663" y="9"/>
                  </a:lnTo>
                  <a:cubicBezTo>
                    <a:pt x="2670" y="9"/>
                    <a:pt x="2676" y="14"/>
                    <a:pt x="2676" y="21"/>
                  </a:cubicBezTo>
                  <a:cubicBezTo>
                    <a:pt x="2676" y="28"/>
                    <a:pt x="2670" y="34"/>
                    <a:pt x="2663" y="34"/>
                  </a:cubicBezTo>
                  <a:cubicBezTo>
                    <a:pt x="2656" y="34"/>
                    <a:pt x="2650" y="28"/>
                    <a:pt x="2650" y="21"/>
                  </a:cubicBezTo>
                  <a:cubicBezTo>
                    <a:pt x="2650" y="14"/>
                    <a:pt x="2656" y="9"/>
                    <a:pt x="2663" y="9"/>
                  </a:cubicBezTo>
                  <a:close/>
                  <a:moveTo>
                    <a:pt x="2763" y="9"/>
                  </a:moveTo>
                  <a:lnTo>
                    <a:pt x="2838" y="9"/>
                  </a:lnTo>
                  <a:cubicBezTo>
                    <a:pt x="2845" y="9"/>
                    <a:pt x="2851" y="15"/>
                    <a:pt x="2851" y="22"/>
                  </a:cubicBezTo>
                  <a:cubicBezTo>
                    <a:pt x="2850" y="29"/>
                    <a:pt x="2845" y="34"/>
                    <a:pt x="2838" y="34"/>
                  </a:cubicBezTo>
                  <a:lnTo>
                    <a:pt x="2763" y="34"/>
                  </a:lnTo>
                  <a:cubicBezTo>
                    <a:pt x="2756" y="34"/>
                    <a:pt x="2750" y="28"/>
                    <a:pt x="2751" y="22"/>
                  </a:cubicBezTo>
                  <a:cubicBezTo>
                    <a:pt x="2751" y="15"/>
                    <a:pt x="2756" y="9"/>
                    <a:pt x="2763" y="9"/>
                  </a:cubicBezTo>
                  <a:close/>
                  <a:moveTo>
                    <a:pt x="2938" y="10"/>
                  </a:moveTo>
                  <a:lnTo>
                    <a:pt x="2938" y="10"/>
                  </a:lnTo>
                  <a:cubicBezTo>
                    <a:pt x="2945" y="10"/>
                    <a:pt x="2951" y="15"/>
                    <a:pt x="2951" y="22"/>
                  </a:cubicBezTo>
                  <a:cubicBezTo>
                    <a:pt x="2951" y="29"/>
                    <a:pt x="2945" y="35"/>
                    <a:pt x="2938" y="35"/>
                  </a:cubicBezTo>
                  <a:cubicBezTo>
                    <a:pt x="2931" y="35"/>
                    <a:pt x="2926" y="29"/>
                    <a:pt x="2926" y="22"/>
                  </a:cubicBezTo>
                  <a:cubicBezTo>
                    <a:pt x="2926" y="15"/>
                    <a:pt x="2931" y="10"/>
                    <a:pt x="2938" y="10"/>
                  </a:cubicBezTo>
                  <a:close/>
                  <a:moveTo>
                    <a:pt x="3038" y="10"/>
                  </a:moveTo>
                  <a:lnTo>
                    <a:pt x="3113" y="10"/>
                  </a:lnTo>
                  <a:cubicBezTo>
                    <a:pt x="3120" y="10"/>
                    <a:pt x="3126" y="16"/>
                    <a:pt x="3126" y="23"/>
                  </a:cubicBezTo>
                  <a:cubicBezTo>
                    <a:pt x="3126" y="30"/>
                    <a:pt x="3120" y="35"/>
                    <a:pt x="3113" y="35"/>
                  </a:cubicBezTo>
                  <a:lnTo>
                    <a:pt x="3038" y="35"/>
                  </a:lnTo>
                  <a:cubicBezTo>
                    <a:pt x="3031" y="35"/>
                    <a:pt x="3026" y="29"/>
                    <a:pt x="3026" y="22"/>
                  </a:cubicBezTo>
                  <a:cubicBezTo>
                    <a:pt x="3026" y="16"/>
                    <a:pt x="3031" y="10"/>
                    <a:pt x="3038" y="10"/>
                  </a:cubicBezTo>
                  <a:close/>
                  <a:moveTo>
                    <a:pt x="3213" y="11"/>
                  </a:moveTo>
                  <a:lnTo>
                    <a:pt x="3213" y="11"/>
                  </a:lnTo>
                  <a:cubicBezTo>
                    <a:pt x="3220" y="11"/>
                    <a:pt x="3226" y="16"/>
                    <a:pt x="3226" y="23"/>
                  </a:cubicBezTo>
                  <a:cubicBezTo>
                    <a:pt x="3226" y="30"/>
                    <a:pt x="3220" y="36"/>
                    <a:pt x="3213" y="36"/>
                  </a:cubicBezTo>
                  <a:cubicBezTo>
                    <a:pt x="3206" y="36"/>
                    <a:pt x="3201" y="30"/>
                    <a:pt x="3201" y="23"/>
                  </a:cubicBezTo>
                  <a:cubicBezTo>
                    <a:pt x="3201" y="16"/>
                    <a:pt x="3206" y="11"/>
                    <a:pt x="3213" y="11"/>
                  </a:cubicBezTo>
                  <a:close/>
                  <a:moveTo>
                    <a:pt x="3313" y="11"/>
                  </a:moveTo>
                  <a:lnTo>
                    <a:pt x="3388" y="11"/>
                  </a:lnTo>
                  <a:cubicBezTo>
                    <a:pt x="3395" y="11"/>
                    <a:pt x="3401" y="17"/>
                    <a:pt x="3401" y="24"/>
                  </a:cubicBezTo>
                  <a:cubicBezTo>
                    <a:pt x="3401" y="31"/>
                    <a:pt x="3395" y="36"/>
                    <a:pt x="3388" y="36"/>
                  </a:cubicBezTo>
                  <a:lnTo>
                    <a:pt x="3313" y="36"/>
                  </a:lnTo>
                  <a:cubicBezTo>
                    <a:pt x="3306" y="36"/>
                    <a:pt x="3301" y="30"/>
                    <a:pt x="3301" y="23"/>
                  </a:cubicBezTo>
                  <a:cubicBezTo>
                    <a:pt x="3301" y="16"/>
                    <a:pt x="3306" y="11"/>
                    <a:pt x="3313" y="11"/>
                  </a:cubicBezTo>
                  <a:close/>
                  <a:moveTo>
                    <a:pt x="3488" y="11"/>
                  </a:moveTo>
                  <a:lnTo>
                    <a:pt x="3488" y="11"/>
                  </a:lnTo>
                  <a:cubicBezTo>
                    <a:pt x="3495" y="11"/>
                    <a:pt x="3501" y="17"/>
                    <a:pt x="3501" y="24"/>
                  </a:cubicBezTo>
                  <a:cubicBezTo>
                    <a:pt x="3501" y="31"/>
                    <a:pt x="3495" y="36"/>
                    <a:pt x="3488" y="36"/>
                  </a:cubicBezTo>
                  <a:cubicBezTo>
                    <a:pt x="3481" y="36"/>
                    <a:pt x="3476" y="31"/>
                    <a:pt x="3476" y="24"/>
                  </a:cubicBezTo>
                  <a:cubicBezTo>
                    <a:pt x="3476" y="17"/>
                    <a:pt x="3481" y="11"/>
                    <a:pt x="3488" y="11"/>
                  </a:cubicBezTo>
                  <a:close/>
                  <a:moveTo>
                    <a:pt x="3588" y="12"/>
                  </a:moveTo>
                  <a:lnTo>
                    <a:pt x="3663" y="12"/>
                  </a:lnTo>
                  <a:cubicBezTo>
                    <a:pt x="3670" y="12"/>
                    <a:pt x="3676" y="18"/>
                    <a:pt x="3676" y="25"/>
                  </a:cubicBezTo>
                  <a:cubicBezTo>
                    <a:pt x="3676" y="31"/>
                    <a:pt x="3670" y="37"/>
                    <a:pt x="3663" y="37"/>
                  </a:cubicBezTo>
                  <a:lnTo>
                    <a:pt x="3588" y="37"/>
                  </a:lnTo>
                  <a:cubicBezTo>
                    <a:pt x="3581" y="37"/>
                    <a:pt x="3576" y="31"/>
                    <a:pt x="3576" y="24"/>
                  </a:cubicBezTo>
                  <a:cubicBezTo>
                    <a:pt x="3576" y="17"/>
                    <a:pt x="3581" y="12"/>
                    <a:pt x="3588" y="12"/>
                  </a:cubicBezTo>
                  <a:close/>
                  <a:moveTo>
                    <a:pt x="3763" y="12"/>
                  </a:moveTo>
                  <a:lnTo>
                    <a:pt x="3763" y="12"/>
                  </a:lnTo>
                  <a:cubicBezTo>
                    <a:pt x="3770" y="12"/>
                    <a:pt x="3776" y="18"/>
                    <a:pt x="3776" y="25"/>
                  </a:cubicBezTo>
                  <a:cubicBezTo>
                    <a:pt x="3776" y="32"/>
                    <a:pt x="3770" y="37"/>
                    <a:pt x="3763" y="37"/>
                  </a:cubicBezTo>
                  <a:cubicBezTo>
                    <a:pt x="3756" y="37"/>
                    <a:pt x="3751" y="32"/>
                    <a:pt x="3751" y="25"/>
                  </a:cubicBezTo>
                  <a:cubicBezTo>
                    <a:pt x="3751" y="18"/>
                    <a:pt x="3756" y="12"/>
                    <a:pt x="3763" y="12"/>
                  </a:cubicBezTo>
                  <a:close/>
                  <a:moveTo>
                    <a:pt x="3863" y="13"/>
                  </a:moveTo>
                  <a:lnTo>
                    <a:pt x="3938" y="13"/>
                  </a:lnTo>
                  <a:cubicBezTo>
                    <a:pt x="3945" y="13"/>
                    <a:pt x="3951" y="19"/>
                    <a:pt x="3951" y="26"/>
                  </a:cubicBezTo>
                  <a:cubicBezTo>
                    <a:pt x="3951" y="32"/>
                    <a:pt x="3945" y="38"/>
                    <a:pt x="3938" y="38"/>
                  </a:cubicBezTo>
                  <a:lnTo>
                    <a:pt x="3863" y="38"/>
                  </a:lnTo>
                  <a:cubicBezTo>
                    <a:pt x="3856" y="38"/>
                    <a:pt x="3851" y="32"/>
                    <a:pt x="3851" y="25"/>
                  </a:cubicBezTo>
                  <a:cubicBezTo>
                    <a:pt x="3851" y="18"/>
                    <a:pt x="3856" y="13"/>
                    <a:pt x="3863" y="13"/>
                  </a:cubicBezTo>
                  <a:close/>
                  <a:moveTo>
                    <a:pt x="4038" y="13"/>
                  </a:moveTo>
                  <a:lnTo>
                    <a:pt x="4038" y="13"/>
                  </a:lnTo>
                  <a:cubicBezTo>
                    <a:pt x="4045" y="13"/>
                    <a:pt x="4051" y="19"/>
                    <a:pt x="4051" y="26"/>
                  </a:cubicBezTo>
                  <a:cubicBezTo>
                    <a:pt x="4051" y="33"/>
                    <a:pt x="4045" y="38"/>
                    <a:pt x="4038" y="38"/>
                  </a:cubicBezTo>
                  <a:cubicBezTo>
                    <a:pt x="4031" y="38"/>
                    <a:pt x="4026" y="33"/>
                    <a:pt x="4026" y="26"/>
                  </a:cubicBezTo>
                  <a:cubicBezTo>
                    <a:pt x="4026" y="19"/>
                    <a:pt x="4031" y="13"/>
                    <a:pt x="4038" y="13"/>
                  </a:cubicBezTo>
                  <a:close/>
                  <a:moveTo>
                    <a:pt x="4138" y="14"/>
                  </a:moveTo>
                  <a:lnTo>
                    <a:pt x="4213" y="14"/>
                  </a:lnTo>
                  <a:cubicBezTo>
                    <a:pt x="4220" y="14"/>
                    <a:pt x="4226" y="20"/>
                    <a:pt x="4226" y="26"/>
                  </a:cubicBezTo>
                  <a:cubicBezTo>
                    <a:pt x="4226" y="33"/>
                    <a:pt x="4220" y="39"/>
                    <a:pt x="4213" y="39"/>
                  </a:cubicBezTo>
                  <a:lnTo>
                    <a:pt x="4138" y="39"/>
                  </a:lnTo>
                  <a:cubicBezTo>
                    <a:pt x="4131" y="39"/>
                    <a:pt x="4126" y="33"/>
                    <a:pt x="4126" y="26"/>
                  </a:cubicBezTo>
                  <a:cubicBezTo>
                    <a:pt x="4126" y="19"/>
                    <a:pt x="4131" y="14"/>
                    <a:pt x="4138" y="14"/>
                  </a:cubicBezTo>
                  <a:close/>
                  <a:moveTo>
                    <a:pt x="4313" y="14"/>
                  </a:moveTo>
                  <a:lnTo>
                    <a:pt x="4313" y="14"/>
                  </a:lnTo>
                  <a:cubicBezTo>
                    <a:pt x="4320" y="14"/>
                    <a:pt x="4326" y="20"/>
                    <a:pt x="4326" y="27"/>
                  </a:cubicBezTo>
                  <a:cubicBezTo>
                    <a:pt x="4326" y="34"/>
                    <a:pt x="4320" y="39"/>
                    <a:pt x="4313" y="39"/>
                  </a:cubicBezTo>
                  <a:cubicBezTo>
                    <a:pt x="4306" y="39"/>
                    <a:pt x="4301" y="34"/>
                    <a:pt x="4301" y="27"/>
                  </a:cubicBezTo>
                  <a:cubicBezTo>
                    <a:pt x="4301" y="20"/>
                    <a:pt x="4306" y="14"/>
                    <a:pt x="4313" y="14"/>
                  </a:cubicBezTo>
                  <a:close/>
                  <a:moveTo>
                    <a:pt x="4413" y="15"/>
                  </a:moveTo>
                  <a:lnTo>
                    <a:pt x="4488" y="15"/>
                  </a:lnTo>
                  <a:cubicBezTo>
                    <a:pt x="4495" y="15"/>
                    <a:pt x="4501" y="20"/>
                    <a:pt x="4501" y="27"/>
                  </a:cubicBezTo>
                  <a:cubicBezTo>
                    <a:pt x="4501" y="34"/>
                    <a:pt x="4495" y="40"/>
                    <a:pt x="4488" y="40"/>
                  </a:cubicBezTo>
                  <a:lnTo>
                    <a:pt x="4413" y="40"/>
                  </a:lnTo>
                  <a:cubicBezTo>
                    <a:pt x="4406" y="40"/>
                    <a:pt x="4401" y="34"/>
                    <a:pt x="4401" y="27"/>
                  </a:cubicBezTo>
                  <a:cubicBezTo>
                    <a:pt x="4401" y="20"/>
                    <a:pt x="4406" y="15"/>
                    <a:pt x="4413" y="15"/>
                  </a:cubicBezTo>
                  <a:close/>
                  <a:moveTo>
                    <a:pt x="4588" y="15"/>
                  </a:moveTo>
                  <a:lnTo>
                    <a:pt x="4588" y="15"/>
                  </a:lnTo>
                  <a:cubicBezTo>
                    <a:pt x="4595" y="15"/>
                    <a:pt x="4601" y="21"/>
                    <a:pt x="4601" y="28"/>
                  </a:cubicBezTo>
                  <a:cubicBezTo>
                    <a:pt x="4601" y="35"/>
                    <a:pt x="4595" y="40"/>
                    <a:pt x="4588" y="40"/>
                  </a:cubicBezTo>
                  <a:cubicBezTo>
                    <a:pt x="4581" y="40"/>
                    <a:pt x="4576" y="35"/>
                    <a:pt x="4576" y="28"/>
                  </a:cubicBezTo>
                  <a:cubicBezTo>
                    <a:pt x="4576" y="21"/>
                    <a:pt x="4581" y="15"/>
                    <a:pt x="4588" y="15"/>
                  </a:cubicBezTo>
                  <a:close/>
                  <a:moveTo>
                    <a:pt x="4688" y="15"/>
                  </a:moveTo>
                  <a:lnTo>
                    <a:pt x="4763" y="16"/>
                  </a:lnTo>
                  <a:cubicBezTo>
                    <a:pt x="4770" y="16"/>
                    <a:pt x="4776" y="21"/>
                    <a:pt x="4776" y="28"/>
                  </a:cubicBezTo>
                  <a:cubicBezTo>
                    <a:pt x="4776" y="35"/>
                    <a:pt x="4770" y="41"/>
                    <a:pt x="4763" y="41"/>
                  </a:cubicBezTo>
                  <a:lnTo>
                    <a:pt x="4688" y="40"/>
                  </a:lnTo>
                  <a:cubicBezTo>
                    <a:pt x="4681" y="40"/>
                    <a:pt x="4676" y="35"/>
                    <a:pt x="4676" y="28"/>
                  </a:cubicBezTo>
                  <a:cubicBezTo>
                    <a:pt x="4676" y="21"/>
                    <a:pt x="4681" y="15"/>
                    <a:pt x="4688" y="15"/>
                  </a:cubicBezTo>
                  <a:close/>
                  <a:moveTo>
                    <a:pt x="4863" y="16"/>
                  </a:moveTo>
                  <a:lnTo>
                    <a:pt x="4863" y="16"/>
                  </a:lnTo>
                  <a:cubicBezTo>
                    <a:pt x="4870" y="16"/>
                    <a:pt x="4876" y="22"/>
                    <a:pt x="4876" y="29"/>
                  </a:cubicBezTo>
                  <a:cubicBezTo>
                    <a:pt x="4876" y="35"/>
                    <a:pt x="4870" y="41"/>
                    <a:pt x="4863" y="41"/>
                  </a:cubicBezTo>
                  <a:cubicBezTo>
                    <a:pt x="4856" y="41"/>
                    <a:pt x="4851" y="35"/>
                    <a:pt x="4851" y="29"/>
                  </a:cubicBezTo>
                  <a:cubicBezTo>
                    <a:pt x="4851" y="22"/>
                    <a:pt x="4856" y="16"/>
                    <a:pt x="4863" y="16"/>
                  </a:cubicBezTo>
                  <a:close/>
                  <a:moveTo>
                    <a:pt x="4963" y="16"/>
                  </a:moveTo>
                  <a:lnTo>
                    <a:pt x="5038" y="17"/>
                  </a:lnTo>
                  <a:cubicBezTo>
                    <a:pt x="5045" y="17"/>
                    <a:pt x="5051" y="22"/>
                    <a:pt x="5051" y="29"/>
                  </a:cubicBezTo>
                  <a:cubicBezTo>
                    <a:pt x="5051" y="36"/>
                    <a:pt x="5045" y="42"/>
                    <a:pt x="5038" y="42"/>
                  </a:cubicBezTo>
                  <a:lnTo>
                    <a:pt x="4963" y="41"/>
                  </a:lnTo>
                  <a:cubicBezTo>
                    <a:pt x="4956" y="41"/>
                    <a:pt x="4951" y="36"/>
                    <a:pt x="4951" y="29"/>
                  </a:cubicBezTo>
                  <a:cubicBezTo>
                    <a:pt x="4951" y="22"/>
                    <a:pt x="4956" y="16"/>
                    <a:pt x="4963" y="16"/>
                  </a:cubicBezTo>
                  <a:close/>
                  <a:moveTo>
                    <a:pt x="5138" y="17"/>
                  </a:moveTo>
                  <a:lnTo>
                    <a:pt x="5138" y="17"/>
                  </a:lnTo>
                  <a:cubicBezTo>
                    <a:pt x="5145" y="17"/>
                    <a:pt x="5151" y="23"/>
                    <a:pt x="5151" y="29"/>
                  </a:cubicBezTo>
                  <a:cubicBezTo>
                    <a:pt x="5151" y="36"/>
                    <a:pt x="5145" y="42"/>
                    <a:pt x="5138" y="42"/>
                  </a:cubicBezTo>
                  <a:cubicBezTo>
                    <a:pt x="5131" y="42"/>
                    <a:pt x="5126" y="36"/>
                    <a:pt x="5126" y="29"/>
                  </a:cubicBezTo>
                  <a:cubicBezTo>
                    <a:pt x="5126" y="23"/>
                    <a:pt x="5131" y="17"/>
                    <a:pt x="5138" y="17"/>
                  </a:cubicBezTo>
                  <a:close/>
                  <a:moveTo>
                    <a:pt x="5238" y="17"/>
                  </a:moveTo>
                  <a:lnTo>
                    <a:pt x="5313" y="18"/>
                  </a:lnTo>
                  <a:cubicBezTo>
                    <a:pt x="5320" y="18"/>
                    <a:pt x="5326" y="23"/>
                    <a:pt x="5326" y="30"/>
                  </a:cubicBezTo>
                  <a:cubicBezTo>
                    <a:pt x="5326" y="37"/>
                    <a:pt x="5320" y="43"/>
                    <a:pt x="5313" y="43"/>
                  </a:cubicBezTo>
                  <a:lnTo>
                    <a:pt x="5238" y="42"/>
                  </a:lnTo>
                  <a:cubicBezTo>
                    <a:pt x="5231" y="42"/>
                    <a:pt x="5226" y="37"/>
                    <a:pt x="5226" y="30"/>
                  </a:cubicBezTo>
                  <a:cubicBezTo>
                    <a:pt x="5226" y="23"/>
                    <a:pt x="5231" y="17"/>
                    <a:pt x="5238" y="17"/>
                  </a:cubicBezTo>
                  <a:close/>
                  <a:moveTo>
                    <a:pt x="5413" y="18"/>
                  </a:moveTo>
                  <a:lnTo>
                    <a:pt x="5413" y="18"/>
                  </a:lnTo>
                  <a:cubicBezTo>
                    <a:pt x="5420" y="18"/>
                    <a:pt x="5426" y="23"/>
                    <a:pt x="5426" y="30"/>
                  </a:cubicBezTo>
                  <a:cubicBezTo>
                    <a:pt x="5426" y="37"/>
                    <a:pt x="5420" y="43"/>
                    <a:pt x="5413" y="43"/>
                  </a:cubicBezTo>
                  <a:cubicBezTo>
                    <a:pt x="5406" y="43"/>
                    <a:pt x="5401" y="37"/>
                    <a:pt x="5401" y="30"/>
                  </a:cubicBezTo>
                  <a:cubicBezTo>
                    <a:pt x="5401" y="23"/>
                    <a:pt x="5406" y="18"/>
                    <a:pt x="5413" y="18"/>
                  </a:cubicBezTo>
                  <a:close/>
                  <a:moveTo>
                    <a:pt x="5513" y="18"/>
                  </a:moveTo>
                  <a:lnTo>
                    <a:pt x="5588" y="18"/>
                  </a:lnTo>
                  <a:cubicBezTo>
                    <a:pt x="5595" y="18"/>
                    <a:pt x="5601" y="24"/>
                    <a:pt x="5601" y="31"/>
                  </a:cubicBezTo>
                  <a:cubicBezTo>
                    <a:pt x="5601" y="38"/>
                    <a:pt x="5595" y="43"/>
                    <a:pt x="5588" y="43"/>
                  </a:cubicBezTo>
                  <a:lnTo>
                    <a:pt x="5513" y="43"/>
                  </a:lnTo>
                  <a:cubicBezTo>
                    <a:pt x="5506" y="43"/>
                    <a:pt x="5501" y="38"/>
                    <a:pt x="5501" y="31"/>
                  </a:cubicBezTo>
                  <a:cubicBezTo>
                    <a:pt x="5501" y="24"/>
                    <a:pt x="5506" y="18"/>
                    <a:pt x="5513" y="18"/>
                  </a:cubicBezTo>
                  <a:close/>
                  <a:moveTo>
                    <a:pt x="5688" y="19"/>
                  </a:moveTo>
                  <a:lnTo>
                    <a:pt x="5688" y="19"/>
                  </a:lnTo>
                  <a:cubicBezTo>
                    <a:pt x="5695" y="19"/>
                    <a:pt x="5701" y="24"/>
                    <a:pt x="5701" y="31"/>
                  </a:cubicBezTo>
                  <a:cubicBezTo>
                    <a:pt x="5701" y="38"/>
                    <a:pt x="5695" y="44"/>
                    <a:pt x="5688" y="44"/>
                  </a:cubicBezTo>
                  <a:cubicBezTo>
                    <a:pt x="5681" y="44"/>
                    <a:pt x="5676" y="38"/>
                    <a:pt x="5676" y="31"/>
                  </a:cubicBezTo>
                  <a:cubicBezTo>
                    <a:pt x="5676" y="24"/>
                    <a:pt x="5681" y="19"/>
                    <a:pt x="5688" y="19"/>
                  </a:cubicBezTo>
                  <a:close/>
                  <a:moveTo>
                    <a:pt x="5788" y="19"/>
                  </a:moveTo>
                  <a:lnTo>
                    <a:pt x="5863" y="19"/>
                  </a:lnTo>
                  <a:cubicBezTo>
                    <a:pt x="5870" y="19"/>
                    <a:pt x="5876" y="25"/>
                    <a:pt x="5876" y="32"/>
                  </a:cubicBezTo>
                  <a:cubicBezTo>
                    <a:pt x="5876" y="39"/>
                    <a:pt x="5870" y="44"/>
                    <a:pt x="5863" y="44"/>
                  </a:cubicBezTo>
                  <a:lnTo>
                    <a:pt x="5788" y="44"/>
                  </a:lnTo>
                  <a:cubicBezTo>
                    <a:pt x="5781" y="44"/>
                    <a:pt x="5776" y="38"/>
                    <a:pt x="5776" y="32"/>
                  </a:cubicBezTo>
                  <a:cubicBezTo>
                    <a:pt x="5776" y="25"/>
                    <a:pt x="5781" y="19"/>
                    <a:pt x="5788" y="19"/>
                  </a:cubicBezTo>
                  <a:close/>
                  <a:moveTo>
                    <a:pt x="5963" y="20"/>
                  </a:moveTo>
                  <a:lnTo>
                    <a:pt x="5963" y="20"/>
                  </a:lnTo>
                  <a:cubicBezTo>
                    <a:pt x="5970" y="20"/>
                    <a:pt x="5976" y="25"/>
                    <a:pt x="5976" y="32"/>
                  </a:cubicBezTo>
                  <a:cubicBezTo>
                    <a:pt x="5976" y="39"/>
                    <a:pt x="5970" y="45"/>
                    <a:pt x="5963" y="45"/>
                  </a:cubicBezTo>
                  <a:cubicBezTo>
                    <a:pt x="5956" y="45"/>
                    <a:pt x="5951" y="39"/>
                    <a:pt x="5951" y="32"/>
                  </a:cubicBezTo>
                  <a:cubicBezTo>
                    <a:pt x="5951" y="25"/>
                    <a:pt x="5956" y="20"/>
                    <a:pt x="5963" y="20"/>
                  </a:cubicBezTo>
                  <a:close/>
                  <a:moveTo>
                    <a:pt x="6063" y="20"/>
                  </a:moveTo>
                  <a:lnTo>
                    <a:pt x="6138" y="20"/>
                  </a:lnTo>
                  <a:cubicBezTo>
                    <a:pt x="6145" y="20"/>
                    <a:pt x="6151" y="26"/>
                    <a:pt x="6151" y="33"/>
                  </a:cubicBezTo>
                  <a:cubicBezTo>
                    <a:pt x="6151" y="40"/>
                    <a:pt x="6145" y="45"/>
                    <a:pt x="6138" y="45"/>
                  </a:cubicBezTo>
                  <a:lnTo>
                    <a:pt x="6063" y="45"/>
                  </a:lnTo>
                  <a:cubicBezTo>
                    <a:pt x="6056" y="45"/>
                    <a:pt x="6051" y="39"/>
                    <a:pt x="6051" y="32"/>
                  </a:cubicBezTo>
                  <a:cubicBezTo>
                    <a:pt x="6051" y="26"/>
                    <a:pt x="6056" y="20"/>
                    <a:pt x="6063" y="20"/>
                  </a:cubicBezTo>
                  <a:close/>
                  <a:moveTo>
                    <a:pt x="6238" y="21"/>
                  </a:moveTo>
                  <a:lnTo>
                    <a:pt x="6238" y="21"/>
                  </a:lnTo>
                  <a:cubicBezTo>
                    <a:pt x="6245" y="21"/>
                    <a:pt x="6251" y="26"/>
                    <a:pt x="6251" y="33"/>
                  </a:cubicBezTo>
                  <a:cubicBezTo>
                    <a:pt x="6251" y="40"/>
                    <a:pt x="6245" y="46"/>
                    <a:pt x="6238" y="46"/>
                  </a:cubicBezTo>
                  <a:cubicBezTo>
                    <a:pt x="6231" y="46"/>
                    <a:pt x="6226" y="40"/>
                    <a:pt x="6226" y="33"/>
                  </a:cubicBezTo>
                  <a:cubicBezTo>
                    <a:pt x="6226" y="26"/>
                    <a:pt x="6231" y="21"/>
                    <a:pt x="6238" y="21"/>
                  </a:cubicBezTo>
                  <a:close/>
                  <a:moveTo>
                    <a:pt x="6338" y="21"/>
                  </a:moveTo>
                  <a:lnTo>
                    <a:pt x="6413" y="21"/>
                  </a:lnTo>
                  <a:cubicBezTo>
                    <a:pt x="6420" y="21"/>
                    <a:pt x="6426" y="27"/>
                    <a:pt x="6426" y="34"/>
                  </a:cubicBezTo>
                  <a:cubicBezTo>
                    <a:pt x="6426" y="41"/>
                    <a:pt x="6420" y="46"/>
                    <a:pt x="6413" y="46"/>
                  </a:cubicBezTo>
                  <a:lnTo>
                    <a:pt x="6338" y="46"/>
                  </a:lnTo>
                  <a:cubicBezTo>
                    <a:pt x="6331" y="46"/>
                    <a:pt x="6326" y="40"/>
                    <a:pt x="6326" y="33"/>
                  </a:cubicBezTo>
                  <a:cubicBezTo>
                    <a:pt x="6326" y="26"/>
                    <a:pt x="6331" y="21"/>
                    <a:pt x="6338" y="21"/>
                  </a:cubicBezTo>
                  <a:close/>
                  <a:moveTo>
                    <a:pt x="6513" y="21"/>
                  </a:moveTo>
                  <a:lnTo>
                    <a:pt x="6513" y="21"/>
                  </a:lnTo>
                  <a:cubicBezTo>
                    <a:pt x="6520" y="21"/>
                    <a:pt x="6526" y="27"/>
                    <a:pt x="6526" y="34"/>
                  </a:cubicBezTo>
                  <a:cubicBezTo>
                    <a:pt x="6526" y="41"/>
                    <a:pt x="6520" y="46"/>
                    <a:pt x="6513" y="46"/>
                  </a:cubicBezTo>
                  <a:cubicBezTo>
                    <a:pt x="6506" y="46"/>
                    <a:pt x="6501" y="41"/>
                    <a:pt x="6501" y="34"/>
                  </a:cubicBezTo>
                  <a:cubicBezTo>
                    <a:pt x="6501" y="27"/>
                    <a:pt x="6506" y="21"/>
                    <a:pt x="6513" y="21"/>
                  </a:cubicBezTo>
                  <a:close/>
                  <a:moveTo>
                    <a:pt x="6613" y="22"/>
                  </a:moveTo>
                  <a:lnTo>
                    <a:pt x="6688" y="22"/>
                  </a:lnTo>
                  <a:cubicBezTo>
                    <a:pt x="6695" y="22"/>
                    <a:pt x="6701" y="28"/>
                    <a:pt x="6701" y="35"/>
                  </a:cubicBezTo>
                  <a:cubicBezTo>
                    <a:pt x="6701" y="42"/>
                    <a:pt x="6695" y="47"/>
                    <a:pt x="6688" y="47"/>
                  </a:cubicBezTo>
                  <a:lnTo>
                    <a:pt x="6613" y="47"/>
                  </a:lnTo>
                  <a:cubicBezTo>
                    <a:pt x="6606" y="47"/>
                    <a:pt x="6601" y="41"/>
                    <a:pt x="6601" y="34"/>
                  </a:cubicBezTo>
                  <a:cubicBezTo>
                    <a:pt x="6601" y="27"/>
                    <a:pt x="6606" y="22"/>
                    <a:pt x="6613" y="22"/>
                  </a:cubicBezTo>
                  <a:close/>
                  <a:moveTo>
                    <a:pt x="6788" y="22"/>
                  </a:moveTo>
                  <a:lnTo>
                    <a:pt x="6788" y="22"/>
                  </a:lnTo>
                  <a:cubicBezTo>
                    <a:pt x="6795" y="22"/>
                    <a:pt x="6801" y="28"/>
                    <a:pt x="6801" y="35"/>
                  </a:cubicBezTo>
                  <a:cubicBezTo>
                    <a:pt x="6801" y="42"/>
                    <a:pt x="6795" y="47"/>
                    <a:pt x="6788" y="47"/>
                  </a:cubicBezTo>
                  <a:cubicBezTo>
                    <a:pt x="6781" y="47"/>
                    <a:pt x="6776" y="42"/>
                    <a:pt x="6776" y="35"/>
                  </a:cubicBezTo>
                  <a:cubicBezTo>
                    <a:pt x="6776" y="28"/>
                    <a:pt x="6781" y="22"/>
                    <a:pt x="6788" y="22"/>
                  </a:cubicBezTo>
                  <a:close/>
                  <a:moveTo>
                    <a:pt x="6888" y="23"/>
                  </a:moveTo>
                  <a:lnTo>
                    <a:pt x="6963" y="23"/>
                  </a:lnTo>
                  <a:cubicBezTo>
                    <a:pt x="6970" y="23"/>
                    <a:pt x="6976" y="29"/>
                    <a:pt x="6976" y="36"/>
                  </a:cubicBezTo>
                  <a:cubicBezTo>
                    <a:pt x="6976" y="42"/>
                    <a:pt x="6970" y="48"/>
                    <a:pt x="6963" y="48"/>
                  </a:cubicBezTo>
                  <a:lnTo>
                    <a:pt x="6888" y="48"/>
                  </a:lnTo>
                  <a:cubicBezTo>
                    <a:pt x="6881" y="48"/>
                    <a:pt x="6876" y="42"/>
                    <a:pt x="6876" y="35"/>
                  </a:cubicBezTo>
                  <a:cubicBezTo>
                    <a:pt x="6876" y="28"/>
                    <a:pt x="6882" y="23"/>
                    <a:pt x="6888" y="23"/>
                  </a:cubicBezTo>
                  <a:close/>
                  <a:moveTo>
                    <a:pt x="7063" y="23"/>
                  </a:moveTo>
                  <a:lnTo>
                    <a:pt x="7063" y="23"/>
                  </a:lnTo>
                  <a:cubicBezTo>
                    <a:pt x="7070" y="23"/>
                    <a:pt x="7076" y="29"/>
                    <a:pt x="7076" y="36"/>
                  </a:cubicBezTo>
                  <a:cubicBezTo>
                    <a:pt x="7076" y="43"/>
                    <a:pt x="7070" y="48"/>
                    <a:pt x="7063" y="48"/>
                  </a:cubicBezTo>
                  <a:cubicBezTo>
                    <a:pt x="7056" y="48"/>
                    <a:pt x="7051" y="43"/>
                    <a:pt x="7051" y="36"/>
                  </a:cubicBezTo>
                  <a:cubicBezTo>
                    <a:pt x="7051" y="29"/>
                    <a:pt x="7056" y="23"/>
                    <a:pt x="7063" y="23"/>
                  </a:cubicBezTo>
                  <a:close/>
                  <a:moveTo>
                    <a:pt x="7163" y="24"/>
                  </a:moveTo>
                  <a:lnTo>
                    <a:pt x="7238" y="24"/>
                  </a:lnTo>
                  <a:cubicBezTo>
                    <a:pt x="7245" y="24"/>
                    <a:pt x="7251" y="30"/>
                    <a:pt x="7251" y="36"/>
                  </a:cubicBezTo>
                  <a:cubicBezTo>
                    <a:pt x="7251" y="43"/>
                    <a:pt x="7245" y="49"/>
                    <a:pt x="7238" y="49"/>
                  </a:cubicBezTo>
                  <a:lnTo>
                    <a:pt x="7163" y="49"/>
                  </a:lnTo>
                  <a:cubicBezTo>
                    <a:pt x="7156" y="49"/>
                    <a:pt x="7151" y="43"/>
                    <a:pt x="7151" y="36"/>
                  </a:cubicBezTo>
                  <a:cubicBezTo>
                    <a:pt x="7151" y="29"/>
                    <a:pt x="7157" y="24"/>
                    <a:pt x="7163" y="24"/>
                  </a:cubicBezTo>
                  <a:close/>
                  <a:moveTo>
                    <a:pt x="7338" y="24"/>
                  </a:moveTo>
                  <a:lnTo>
                    <a:pt x="7338" y="24"/>
                  </a:lnTo>
                  <a:cubicBezTo>
                    <a:pt x="7345" y="24"/>
                    <a:pt x="7351" y="30"/>
                    <a:pt x="7351" y="37"/>
                  </a:cubicBezTo>
                  <a:cubicBezTo>
                    <a:pt x="7351" y="44"/>
                    <a:pt x="7345" y="49"/>
                    <a:pt x="7338" y="49"/>
                  </a:cubicBezTo>
                  <a:cubicBezTo>
                    <a:pt x="7331" y="49"/>
                    <a:pt x="7326" y="44"/>
                    <a:pt x="7326" y="37"/>
                  </a:cubicBezTo>
                  <a:cubicBezTo>
                    <a:pt x="7326" y="30"/>
                    <a:pt x="7331" y="24"/>
                    <a:pt x="7338" y="24"/>
                  </a:cubicBezTo>
                  <a:close/>
                  <a:moveTo>
                    <a:pt x="7438" y="25"/>
                  </a:moveTo>
                  <a:lnTo>
                    <a:pt x="7513" y="25"/>
                  </a:lnTo>
                  <a:cubicBezTo>
                    <a:pt x="7520" y="25"/>
                    <a:pt x="7526" y="30"/>
                    <a:pt x="7526" y="37"/>
                  </a:cubicBezTo>
                  <a:cubicBezTo>
                    <a:pt x="7526" y="44"/>
                    <a:pt x="7520" y="50"/>
                    <a:pt x="7513" y="50"/>
                  </a:cubicBezTo>
                  <a:lnTo>
                    <a:pt x="7438" y="50"/>
                  </a:lnTo>
                  <a:cubicBezTo>
                    <a:pt x="7431" y="50"/>
                    <a:pt x="7426" y="44"/>
                    <a:pt x="7426" y="37"/>
                  </a:cubicBezTo>
                  <a:cubicBezTo>
                    <a:pt x="7426" y="30"/>
                    <a:pt x="7432" y="25"/>
                    <a:pt x="7438" y="25"/>
                  </a:cubicBezTo>
                  <a:close/>
                  <a:moveTo>
                    <a:pt x="7613" y="25"/>
                  </a:moveTo>
                  <a:lnTo>
                    <a:pt x="7613" y="25"/>
                  </a:lnTo>
                  <a:cubicBezTo>
                    <a:pt x="7620" y="25"/>
                    <a:pt x="7626" y="31"/>
                    <a:pt x="7626" y="38"/>
                  </a:cubicBezTo>
                  <a:cubicBezTo>
                    <a:pt x="7626" y="45"/>
                    <a:pt x="7620" y="50"/>
                    <a:pt x="7613" y="50"/>
                  </a:cubicBezTo>
                  <a:cubicBezTo>
                    <a:pt x="7607" y="50"/>
                    <a:pt x="7601" y="45"/>
                    <a:pt x="7601" y="38"/>
                  </a:cubicBezTo>
                  <a:cubicBezTo>
                    <a:pt x="7601" y="31"/>
                    <a:pt x="7607" y="25"/>
                    <a:pt x="7613" y="25"/>
                  </a:cubicBezTo>
                  <a:close/>
                  <a:moveTo>
                    <a:pt x="7713" y="25"/>
                  </a:moveTo>
                  <a:lnTo>
                    <a:pt x="7788" y="26"/>
                  </a:lnTo>
                  <a:cubicBezTo>
                    <a:pt x="7795" y="26"/>
                    <a:pt x="7801" y="31"/>
                    <a:pt x="7801" y="38"/>
                  </a:cubicBezTo>
                  <a:cubicBezTo>
                    <a:pt x="7801" y="45"/>
                    <a:pt x="7795" y="51"/>
                    <a:pt x="7788" y="51"/>
                  </a:cubicBezTo>
                  <a:lnTo>
                    <a:pt x="7713" y="50"/>
                  </a:lnTo>
                  <a:cubicBezTo>
                    <a:pt x="7706" y="50"/>
                    <a:pt x="7701" y="45"/>
                    <a:pt x="7701" y="38"/>
                  </a:cubicBezTo>
                  <a:cubicBezTo>
                    <a:pt x="7701" y="31"/>
                    <a:pt x="7707" y="25"/>
                    <a:pt x="7713" y="25"/>
                  </a:cubicBezTo>
                  <a:close/>
                  <a:moveTo>
                    <a:pt x="7888" y="26"/>
                  </a:moveTo>
                  <a:lnTo>
                    <a:pt x="7888" y="26"/>
                  </a:lnTo>
                  <a:cubicBezTo>
                    <a:pt x="7895" y="26"/>
                    <a:pt x="7901" y="32"/>
                    <a:pt x="7901" y="39"/>
                  </a:cubicBezTo>
                  <a:cubicBezTo>
                    <a:pt x="7901" y="45"/>
                    <a:pt x="7895" y="51"/>
                    <a:pt x="7888" y="51"/>
                  </a:cubicBezTo>
                  <a:cubicBezTo>
                    <a:pt x="7882" y="51"/>
                    <a:pt x="7876" y="45"/>
                    <a:pt x="7876" y="39"/>
                  </a:cubicBezTo>
                  <a:cubicBezTo>
                    <a:pt x="7876" y="32"/>
                    <a:pt x="7882" y="26"/>
                    <a:pt x="7888" y="26"/>
                  </a:cubicBezTo>
                  <a:close/>
                  <a:moveTo>
                    <a:pt x="7989" y="26"/>
                  </a:moveTo>
                  <a:lnTo>
                    <a:pt x="8064" y="27"/>
                  </a:lnTo>
                  <a:cubicBezTo>
                    <a:pt x="8070" y="27"/>
                    <a:pt x="8076" y="32"/>
                    <a:pt x="8076" y="39"/>
                  </a:cubicBezTo>
                  <a:cubicBezTo>
                    <a:pt x="8076" y="46"/>
                    <a:pt x="8070" y="52"/>
                    <a:pt x="8063" y="52"/>
                  </a:cubicBezTo>
                  <a:lnTo>
                    <a:pt x="7988" y="51"/>
                  </a:lnTo>
                  <a:cubicBezTo>
                    <a:pt x="7982" y="51"/>
                    <a:pt x="7976" y="46"/>
                    <a:pt x="7976" y="39"/>
                  </a:cubicBezTo>
                  <a:cubicBezTo>
                    <a:pt x="7976" y="32"/>
                    <a:pt x="7982" y="26"/>
                    <a:pt x="7989" y="26"/>
                  </a:cubicBezTo>
                  <a:close/>
                  <a:moveTo>
                    <a:pt x="8163" y="27"/>
                  </a:moveTo>
                  <a:lnTo>
                    <a:pt x="8163" y="27"/>
                  </a:lnTo>
                  <a:cubicBezTo>
                    <a:pt x="8170" y="27"/>
                    <a:pt x="8176" y="33"/>
                    <a:pt x="8176" y="39"/>
                  </a:cubicBezTo>
                  <a:cubicBezTo>
                    <a:pt x="8176" y="46"/>
                    <a:pt x="8170" y="52"/>
                    <a:pt x="8163" y="52"/>
                  </a:cubicBezTo>
                  <a:cubicBezTo>
                    <a:pt x="8157" y="52"/>
                    <a:pt x="8151" y="46"/>
                    <a:pt x="8151" y="39"/>
                  </a:cubicBezTo>
                  <a:cubicBezTo>
                    <a:pt x="8151" y="33"/>
                    <a:pt x="8157" y="27"/>
                    <a:pt x="8163" y="27"/>
                  </a:cubicBezTo>
                  <a:close/>
                  <a:moveTo>
                    <a:pt x="8264" y="27"/>
                  </a:moveTo>
                  <a:lnTo>
                    <a:pt x="8339" y="28"/>
                  </a:lnTo>
                  <a:cubicBezTo>
                    <a:pt x="8345" y="28"/>
                    <a:pt x="8351" y="33"/>
                    <a:pt x="8351" y="40"/>
                  </a:cubicBezTo>
                  <a:cubicBezTo>
                    <a:pt x="8351" y="47"/>
                    <a:pt x="8345" y="53"/>
                    <a:pt x="8338" y="53"/>
                  </a:cubicBezTo>
                  <a:lnTo>
                    <a:pt x="8263" y="52"/>
                  </a:lnTo>
                  <a:cubicBezTo>
                    <a:pt x="8257" y="52"/>
                    <a:pt x="8251" y="47"/>
                    <a:pt x="8251" y="40"/>
                  </a:cubicBezTo>
                  <a:cubicBezTo>
                    <a:pt x="8251" y="33"/>
                    <a:pt x="8257" y="27"/>
                    <a:pt x="8264" y="27"/>
                  </a:cubicBezTo>
                  <a:close/>
                  <a:moveTo>
                    <a:pt x="8438" y="28"/>
                  </a:moveTo>
                  <a:lnTo>
                    <a:pt x="8439" y="28"/>
                  </a:lnTo>
                  <a:cubicBezTo>
                    <a:pt x="8445" y="28"/>
                    <a:pt x="8451" y="33"/>
                    <a:pt x="8451" y="40"/>
                  </a:cubicBezTo>
                  <a:cubicBezTo>
                    <a:pt x="8451" y="47"/>
                    <a:pt x="8445" y="53"/>
                    <a:pt x="8439" y="53"/>
                  </a:cubicBezTo>
                  <a:lnTo>
                    <a:pt x="8438" y="53"/>
                  </a:lnTo>
                  <a:cubicBezTo>
                    <a:pt x="8432" y="53"/>
                    <a:pt x="8426" y="47"/>
                    <a:pt x="8426" y="40"/>
                  </a:cubicBezTo>
                  <a:cubicBezTo>
                    <a:pt x="8426" y="33"/>
                    <a:pt x="8432" y="28"/>
                    <a:pt x="8438" y="28"/>
                  </a:cubicBezTo>
                  <a:close/>
                  <a:moveTo>
                    <a:pt x="8539" y="28"/>
                  </a:moveTo>
                  <a:lnTo>
                    <a:pt x="8614" y="28"/>
                  </a:lnTo>
                  <a:cubicBezTo>
                    <a:pt x="8620" y="28"/>
                    <a:pt x="8626" y="34"/>
                    <a:pt x="8626" y="41"/>
                  </a:cubicBezTo>
                  <a:cubicBezTo>
                    <a:pt x="8626" y="48"/>
                    <a:pt x="8620" y="53"/>
                    <a:pt x="8613" y="53"/>
                  </a:cubicBezTo>
                  <a:lnTo>
                    <a:pt x="8538" y="53"/>
                  </a:lnTo>
                  <a:cubicBezTo>
                    <a:pt x="8532" y="53"/>
                    <a:pt x="8526" y="48"/>
                    <a:pt x="8526" y="41"/>
                  </a:cubicBezTo>
                  <a:cubicBezTo>
                    <a:pt x="8526" y="34"/>
                    <a:pt x="8532" y="28"/>
                    <a:pt x="8539" y="28"/>
                  </a:cubicBezTo>
                  <a:close/>
                  <a:moveTo>
                    <a:pt x="8714" y="29"/>
                  </a:moveTo>
                  <a:lnTo>
                    <a:pt x="8714" y="29"/>
                  </a:lnTo>
                  <a:cubicBezTo>
                    <a:pt x="8720" y="29"/>
                    <a:pt x="8726" y="34"/>
                    <a:pt x="8726" y="41"/>
                  </a:cubicBezTo>
                  <a:cubicBezTo>
                    <a:pt x="8726" y="48"/>
                    <a:pt x="8720" y="54"/>
                    <a:pt x="8714" y="54"/>
                  </a:cubicBezTo>
                  <a:cubicBezTo>
                    <a:pt x="8707" y="54"/>
                    <a:pt x="8701" y="48"/>
                    <a:pt x="8701" y="41"/>
                  </a:cubicBezTo>
                  <a:cubicBezTo>
                    <a:pt x="8701" y="34"/>
                    <a:pt x="8707" y="29"/>
                    <a:pt x="8714" y="29"/>
                  </a:cubicBezTo>
                  <a:close/>
                  <a:moveTo>
                    <a:pt x="8814" y="29"/>
                  </a:moveTo>
                  <a:lnTo>
                    <a:pt x="8889" y="29"/>
                  </a:lnTo>
                  <a:cubicBezTo>
                    <a:pt x="8895" y="29"/>
                    <a:pt x="8901" y="35"/>
                    <a:pt x="8901" y="42"/>
                  </a:cubicBezTo>
                  <a:cubicBezTo>
                    <a:pt x="8901" y="49"/>
                    <a:pt x="8895" y="54"/>
                    <a:pt x="8888" y="54"/>
                  </a:cubicBezTo>
                  <a:lnTo>
                    <a:pt x="8813" y="54"/>
                  </a:lnTo>
                  <a:cubicBezTo>
                    <a:pt x="8807" y="54"/>
                    <a:pt x="8801" y="48"/>
                    <a:pt x="8801" y="42"/>
                  </a:cubicBezTo>
                  <a:cubicBezTo>
                    <a:pt x="8801" y="35"/>
                    <a:pt x="8807" y="29"/>
                    <a:pt x="8814" y="29"/>
                  </a:cubicBezTo>
                  <a:close/>
                  <a:moveTo>
                    <a:pt x="8989" y="30"/>
                  </a:moveTo>
                  <a:lnTo>
                    <a:pt x="8989" y="30"/>
                  </a:lnTo>
                  <a:cubicBezTo>
                    <a:pt x="8995" y="30"/>
                    <a:pt x="9001" y="35"/>
                    <a:pt x="9001" y="42"/>
                  </a:cubicBezTo>
                  <a:cubicBezTo>
                    <a:pt x="9001" y="49"/>
                    <a:pt x="8995" y="55"/>
                    <a:pt x="8989" y="55"/>
                  </a:cubicBezTo>
                  <a:cubicBezTo>
                    <a:pt x="8982" y="55"/>
                    <a:pt x="8976" y="49"/>
                    <a:pt x="8976" y="42"/>
                  </a:cubicBezTo>
                  <a:cubicBezTo>
                    <a:pt x="8976" y="35"/>
                    <a:pt x="8982" y="30"/>
                    <a:pt x="8989" y="30"/>
                  </a:cubicBezTo>
                  <a:close/>
                  <a:moveTo>
                    <a:pt x="9089" y="30"/>
                  </a:moveTo>
                  <a:lnTo>
                    <a:pt x="9164" y="30"/>
                  </a:lnTo>
                  <a:cubicBezTo>
                    <a:pt x="9171" y="30"/>
                    <a:pt x="9176" y="36"/>
                    <a:pt x="9176" y="43"/>
                  </a:cubicBezTo>
                  <a:cubicBezTo>
                    <a:pt x="9176" y="50"/>
                    <a:pt x="9170" y="55"/>
                    <a:pt x="9164" y="55"/>
                  </a:cubicBezTo>
                  <a:lnTo>
                    <a:pt x="9089" y="55"/>
                  </a:lnTo>
                  <a:cubicBezTo>
                    <a:pt x="9082" y="55"/>
                    <a:pt x="9076" y="49"/>
                    <a:pt x="9076" y="42"/>
                  </a:cubicBezTo>
                  <a:cubicBezTo>
                    <a:pt x="9076" y="36"/>
                    <a:pt x="9082" y="30"/>
                    <a:pt x="9089" y="30"/>
                  </a:cubicBezTo>
                  <a:close/>
                  <a:moveTo>
                    <a:pt x="9264" y="31"/>
                  </a:moveTo>
                  <a:lnTo>
                    <a:pt x="9264" y="31"/>
                  </a:lnTo>
                  <a:cubicBezTo>
                    <a:pt x="9270" y="31"/>
                    <a:pt x="9276" y="36"/>
                    <a:pt x="9276" y="43"/>
                  </a:cubicBezTo>
                  <a:cubicBezTo>
                    <a:pt x="9276" y="50"/>
                    <a:pt x="9270" y="56"/>
                    <a:pt x="9264" y="56"/>
                  </a:cubicBezTo>
                  <a:cubicBezTo>
                    <a:pt x="9257" y="56"/>
                    <a:pt x="9251" y="50"/>
                    <a:pt x="9251" y="43"/>
                  </a:cubicBezTo>
                  <a:cubicBezTo>
                    <a:pt x="9251" y="36"/>
                    <a:pt x="9257" y="31"/>
                    <a:pt x="9264" y="31"/>
                  </a:cubicBezTo>
                  <a:close/>
                  <a:moveTo>
                    <a:pt x="9364" y="31"/>
                  </a:moveTo>
                  <a:lnTo>
                    <a:pt x="9439" y="31"/>
                  </a:lnTo>
                  <a:cubicBezTo>
                    <a:pt x="9446" y="31"/>
                    <a:pt x="9451" y="37"/>
                    <a:pt x="9451" y="44"/>
                  </a:cubicBezTo>
                  <a:cubicBezTo>
                    <a:pt x="9451" y="51"/>
                    <a:pt x="9445" y="56"/>
                    <a:pt x="9439" y="56"/>
                  </a:cubicBezTo>
                  <a:lnTo>
                    <a:pt x="9364" y="56"/>
                  </a:lnTo>
                  <a:cubicBezTo>
                    <a:pt x="9357" y="56"/>
                    <a:pt x="9351" y="50"/>
                    <a:pt x="9351" y="43"/>
                  </a:cubicBezTo>
                  <a:cubicBezTo>
                    <a:pt x="9351" y="36"/>
                    <a:pt x="9357" y="31"/>
                    <a:pt x="9364" y="31"/>
                  </a:cubicBezTo>
                  <a:close/>
                  <a:moveTo>
                    <a:pt x="9539" y="32"/>
                  </a:moveTo>
                  <a:lnTo>
                    <a:pt x="9539" y="32"/>
                  </a:lnTo>
                  <a:cubicBezTo>
                    <a:pt x="9546" y="32"/>
                    <a:pt x="9551" y="37"/>
                    <a:pt x="9551" y="44"/>
                  </a:cubicBezTo>
                  <a:cubicBezTo>
                    <a:pt x="9551" y="51"/>
                    <a:pt x="9546" y="57"/>
                    <a:pt x="9539" y="57"/>
                  </a:cubicBezTo>
                  <a:cubicBezTo>
                    <a:pt x="9532" y="57"/>
                    <a:pt x="9526" y="51"/>
                    <a:pt x="9526" y="44"/>
                  </a:cubicBezTo>
                  <a:cubicBezTo>
                    <a:pt x="9526" y="37"/>
                    <a:pt x="9532" y="32"/>
                    <a:pt x="9539" y="32"/>
                  </a:cubicBezTo>
                  <a:close/>
                  <a:moveTo>
                    <a:pt x="9639" y="32"/>
                  </a:moveTo>
                  <a:lnTo>
                    <a:pt x="9714" y="32"/>
                  </a:lnTo>
                  <a:cubicBezTo>
                    <a:pt x="9721" y="32"/>
                    <a:pt x="9726" y="38"/>
                    <a:pt x="9726" y="45"/>
                  </a:cubicBezTo>
                  <a:cubicBezTo>
                    <a:pt x="9726" y="52"/>
                    <a:pt x="9720" y="57"/>
                    <a:pt x="9714" y="57"/>
                  </a:cubicBezTo>
                  <a:lnTo>
                    <a:pt x="9639" y="57"/>
                  </a:lnTo>
                  <a:cubicBezTo>
                    <a:pt x="9632" y="57"/>
                    <a:pt x="9626" y="51"/>
                    <a:pt x="9626" y="44"/>
                  </a:cubicBezTo>
                  <a:cubicBezTo>
                    <a:pt x="9626" y="37"/>
                    <a:pt x="9632" y="32"/>
                    <a:pt x="9639" y="32"/>
                  </a:cubicBezTo>
                  <a:close/>
                  <a:moveTo>
                    <a:pt x="9814" y="32"/>
                  </a:moveTo>
                  <a:lnTo>
                    <a:pt x="9814" y="32"/>
                  </a:lnTo>
                  <a:cubicBezTo>
                    <a:pt x="9821" y="32"/>
                    <a:pt x="9826" y="38"/>
                    <a:pt x="9826" y="45"/>
                  </a:cubicBezTo>
                  <a:cubicBezTo>
                    <a:pt x="9826" y="52"/>
                    <a:pt x="9821" y="57"/>
                    <a:pt x="9814" y="57"/>
                  </a:cubicBezTo>
                  <a:cubicBezTo>
                    <a:pt x="9807" y="57"/>
                    <a:pt x="9801" y="52"/>
                    <a:pt x="9801" y="45"/>
                  </a:cubicBezTo>
                  <a:cubicBezTo>
                    <a:pt x="9801" y="38"/>
                    <a:pt x="9807" y="32"/>
                    <a:pt x="9814" y="32"/>
                  </a:cubicBezTo>
                  <a:close/>
                  <a:moveTo>
                    <a:pt x="9914" y="33"/>
                  </a:moveTo>
                  <a:lnTo>
                    <a:pt x="9989" y="33"/>
                  </a:lnTo>
                  <a:cubicBezTo>
                    <a:pt x="9996" y="33"/>
                    <a:pt x="10001" y="39"/>
                    <a:pt x="10001" y="46"/>
                  </a:cubicBezTo>
                  <a:cubicBezTo>
                    <a:pt x="10001" y="52"/>
                    <a:pt x="9996" y="58"/>
                    <a:pt x="9989" y="58"/>
                  </a:cubicBezTo>
                  <a:lnTo>
                    <a:pt x="9914" y="58"/>
                  </a:lnTo>
                  <a:cubicBezTo>
                    <a:pt x="9907" y="58"/>
                    <a:pt x="9901" y="52"/>
                    <a:pt x="9901" y="45"/>
                  </a:cubicBezTo>
                  <a:cubicBezTo>
                    <a:pt x="9901" y="38"/>
                    <a:pt x="9907" y="33"/>
                    <a:pt x="9914" y="33"/>
                  </a:cubicBez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46" name="Freeform 202">
              <a:extLst>
                <a:ext uri="{FF2B5EF4-FFF2-40B4-BE49-F238E27FC236}">
                  <a16:creationId xmlns:a16="http://schemas.microsoft.com/office/drawing/2014/main" id="{39BB069E-FF09-4932-8ECF-83E2958A26B2}"/>
                </a:ext>
              </a:extLst>
            </p:cNvPr>
            <p:cNvSpPr>
              <a:spLocks noEditPoints="1"/>
            </p:cNvSpPr>
            <p:nvPr/>
          </p:nvSpPr>
          <p:spPr bwMode="auto">
            <a:xfrm>
              <a:off x="2544" y="3796"/>
              <a:ext cx="2292" cy="5"/>
            </a:xfrm>
            <a:custGeom>
              <a:avLst/>
              <a:gdLst>
                <a:gd name="T0" fmla="*/ 0 w 9551"/>
                <a:gd name="T1" fmla="*/ 0 h 25"/>
                <a:gd name="T2" fmla="*/ 0 w 9551"/>
                <a:gd name="T3" fmla="*/ 0 h 25"/>
                <a:gd name="T4" fmla="*/ 0 w 9551"/>
                <a:gd name="T5" fmla="*/ 0 h 25"/>
                <a:gd name="T6" fmla="*/ 0 w 9551"/>
                <a:gd name="T7" fmla="*/ 0 h 25"/>
                <a:gd name="T8" fmla="*/ 0 w 9551"/>
                <a:gd name="T9" fmla="*/ 0 h 25"/>
                <a:gd name="T10" fmla="*/ 0 w 9551"/>
                <a:gd name="T11" fmla="*/ 0 h 25"/>
                <a:gd name="T12" fmla="*/ 0 w 9551"/>
                <a:gd name="T13" fmla="*/ 0 h 25"/>
                <a:gd name="T14" fmla="*/ 0 w 9551"/>
                <a:gd name="T15" fmla="*/ 0 h 25"/>
                <a:gd name="T16" fmla="*/ 0 w 9551"/>
                <a:gd name="T17" fmla="*/ 0 h 25"/>
                <a:gd name="T18" fmla="*/ 0 w 9551"/>
                <a:gd name="T19" fmla="*/ 0 h 25"/>
                <a:gd name="T20" fmla="*/ 0 w 9551"/>
                <a:gd name="T21" fmla="*/ 0 h 25"/>
                <a:gd name="T22" fmla="*/ 0 w 9551"/>
                <a:gd name="T23" fmla="*/ 0 h 25"/>
                <a:gd name="T24" fmla="*/ 0 w 9551"/>
                <a:gd name="T25" fmla="*/ 0 h 25"/>
                <a:gd name="T26" fmla="*/ 0 w 9551"/>
                <a:gd name="T27" fmla="*/ 0 h 25"/>
                <a:gd name="T28" fmla="*/ 0 w 9551"/>
                <a:gd name="T29" fmla="*/ 0 h 25"/>
                <a:gd name="T30" fmla="*/ 0 w 9551"/>
                <a:gd name="T31" fmla="*/ 0 h 25"/>
                <a:gd name="T32" fmla="*/ 0 w 9551"/>
                <a:gd name="T33" fmla="*/ 0 h 25"/>
                <a:gd name="T34" fmla="*/ 0 w 9551"/>
                <a:gd name="T35" fmla="*/ 0 h 25"/>
                <a:gd name="T36" fmla="*/ 0 w 9551"/>
                <a:gd name="T37" fmla="*/ 0 h 25"/>
                <a:gd name="T38" fmla="*/ 0 w 9551"/>
                <a:gd name="T39" fmla="*/ 0 h 25"/>
                <a:gd name="T40" fmla="*/ 0 w 9551"/>
                <a:gd name="T41" fmla="*/ 0 h 25"/>
                <a:gd name="T42" fmla="*/ 0 w 9551"/>
                <a:gd name="T43" fmla="*/ 0 h 25"/>
                <a:gd name="T44" fmla="*/ 0 w 9551"/>
                <a:gd name="T45" fmla="*/ 0 h 25"/>
                <a:gd name="T46" fmla="*/ 0 w 9551"/>
                <a:gd name="T47" fmla="*/ 0 h 25"/>
                <a:gd name="T48" fmla="*/ 0 w 9551"/>
                <a:gd name="T49" fmla="*/ 0 h 25"/>
                <a:gd name="T50" fmla="*/ 0 w 9551"/>
                <a:gd name="T51" fmla="*/ 0 h 25"/>
                <a:gd name="T52" fmla="*/ 0 w 9551"/>
                <a:gd name="T53" fmla="*/ 0 h 25"/>
                <a:gd name="T54" fmla="*/ 0 w 9551"/>
                <a:gd name="T55" fmla="*/ 0 h 25"/>
                <a:gd name="T56" fmla="*/ 0 w 9551"/>
                <a:gd name="T57" fmla="*/ 0 h 25"/>
                <a:gd name="T58" fmla="*/ 0 w 9551"/>
                <a:gd name="T59" fmla="*/ 0 h 25"/>
                <a:gd name="T60" fmla="*/ 0 w 9551"/>
                <a:gd name="T61" fmla="*/ 0 h 25"/>
                <a:gd name="T62" fmla="*/ 0 w 9551"/>
                <a:gd name="T63" fmla="*/ 0 h 25"/>
                <a:gd name="T64" fmla="*/ 0 w 9551"/>
                <a:gd name="T65" fmla="*/ 0 h 25"/>
                <a:gd name="T66" fmla="*/ 0 w 9551"/>
                <a:gd name="T67" fmla="*/ 0 h 25"/>
                <a:gd name="T68" fmla="*/ 0 w 9551"/>
                <a:gd name="T69" fmla="*/ 0 h 25"/>
                <a:gd name="T70" fmla="*/ 0 w 9551"/>
                <a:gd name="T71" fmla="*/ 0 h 25"/>
                <a:gd name="T72" fmla="*/ 0 w 9551"/>
                <a:gd name="T73" fmla="*/ 0 h 25"/>
                <a:gd name="T74" fmla="*/ 0 w 9551"/>
                <a:gd name="T75" fmla="*/ 0 h 25"/>
                <a:gd name="T76" fmla="*/ 0 w 9551"/>
                <a:gd name="T77" fmla="*/ 0 h 25"/>
                <a:gd name="T78" fmla="*/ 0 w 9551"/>
                <a:gd name="T79" fmla="*/ 0 h 25"/>
                <a:gd name="T80" fmla="*/ 0 w 9551"/>
                <a:gd name="T81" fmla="*/ 0 h 25"/>
                <a:gd name="T82" fmla="*/ 0 w 9551"/>
                <a:gd name="T83" fmla="*/ 0 h 25"/>
                <a:gd name="T84" fmla="*/ 0 w 9551"/>
                <a:gd name="T85" fmla="*/ 0 h 25"/>
                <a:gd name="T86" fmla="*/ 0 w 9551"/>
                <a:gd name="T87" fmla="*/ 0 h 25"/>
                <a:gd name="T88" fmla="*/ 0 w 9551"/>
                <a:gd name="T89" fmla="*/ 0 h 25"/>
                <a:gd name="T90" fmla="*/ 0 w 9551"/>
                <a:gd name="T91" fmla="*/ 0 h 25"/>
                <a:gd name="T92" fmla="*/ 0 w 9551"/>
                <a:gd name="T93" fmla="*/ 0 h 25"/>
                <a:gd name="T94" fmla="*/ 0 w 9551"/>
                <a:gd name="T95" fmla="*/ 0 h 25"/>
                <a:gd name="T96" fmla="*/ 0 w 9551"/>
                <a:gd name="T97" fmla="*/ 0 h 25"/>
                <a:gd name="T98" fmla="*/ 0 w 9551"/>
                <a:gd name="T99" fmla="*/ 0 h 25"/>
                <a:gd name="T100" fmla="*/ 0 w 9551"/>
                <a:gd name="T101" fmla="*/ 0 h 25"/>
                <a:gd name="T102" fmla="*/ 0 w 9551"/>
                <a:gd name="T103" fmla="*/ 0 h 25"/>
                <a:gd name="T104" fmla="*/ 0 w 9551"/>
                <a:gd name="T105" fmla="*/ 0 h 25"/>
                <a:gd name="T106" fmla="*/ 0 w 9551"/>
                <a:gd name="T107" fmla="*/ 0 h 25"/>
                <a:gd name="T108" fmla="*/ 0 w 9551"/>
                <a:gd name="T109" fmla="*/ 0 h 25"/>
                <a:gd name="T110" fmla="*/ 0 w 9551"/>
                <a:gd name="T111" fmla="*/ 0 h 25"/>
                <a:gd name="T112" fmla="*/ 0 w 9551"/>
                <a:gd name="T113" fmla="*/ 0 h 25"/>
                <a:gd name="T114" fmla="*/ 0 w 9551"/>
                <a:gd name="T115" fmla="*/ 0 h 25"/>
                <a:gd name="T116" fmla="*/ 0 w 9551"/>
                <a:gd name="T117" fmla="*/ 0 h 25"/>
                <a:gd name="T118" fmla="*/ 0 w 9551"/>
                <a:gd name="T119" fmla="*/ 0 h 25"/>
                <a:gd name="T120" fmla="*/ 0 w 9551"/>
                <a:gd name="T121" fmla="*/ 0 h 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51" h="25">
                  <a:moveTo>
                    <a:pt x="12" y="0"/>
                  </a:moveTo>
                  <a:lnTo>
                    <a:pt x="87" y="0"/>
                  </a:lnTo>
                  <a:cubicBezTo>
                    <a:pt x="94" y="0"/>
                    <a:pt x="100" y="5"/>
                    <a:pt x="100" y="12"/>
                  </a:cubicBezTo>
                  <a:cubicBezTo>
                    <a:pt x="100" y="19"/>
                    <a:pt x="94" y="25"/>
                    <a:pt x="87" y="25"/>
                  </a:cubicBezTo>
                  <a:lnTo>
                    <a:pt x="12" y="25"/>
                  </a:lnTo>
                  <a:cubicBezTo>
                    <a:pt x="6" y="25"/>
                    <a:pt x="0" y="19"/>
                    <a:pt x="0" y="12"/>
                  </a:cubicBezTo>
                  <a:cubicBezTo>
                    <a:pt x="0" y="5"/>
                    <a:pt x="6" y="0"/>
                    <a:pt x="12" y="0"/>
                  </a:cubicBezTo>
                  <a:close/>
                  <a:moveTo>
                    <a:pt x="187" y="0"/>
                  </a:moveTo>
                  <a:lnTo>
                    <a:pt x="187" y="0"/>
                  </a:lnTo>
                  <a:cubicBezTo>
                    <a:pt x="194" y="0"/>
                    <a:pt x="200" y="5"/>
                    <a:pt x="200" y="12"/>
                  </a:cubicBezTo>
                  <a:cubicBezTo>
                    <a:pt x="200" y="19"/>
                    <a:pt x="194" y="25"/>
                    <a:pt x="187" y="25"/>
                  </a:cubicBezTo>
                  <a:cubicBezTo>
                    <a:pt x="181" y="25"/>
                    <a:pt x="175" y="19"/>
                    <a:pt x="175" y="12"/>
                  </a:cubicBezTo>
                  <a:cubicBezTo>
                    <a:pt x="175" y="5"/>
                    <a:pt x="181" y="0"/>
                    <a:pt x="187" y="0"/>
                  </a:cubicBezTo>
                  <a:close/>
                  <a:moveTo>
                    <a:pt x="287" y="0"/>
                  </a:moveTo>
                  <a:lnTo>
                    <a:pt x="362" y="0"/>
                  </a:lnTo>
                  <a:cubicBezTo>
                    <a:pt x="369" y="0"/>
                    <a:pt x="375" y="5"/>
                    <a:pt x="375" y="12"/>
                  </a:cubicBezTo>
                  <a:cubicBezTo>
                    <a:pt x="375" y="19"/>
                    <a:pt x="369" y="25"/>
                    <a:pt x="362" y="25"/>
                  </a:cubicBezTo>
                  <a:lnTo>
                    <a:pt x="287" y="25"/>
                  </a:lnTo>
                  <a:cubicBezTo>
                    <a:pt x="281" y="25"/>
                    <a:pt x="275" y="19"/>
                    <a:pt x="275" y="12"/>
                  </a:cubicBezTo>
                  <a:cubicBezTo>
                    <a:pt x="275" y="5"/>
                    <a:pt x="281" y="0"/>
                    <a:pt x="287" y="0"/>
                  </a:cubicBezTo>
                  <a:close/>
                  <a:moveTo>
                    <a:pt x="462" y="0"/>
                  </a:moveTo>
                  <a:lnTo>
                    <a:pt x="463" y="0"/>
                  </a:lnTo>
                  <a:cubicBezTo>
                    <a:pt x="469" y="0"/>
                    <a:pt x="475" y="5"/>
                    <a:pt x="475" y="12"/>
                  </a:cubicBezTo>
                  <a:cubicBezTo>
                    <a:pt x="475" y="19"/>
                    <a:pt x="469" y="25"/>
                    <a:pt x="463" y="25"/>
                  </a:cubicBezTo>
                  <a:lnTo>
                    <a:pt x="462" y="25"/>
                  </a:lnTo>
                  <a:cubicBezTo>
                    <a:pt x="456" y="25"/>
                    <a:pt x="450" y="19"/>
                    <a:pt x="450" y="12"/>
                  </a:cubicBezTo>
                  <a:cubicBezTo>
                    <a:pt x="450" y="5"/>
                    <a:pt x="456" y="0"/>
                    <a:pt x="462" y="0"/>
                  </a:cubicBezTo>
                  <a:close/>
                  <a:moveTo>
                    <a:pt x="563" y="0"/>
                  </a:moveTo>
                  <a:lnTo>
                    <a:pt x="638" y="0"/>
                  </a:lnTo>
                  <a:cubicBezTo>
                    <a:pt x="644" y="0"/>
                    <a:pt x="650" y="5"/>
                    <a:pt x="650" y="12"/>
                  </a:cubicBezTo>
                  <a:cubicBezTo>
                    <a:pt x="650" y="19"/>
                    <a:pt x="644" y="25"/>
                    <a:pt x="638" y="25"/>
                  </a:cubicBezTo>
                  <a:lnTo>
                    <a:pt x="563" y="25"/>
                  </a:lnTo>
                  <a:cubicBezTo>
                    <a:pt x="556" y="25"/>
                    <a:pt x="550" y="19"/>
                    <a:pt x="550" y="12"/>
                  </a:cubicBezTo>
                  <a:cubicBezTo>
                    <a:pt x="550" y="5"/>
                    <a:pt x="556" y="0"/>
                    <a:pt x="563" y="0"/>
                  </a:cubicBezTo>
                  <a:close/>
                  <a:moveTo>
                    <a:pt x="738" y="0"/>
                  </a:moveTo>
                  <a:lnTo>
                    <a:pt x="738" y="0"/>
                  </a:lnTo>
                  <a:cubicBezTo>
                    <a:pt x="744" y="0"/>
                    <a:pt x="750" y="5"/>
                    <a:pt x="750" y="12"/>
                  </a:cubicBezTo>
                  <a:cubicBezTo>
                    <a:pt x="750" y="19"/>
                    <a:pt x="744" y="25"/>
                    <a:pt x="738" y="25"/>
                  </a:cubicBezTo>
                  <a:cubicBezTo>
                    <a:pt x="731" y="25"/>
                    <a:pt x="725" y="19"/>
                    <a:pt x="725" y="12"/>
                  </a:cubicBezTo>
                  <a:cubicBezTo>
                    <a:pt x="725" y="5"/>
                    <a:pt x="731" y="0"/>
                    <a:pt x="738" y="0"/>
                  </a:cubicBezTo>
                  <a:close/>
                  <a:moveTo>
                    <a:pt x="838" y="0"/>
                  </a:moveTo>
                  <a:lnTo>
                    <a:pt x="913" y="0"/>
                  </a:lnTo>
                  <a:cubicBezTo>
                    <a:pt x="919" y="0"/>
                    <a:pt x="925" y="5"/>
                    <a:pt x="925" y="12"/>
                  </a:cubicBezTo>
                  <a:cubicBezTo>
                    <a:pt x="925" y="19"/>
                    <a:pt x="919" y="25"/>
                    <a:pt x="913" y="25"/>
                  </a:cubicBezTo>
                  <a:lnTo>
                    <a:pt x="838" y="25"/>
                  </a:lnTo>
                  <a:cubicBezTo>
                    <a:pt x="831" y="25"/>
                    <a:pt x="825" y="19"/>
                    <a:pt x="825" y="12"/>
                  </a:cubicBezTo>
                  <a:cubicBezTo>
                    <a:pt x="825" y="5"/>
                    <a:pt x="831" y="0"/>
                    <a:pt x="838" y="0"/>
                  </a:cubicBezTo>
                  <a:close/>
                  <a:moveTo>
                    <a:pt x="1013" y="0"/>
                  </a:moveTo>
                  <a:lnTo>
                    <a:pt x="1013" y="0"/>
                  </a:lnTo>
                  <a:cubicBezTo>
                    <a:pt x="1019" y="0"/>
                    <a:pt x="1025" y="5"/>
                    <a:pt x="1025" y="12"/>
                  </a:cubicBezTo>
                  <a:cubicBezTo>
                    <a:pt x="1025" y="19"/>
                    <a:pt x="1019" y="25"/>
                    <a:pt x="1013" y="25"/>
                  </a:cubicBezTo>
                  <a:cubicBezTo>
                    <a:pt x="1006" y="25"/>
                    <a:pt x="1000" y="19"/>
                    <a:pt x="1000" y="12"/>
                  </a:cubicBezTo>
                  <a:cubicBezTo>
                    <a:pt x="1000" y="5"/>
                    <a:pt x="1006" y="0"/>
                    <a:pt x="1013" y="0"/>
                  </a:cubicBezTo>
                  <a:close/>
                  <a:moveTo>
                    <a:pt x="1113" y="0"/>
                  </a:moveTo>
                  <a:lnTo>
                    <a:pt x="1188" y="0"/>
                  </a:lnTo>
                  <a:cubicBezTo>
                    <a:pt x="1194" y="0"/>
                    <a:pt x="1200" y="5"/>
                    <a:pt x="1200" y="12"/>
                  </a:cubicBezTo>
                  <a:cubicBezTo>
                    <a:pt x="1200" y="19"/>
                    <a:pt x="1194" y="25"/>
                    <a:pt x="1188" y="25"/>
                  </a:cubicBezTo>
                  <a:lnTo>
                    <a:pt x="1113" y="25"/>
                  </a:lnTo>
                  <a:cubicBezTo>
                    <a:pt x="1106" y="25"/>
                    <a:pt x="1100" y="19"/>
                    <a:pt x="1100" y="12"/>
                  </a:cubicBezTo>
                  <a:cubicBezTo>
                    <a:pt x="1100" y="5"/>
                    <a:pt x="1106" y="0"/>
                    <a:pt x="1113" y="0"/>
                  </a:cubicBezTo>
                  <a:close/>
                  <a:moveTo>
                    <a:pt x="1288" y="0"/>
                  </a:moveTo>
                  <a:lnTo>
                    <a:pt x="1288" y="0"/>
                  </a:lnTo>
                  <a:cubicBezTo>
                    <a:pt x="1294" y="0"/>
                    <a:pt x="1300" y="5"/>
                    <a:pt x="1300" y="12"/>
                  </a:cubicBezTo>
                  <a:cubicBezTo>
                    <a:pt x="1300" y="19"/>
                    <a:pt x="1294" y="25"/>
                    <a:pt x="1288" y="25"/>
                  </a:cubicBezTo>
                  <a:cubicBezTo>
                    <a:pt x="1281" y="25"/>
                    <a:pt x="1275" y="19"/>
                    <a:pt x="1275" y="12"/>
                  </a:cubicBezTo>
                  <a:cubicBezTo>
                    <a:pt x="1275" y="5"/>
                    <a:pt x="1281" y="0"/>
                    <a:pt x="1288" y="0"/>
                  </a:cubicBezTo>
                  <a:close/>
                  <a:moveTo>
                    <a:pt x="1388" y="0"/>
                  </a:moveTo>
                  <a:lnTo>
                    <a:pt x="1463" y="0"/>
                  </a:lnTo>
                  <a:cubicBezTo>
                    <a:pt x="1469" y="0"/>
                    <a:pt x="1475" y="5"/>
                    <a:pt x="1475" y="12"/>
                  </a:cubicBezTo>
                  <a:cubicBezTo>
                    <a:pt x="1475" y="19"/>
                    <a:pt x="1469" y="25"/>
                    <a:pt x="1463" y="25"/>
                  </a:cubicBezTo>
                  <a:lnTo>
                    <a:pt x="1388" y="25"/>
                  </a:lnTo>
                  <a:cubicBezTo>
                    <a:pt x="1381" y="25"/>
                    <a:pt x="1375" y="19"/>
                    <a:pt x="1375" y="12"/>
                  </a:cubicBezTo>
                  <a:cubicBezTo>
                    <a:pt x="1375" y="5"/>
                    <a:pt x="1381" y="0"/>
                    <a:pt x="1388" y="0"/>
                  </a:cubicBezTo>
                  <a:close/>
                  <a:moveTo>
                    <a:pt x="1563" y="0"/>
                  </a:moveTo>
                  <a:lnTo>
                    <a:pt x="1563" y="0"/>
                  </a:lnTo>
                  <a:cubicBezTo>
                    <a:pt x="1570" y="0"/>
                    <a:pt x="1575" y="5"/>
                    <a:pt x="1575" y="12"/>
                  </a:cubicBezTo>
                  <a:cubicBezTo>
                    <a:pt x="1575" y="19"/>
                    <a:pt x="1570" y="25"/>
                    <a:pt x="1563" y="25"/>
                  </a:cubicBezTo>
                  <a:cubicBezTo>
                    <a:pt x="1556" y="25"/>
                    <a:pt x="1550" y="19"/>
                    <a:pt x="1550" y="12"/>
                  </a:cubicBezTo>
                  <a:cubicBezTo>
                    <a:pt x="1550" y="5"/>
                    <a:pt x="1556" y="0"/>
                    <a:pt x="1563" y="0"/>
                  </a:cubicBezTo>
                  <a:close/>
                  <a:moveTo>
                    <a:pt x="1663" y="0"/>
                  </a:moveTo>
                  <a:lnTo>
                    <a:pt x="1738" y="0"/>
                  </a:lnTo>
                  <a:cubicBezTo>
                    <a:pt x="1745" y="0"/>
                    <a:pt x="1750" y="5"/>
                    <a:pt x="1750" y="12"/>
                  </a:cubicBezTo>
                  <a:cubicBezTo>
                    <a:pt x="1750" y="19"/>
                    <a:pt x="1745" y="25"/>
                    <a:pt x="1738" y="25"/>
                  </a:cubicBezTo>
                  <a:lnTo>
                    <a:pt x="1663" y="25"/>
                  </a:lnTo>
                  <a:cubicBezTo>
                    <a:pt x="1656" y="25"/>
                    <a:pt x="1650" y="19"/>
                    <a:pt x="1650" y="12"/>
                  </a:cubicBezTo>
                  <a:cubicBezTo>
                    <a:pt x="1650" y="5"/>
                    <a:pt x="1656" y="0"/>
                    <a:pt x="1663" y="0"/>
                  </a:cubicBezTo>
                  <a:close/>
                  <a:moveTo>
                    <a:pt x="1838" y="0"/>
                  </a:moveTo>
                  <a:lnTo>
                    <a:pt x="1838" y="0"/>
                  </a:lnTo>
                  <a:cubicBezTo>
                    <a:pt x="1845" y="0"/>
                    <a:pt x="1850" y="5"/>
                    <a:pt x="1850" y="12"/>
                  </a:cubicBezTo>
                  <a:cubicBezTo>
                    <a:pt x="1850" y="19"/>
                    <a:pt x="1845" y="25"/>
                    <a:pt x="1838" y="25"/>
                  </a:cubicBezTo>
                  <a:cubicBezTo>
                    <a:pt x="1831" y="25"/>
                    <a:pt x="1825" y="19"/>
                    <a:pt x="1825" y="12"/>
                  </a:cubicBezTo>
                  <a:cubicBezTo>
                    <a:pt x="1825" y="5"/>
                    <a:pt x="1831" y="0"/>
                    <a:pt x="1838" y="0"/>
                  </a:cubicBezTo>
                  <a:close/>
                  <a:moveTo>
                    <a:pt x="1938" y="0"/>
                  </a:moveTo>
                  <a:lnTo>
                    <a:pt x="2013" y="0"/>
                  </a:lnTo>
                  <a:cubicBezTo>
                    <a:pt x="2020" y="0"/>
                    <a:pt x="2025" y="5"/>
                    <a:pt x="2025" y="12"/>
                  </a:cubicBezTo>
                  <a:cubicBezTo>
                    <a:pt x="2025" y="19"/>
                    <a:pt x="2020" y="25"/>
                    <a:pt x="2013" y="25"/>
                  </a:cubicBezTo>
                  <a:lnTo>
                    <a:pt x="1938" y="25"/>
                  </a:lnTo>
                  <a:cubicBezTo>
                    <a:pt x="1931" y="25"/>
                    <a:pt x="1925" y="19"/>
                    <a:pt x="1925" y="12"/>
                  </a:cubicBezTo>
                  <a:cubicBezTo>
                    <a:pt x="1925" y="5"/>
                    <a:pt x="1931" y="0"/>
                    <a:pt x="1938" y="0"/>
                  </a:cubicBezTo>
                  <a:close/>
                  <a:moveTo>
                    <a:pt x="2113" y="0"/>
                  </a:moveTo>
                  <a:lnTo>
                    <a:pt x="2113" y="0"/>
                  </a:lnTo>
                  <a:cubicBezTo>
                    <a:pt x="2120" y="0"/>
                    <a:pt x="2125" y="5"/>
                    <a:pt x="2125" y="12"/>
                  </a:cubicBezTo>
                  <a:cubicBezTo>
                    <a:pt x="2125" y="19"/>
                    <a:pt x="2120" y="25"/>
                    <a:pt x="2113" y="25"/>
                  </a:cubicBezTo>
                  <a:cubicBezTo>
                    <a:pt x="2106" y="25"/>
                    <a:pt x="2100" y="19"/>
                    <a:pt x="2100" y="12"/>
                  </a:cubicBezTo>
                  <a:cubicBezTo>
                    <a:pt x="2100" y="5"/>
                    <a:pt x="2106" y="0"/>
                    <a:pt x="2113" y="0"/>
                  </a:cubicBezTo>
                  <a:close/>
                  <a:moveTo>
                    <a:pt x="2213" y="0"/>
                  </a:moveTo>
                  <a:lnTo>
                    <a:pt x="2288" y="0"/>
                  </a:lnTo>
                  <a:cubicBezTo>
                    <a:pt x="2295" y="0"/>
                    <a:pt x="2300" y="5"/>
                    <a:pt x="2300" y="12"/>
                  </a:cubicBezTo>
                  <a:cubicBezTo>
                    <a:pt x="2300" y="19"/>
                    <a:pt x="2295" y="25"/>
                    <a:pt x="2288" y="25"/>
                  </a:cubicBezTo>
                  <a:lnTo>
                    <a:pt x="2213" y="25"/>
                  </a:lnTo>
                  <a:cubicBezTo>
                    <a:pt x="2206" y="25"/>
                    <a:pt x="2200" y="19"/>
                    <a:pt x="2200" y="12"/>
                  </a:cubicBezTo>
                  <a:cubicBezTo>
                    <a:pt x="2200" y="5"/>
                    <a:pt x="2206" y="0"/>
                    <a:pt x="2213" y="0"/>
                  </a:cubicBezTo>
                  <a:close/>
                  <a:moveTo>
                    <a:pt x="2388" y="0"/>
                  </a:moveTo>
                  <a:lnTo>
                    <a:pt x="2388" y="0"/>
                  </a:lnTo>
                  <a:cubicBezTo>
                    <a:pt x="2395" y="0"/>
                    <a:pt x="2400" y="5"/>
                    <a:pt x="2400" y="12"/>
                  </a:cubicBezTo>
                  <a:cubicBezTo>
                    <a:pt x="2400" y="19"/>
                    <a:pt x="2395" y="25"/>
                    <a:pt x="2388" y="25"/>
                  </a:cubicBezTo>
                  <a:cubicBezTo>
                    <a:pt x="2381" y="25"/>
                    <a:pt x="2375" y="19"/>
                    <a:pt x="2375" y="12"/>
                  </a:cubicBezTo>
                  <a:cubicBezTo>
                    <a:pt x="2375" y="5"/>
                    <a:pt x="2381" y="0"/>
                    <a:pt x="2388" y="0"/>
                  </a:cubicBezTo>
                  <a:close/>
                  <a:moveTo>
                    <a:pt x="2488" y="0"/>
                  </a:moveTo>
                  <a:lnTo>
                    <a:pt x="2563" y="0"/>
                  </a:lnTo>
                  <a:cubicBezTo>
                    <a:pt x="2570" y="0"/>
                    <a:pt x="2575" y="5"/>
                    <a:pt x="2575" y="12"/>
                  </a:cubicBezTo>
                  <a:cubicBezTo>
                    <a:pt x="2575" y="19"/>
                    <a:pt x="2570" y="25"/>
                    <a:pt x="2563" y="25"/>
                  </a:cubicBezTo>
                  <a:lnTo>
                    <a:pt x="2488" y="25"/>
                  </a:lnTo>
                  <a:cubicBezTo>
                    <a:pt x="2481" y="25"/>
                    <a:pt x="2475" y="19"/>
                    <a:pt x="2475" y="12"/>
                  </a:cubicBezTo>
                  <a:cubicBezTo>
                    <a:pt x="2475" y="5"/>
                    <a:pt x="2481" y="0"/>
                    <a:pt x="2488" y="0"/>
                  </a:cubicBezTo>
                  <a:close/>
                  <a:moveTo>
                    <a:pt x="2663" y="0"/>
                  </a:moveTo>
                  <a:lnTo>
                    <a:pt x="2663" y="0"/>
                  </a:lnTo>
                  <a:cubicBezTo>
                    <a:pt x="2670" y="0"/>
                    <a:pt x="2675" y="5"/>
                    <a:pt x="2675" y="12"/>
                  </a:cubicBezTo>
                  <a:cubicBezTo>
                    <a:pt x="2675" y="19"/>
                    <a:pt x="2670" y="25"/>
                    <a:pt x="2663" y="25"/>
                  </a:cubicBezTo>
                  <a:cubicBezTo>
                    <a:pt x="2656" y="25"/>
                    <a:pt x="2650" y="19"/>
                    <a:pt x="2650" y="12"/>
                  </a:cubicBezTo>
                  <a:cubicBezTo>
                    <a:pt x="2650" y="5"/>
                    <a:pt x="2656" y="0"/>
                    <a:pt x="2663" y="0"/>
                  </a:cubicBezTo>
                  <a:close/>
                  <a:moveTo>
                    <a:pt x="2763" y="0"/>
                  </a:moveTo>
                  <a:lnTo>
                    <a:pt x="2838" y="0"/>
                  </a:lnTo>
                  <a:cubicBezTo>
                    <a:pt x="2845" y="0"/>
                    <a:pt x="2850" y="5"/>
                    <a:pt x="2850" y="12"/>
                  </a:cubicBezTo>
                  <a:cubicBezTo>
                    <a:pt x="2850" y="19"/>
                    <a:pt x="2845" y="25"/>
                    <a:pt x="2838" y="25"/>
                  </a:cubicBezTo>
                  <a:lnTo>
                    <a:pt x="2763" y="25"/>
                  </a:lnTo>
                  <a:cubicBezTo>
                    <a:pt x="2756" y="25"/>
                    <a:pt x="2750" y="19"/>
                    <a:pt x="2750" y="12"/>
                  </a:cubicBezTo>
                  <a:cubicBezTo>
                    <a:pt x="2750" y="5"/>
                    <a:pt x="2756" y="0"/>
                    <a:pt x="2763" y="0"/>
                  </a:cubicBezTo>
                  <a:close/>
                  <a:moveTo>
                    <a:pt x="2938" y="0"/>
                  </a:moveTo>
                  <a:lnTo>
                    <a:pt x="2938" y="0"/>
                  </a:lnTo>
                  <a:cubicBezTo>
                    <a:pt x="2945" y="0"/>
                    <a:pt x="2950" y="5"/>
                    <a:pt x="2950" y="12"/>
                  </a:cubicBezTo>
                  <a:cubicBezTo>
                    <a:pt x="2950" y="19"/>
                    <a:pt x="2945" y="25"/>
                    <a:pt x="2938" y="25"/>
                  </a:cubicBezTo>
                  <a:cubicBezTo>
                    <a:pt x="2931" y="25"/>
                    <a:pt x="2925" y="19"/>
                    <a:pt x="2925" y="12"/>
                  </a:cubicBezTo>
                  <a:cubicBezTo>
                    <a:pt x="2925" y="5"/>
                    <a:pt x="2931" y="0"/>
                    <a:pt x="2938" y="0"/>
                  </a:cubicBezTo>
                  <a:close/>
                  <a:moveTo>
                    <a:pt x="3038" y="0"/>
                  </a:moveTo>
                  <a:lnTo>
                    <a:pt x="3113" y="0"/>
                  </a:lnTo>
                  <a:cubicBezTo>
                    <a:pt x="3120" y="0"/>
                    <a:pt x="3125" y="5"/>
                    <a:pt x="3125" y="12"/>
                  </a:cubicBezTo>
                  <a:cubicBezTo>
                    <a:pt x="3125" y="19"/>
                    <a:pt x="3120" y="25"/>
                    <a:pt x="3113" y="25"/>
                  </a:cubicBezTo>
                  <a:lnTo>
                    <a:pt x="3038" y="25"/>
                  </a:lnTo>
                  <a:cubicBezTo>
                    <a:pt x="3031" y="25"/>
                    <a:pt x="3025" y="19"/>
                    <a:pt x="3025" y="12"/>
                  </a:cubicBezTo>
                  <a:cubicBezTo>
                    <a:pt x="3025" y="5"/>
                    <a:pt x="3031" y="0"/>
                    <a:pt x="3038" y="0"/>
                  </a:cubicBezTo>
                  <a:close/>
                  <a:moveTo>
                    <a:pt x="3213" y="0"/>
                  </a:moveTo>
                  <a:lnTo>
                    <a:pt x="3213" y="0"/>
                  </a:lnTo>
                  <a:cubicBezTo>
                    <a:pt x="3220" y="0"/>
                    <a:pt x="3225" y="5"/>
                    <a:pt x="3225" y="12"/>
                  </a:cubicBezTo>
                  <a:cubicBezTo>
                    <a:pt x="3225" y="19"/>
                    <a:pt x="3220" y="25"/>
                    <a:pt x="3213" y="25"/>
                  </a:cubicBezTo>
                  <a:cubicBezTo>
                    <a:pt x="3206" y="25"/>
                    <a:pt x="3200" y="19"/>
                    <a:pt x="3200" y="12"/>
                  </a:cubicBezTo>
                  <a:cubicBezTo>
                    <a:pt x="3200" y="5"/>
                    <a:pt x="3206" y="0"/>
                    <a:pt x="3213" y="0"/>
                  </a:cubicBezTo>
                  <a:close/>
                  <a:moveTo>
                    <a:pt x="3313" y="0"/>
                  </a:moveTo>
                  <a:lnTo>
                    <a:pt x="3388" y="0"/>
                  </a:lnTo>
                  <a:cubicBezTo>
                    <a:pt x="3395" y="0"/>
                    <a:pt x="3400" y="5"/>
                    <a:pt x="3400" y="12"/>
                  </a:cubicBezTo>
                  <a:cubicBezTo>
                    <a:pt x="3400" y="19"/>
                    <a:pt x="3395" y="25"/>
                    <a:pt x="3388" y="25"/>
                  </a:cubicBezTo>
                  <a:lnTo>
                    <a:pt x="3313" y="25"/>
                  </a:lnTo>
                  <a:cubicBezTo>
                    <a:pt x="3306" y="25"/>
                    <a:pt x="3300" y="19"/>
                    <a:pt x="3300" y="12"/>
                  </a:cubicBezTo>
                  <a:cubicBezTo>
                    <a:pt x="3300" y="5"/>
                    <a:pt x="3306" y="0"/>
                    <a:pt x="3313" y="0"/>
                  </a:cubicBezTo>
                  <a:close/>
                  <a:moveTo>
                    <a:pt x="3488" y="0"/>
                  </a:moveTo>
                  <a:lnTo>
                    <a:pt x="3488" y="0"/>
                  </a:lnTo>
                  <a:cubicBezTo>
                    <a:pt x="3495" y="0"/>
                    <a:pt x="3500" y="5"/>
                    <a:pt x="3500" y="12"/>
                  </a:cubicBezTo>
                  <a:cubicBezTo>
                    <a:pt x="3500" y="19"/>
                    <a:pt x="3495" y="25"/>
                    <a:pt x="3488" y="25"/>
                  </a:cubicBezTo>
                  <a:cubicBezTo>
                    <a:pt x="3481" y="25"/>
                    <a:pt x="3475" y="19"/>
                    <a:pt x="3475" y="12"/>
                  </a:cubicBezTo>
                  <a:cubicBezTo>
                    <a:pt x="3475" y="5"/>
                    <a:pt x="3481" y="0"/>
                    <a:pt x="3488" y="0"/>
                  </a:cubicBezTo>
                  <a:close/>
                  <a:moveTo>
                    <a:pt x="3588" y="0"/>
                  </a:moveTo>
                  <a:lnTo>
                    <a:pt x="3663" y="0"/>
                  </a:lnTo>
                  <a:cubicBezTo>
                    <a:pt x="3670" y="0"/>
                    <a:pt x="3675" y="5"/>
                    <a:pt x="3675" y="12"/>
                  </a:cubicBezTo>
                  <a:cubicBezTo>
                    <a:pt x="3675" y="19"/>
                    <a:pt x="3670" y="25"/>
                    <a:pt x="3663" y="25"/>
                  </a:cubicBezTo>
                  <a:lnTo>
                    <a:pt x="3588" y="25"/>
                  </a:lnTo>
                  <a:cubicBezTo>
                    <a:pt x="3581" y="25"/>
                    <a:pt x="3575" y="19"/>
                    <a:pt x="3575" y="12"/>
                  </a:cubicBezTo>
                  <a:cubicBezTo>
                    <a:pt x="3575" y="5"/>
                    <a:pt x="3581" y="0"/>
                    <a:pt x="3588" y="0"/>
                  </a:cubicBezTo>
                  <a:close/>
                  <a:moveTo>
                    <a:pt x="3763" y="0"/>
                  </a:moveTo>
                  <a:lnTo>
                    <a:pt x="3763" y="0"/>
                  </a:lnTo>
                  <a:cubicBezTo>
                    <a:pt x="3770" y="0"/>
                    <a:pt x="3775" y="5"/>
                    <a:pt x="3775" y="12"/>
                  </a:cubicBezTo>
                  <a:cubicBezTo>
                    <a:pt x="3775" y="19"/>
                    <a:pt x="3770" y="25"/>
                    <a:pt x="3763" y="25"/>
                  </a:cubicBezTo>
                  <a:cubicBezTo>
                    <a:pt x="3756" y="25"/>
                    <a:pt x="3750" y="19"/>
                    <a:pt x="3750" y="12"/>
                  </a:cubicBezTo>
                  <a:cubicBezTo>
                    <a:pt x="3750" y="5"/>
                    <a:pt x="3756" y="0"/>
                    <a:pt x="3763" y="0"/>
                  </a:cubicBezTo>
                  <a:close/>
                  <a:moveTo>
                    <a:pt x="3863" y="0"/>
                  </a:moveTo>
                  <a:lnTo>
                    <a:pt x="3938" y="0"/>
                  </a:lnTo>
                  <a:cubicBezTo>
                    <a:pt x="3945" y="0"/>
                    <a:pt x="3950" y="5"/>
                    <a:pt x="3950" y="12"/>
                  </a:cubicBezTo>
                  <a:cubicBezTo>
                    <a:pt x="3950" y="19"/>
                    <a:pt x="3945" y="25"/>
                    <a:pt x="3938" y="25"/>
                  </a:cubicBezTo>
                  <a:lnTo>
                    <a:pt x="3863" y="25"/>
                  </a:lnTo>
                  <a:cubicBezTo>
                    <a:pt x="3856" y="25"/>
                    <a:pt x="3850" y="19"/>
                    <a:pt x="3850" y="12"/>
                  </a:cubicBezTo>
                  <a:cubicBezTo>
                    <a:pt x="3850" y="5"/>
                    <a:pt x="3856" y="0"/>
                    <a:pt x="3863" y="0"/>
                  </a:cubicBezTo>
                  <a:close/>
                  <a:moveTo>
                    <a:pt x="4038" y="0"/>
                  </a:moveTo>
                  <a:lnTo>
                    <a:pt x="4038" y="0"/>
                  </a:lnTo>
                  <a:cubicBezTo>
                    <a:pt x="4045" y="0"/>
                    <a:pt x="4050" y="5"/>
                    <a:pt x="4050" y="12"/>
                  </a:cubicBezTo>
                  <a:cubicBezTo>
                    <a:pt x="4050" y="19"/>
                    <a:pt x="4045" y="25"/>
                    <a:pt x="4038" y="25"/>
                  </a:cubicBezTo>
                  <a:cubicBezTo>
                    <a:pt x="4031" y="25"/>
                    <a:pt x="4025" y="19"/>
                    <a:pt x="4025" y="12"/>
                  </a:cubicBezTo>
                  <a:cubicBezTo>
                    <a:pt x="4025" y="5"/>
                    <a:pt x="4031" y="0"/>
                    <a:pt x="4038" y="0"/>
                  </a:cubicBezTo>
                  <a:close/>
                  <a:moveTo>
                    <a:pt x="4138" y="0"/>
                  </a:moveTo>
                  <a:lnTo>
                    <a:pt x="4213" y="0"/>
                  </a:lnTo>
                  <a:cubicBezTo>
                    <a:pt x="4220" y="0"/>
                    <a:pt x="4225" y="5"/>
                    <a:pt x="4225" y="12"/>
                  </a:cubicBezTo>
                  <a:cubicBezTo>
                    <a:pt x="4225" y="19"/>
                    <a:pt x="4220" y="25"/>
                    <a:pt x="4213" y="25"/>
                  </a:cubicBezTo>
                  <a:lnTo>
                    <a:pt x="4138" y="25"/>
                  </a:lnTo>
                  <a:cubicBezTo>
                    <a:pt x="4131" y="25"/>
                    <a:pt x="4125" y="19"/>
                    <a:pt x="4125" y="12"/>
                  </a:cubicBezTo>
                  <a:cubicBezTo>
                    <a:pt x="4125" y="5"/>
                    <a:pt x="4131" y="0"/>
                    <a:pt x="4138" y="0"/>
                  </a:cubicBezTo>
                  <a:close/>
                  <a:moveTo>
                    <a:pt x="4313" y="0"/>
                  </a:moveTo>
                  <a:lnTo>
                    <a:pt x="4313" y="0"/>
                  </a:lnTo>
                  <a:cubicBezTo>
                    <a:pt x="4320" y="0"/>
                    <a:pt x="4325" y="5"/>
                    <a:pt x="4325" y="12"/>
                  </a:cubicBezTo>
                  <a:cubicBezTo>
                    <a:pt x="4325" y="19"/>
                    <a:pt x="4320" y="25"/>
                    <a:pt x="4313" y="25"/>
                  </a:cubicBezTo>
                  <a:cubicBezTo>
                    <a:pt x="4306" y="25"/>
                    <a:pt x="4300" y="19"/>
                    <a:pt x="4300" y="12"/>
                  </a:cubicBezTo>
                  <a:cubicBezTo>
                    <a:pt x="4300" y="5"/>
                    <a:pt x="4306" y="0"/>
                    <a:pt x="4313" y="0"/>
                  </a:cubicBezTo>
                  <a:close/>
                  <a:moveTo>
                    <a:pt x="4413" y="0"/>
                  </a:moveTo>
                  <a:lnTo>
                    <a:pt x="4488" y="0"/>
                  </a:lnTo>
                  <a:cubicBezTo>
                    <a:pt x="4495" y="0"/>
                    <a:pt x="4500" y="5"/>
                    <a:pt x="4500" y="12"/>
                  </a:cubicBezTo>
                  <a:cubicBezTo>
                    <a:pt x="4500" y="19"/>
                    <a:pt x="4495" y="25"/>
                    <a:pt x="4488" y="25"/>
                  </a:cubicBezTo>
                  <a:lnTo>
                    <a:pt x="4413" y="25"/>
                  </a:lnTo>
                  <a:cubicBezTo>
                    <a:pt x="4406" y="25"/>
                    <a:pt x="4400" y="19"/>
                    <a:pt x="4400" y="12"/>
                  </a:cubicBezTo>
                  <a:cubicBezTo>
                    <a:pt x="4400" y="5"/>
                    <a:pt x="4406" y="0"/>
                    <a:pt x="4413" y="0"/>
                  </a:cubicBezTo>
                  <a:close/>
                  <a:moveTo>
                    <a:pt x="4588" y="0"/>
                  </a:moveTo>
                  <a:lnTo>
                    <a:pt x="4588" y="0"/>
                  </a:lnTo>
                  <a:cubicBezTo>
                    <a:pt x="4595" y="0"/>
                    <a:pt x="4600" y="5"/>
                    <a:pt x="4600" y="12"/>
                  </a:cubicBezTo>
                  <a:cubicBezTo>
                    <a:pt x="4600" y="19"/>
                    <a:pt x="4595" y="25"/>
                    <a:pt x="4588" y="25"/>
                  </a:cubicBezTo>
                  <a:cubicBezTo>
                    <a:pt x="4581" y="25"/>
                    <a:pt x="4575" y="19"/>
                    <a:pt x="4575" y="12"/>
                  </a:cubicBezTo>
                  <a:cubicBezTo>
                    <a:pt x="4575" y="5"/>
                    <a:pt x="4581" y="0"/>
                    <a:pt x="4588" y="0"/>
                  </a:cubicBezTo>
                  <a:close/>
                  <a:moveTo>
                    <a:pt x="4688" y="0"/>
                  </a:moveTo>
                  <a:lnTo>
                    <a:pt x="4763" y="0"/>
                  </a:lnTo>
                  <a:cubicBezTo>
                    <a:pt x="4770" y="0"/>
                    <a:pt x="4775" y="5"/>
                    <a:pt x="4775" y="12"/>
                  </a:cubicBezTo>
                  <a:cubicBezTo>
                    <a:pt x="4775" y="19"/>
                    <a:pt x="4770" y="25"/>
                    <a:pt x="4763" y="25"/>
                  </a:cubicBezTo>
                  <a:lnTo>
                    <a:pt x="4688" y="25"/>
                  </a:lnTo>
                  <a:cubicBezTo>
                    <a:pt x="4681" y="25"/>
                    <a:pt x="4675" y="19"/>
                    <a:pt x="4675" y="12"/>
                  </a:cubicBezTo>
                  <a:cubicBezTo>
                    <a:pt x="4675" y="5"/>
                    <a:pt x="4681" y="0"/>
                    <a:pt x="4688" y="0"/>
                  </a:cubicBezTo>
                  <a:close/>
                  <a:moveTo>
                    <a:pt x="4863" y="0"/>
                  </a:moveTo>
                  <a:lnTo>
                    <a:pt x="4863" y="0"/>
                  </a:lnTo>
                  <a:cubicBezTo>
                    <a:pt x="4870" y="0"/>
                    <a:pt x="4875" y="5"/>
                    <a:pt x="4875" y="12"/>
                  </a:cubicBezTo>
                  <a:cubicBezTo>
                    <a:pt x="4875" y="19"/>
                    <a:pt x="4870" y="25"/>
                    <a:pt x="4863" y="25"/>
                  </a:cubicBezTo>
                  <a:cubicBezTo>
                    <a:pt x="4856" y="25"/>
                    <a:pt x="4850" y="19"/>
                    <a:pt x="4850" y="12"/>
                  </a:cubicBezTo>
                  <a:cubicBezTo>
                    <a:pt x="4850" y="5"/>
                    <a:pt x="4856" y="0"/>
                    <a:pt x="4863" y="0"/>
                  </a:cubicBezTo>
                  <a:close/>
                  <a:moveTo>
                    <a:pt x="4963" y="0"/>
                  </a:moveTo>
                  <a:lnTo>
                    <a:pt x="5038" y="0"/>
                  </a:lnTo>
                  <a:cubicBezTo>
                    <a:pt x="5045" y="0"/>
                    <a:pt x="5050" y="5"/>
                    <a:pt x="5050" y="12"/>
                  </a:cubicBezTo>
                  <a:cubicBezTo>
                    <a:pt x="5050" y="19"/>
                    <a:pt x="5045" y="25"/>
                    <a:pt x="5038" y="25"/>
                  </a:cubicBezTo>
                  <a:lnTo>
                    <a:pt x="4963" y="25"/>
                  </a:lnTo>
                  <a:cubicBezTo>
                    <a:pt x="4956" y="25"/>
                    <a:pt x="4950" y="19"/>
                    <a:pt x="4950" y="12"/>
                  </a:cubicBezTo>
                  <a:cubicBezTo>
                    <a:pt x="4950" y="5"/>
                    <a:pt x="4956" y="0"/>
                    <a:pt x="4963" y="0"/>
                  </a:cubicBezTo>
                  <a:close/>
                  <a:moveTo>
                    <a:pt x="5138" y="0"/>
                  </a:moveTo>
                  <a:lnTo>
                    <a:pt x="5138" y="0"/>
                  </a:lnTo>
                  <a:cubicBezTo>
                    <a:pt x="5145" y="0"/>
                    <a:pt x="5150" y="5"/>
                    <a:pt x="5150" y="12"/>
                  </a:cubicBezTo>
                  <a:cubicBezTo>
                    <a:pt x="5150" y="19"/>
                    <a:pt x="5145" y="25"/>
                    <a:pt x="5138" y="25"/>
                  </a:cubicBezTo>
                  <a:cubicBezTo>
                    <a:pt x="5131" y="25"/>
                    <a:pt x="5125" y="19"/>
                    <a:pt x="5125" y="12"/>
                  </a:cubicBezTo>
                  <a:cubicBezTo>
                    <a:pt x="5125" y="5"/>
                    <a:pt x="5131" y="0"/>
                    <a:pt x="5138" y="0"/>
                  </a:cubicBezTo>
                  <a:close/>
                  <a:moveTo>
                    <a:pt x="5238" y="0"/>
                  </a:moveTo>
                  <a:lnTo>
                    <a:pt x="5313" y="0"/>
                  </a:lnTo>
                  <a:cubicBezTo>
                    <a:pt x="5320" y="0"/>
                    <a:pt x="5325" y="5"/>
                    <a:pt x="5325" y="12"/>
                  </a:cubicBezTo>
                  <a:cubicBezTo>
                    <a:pt x="5325" y="19"/>
                    <a:pt x="5320" y="25"/>
                    <a:pt x="5313" y="25"/>
                  </a:cubicBezTo>
                  <a:lnTo>
                    <a:pt x="5238" y="25"/>
                  </a:lnTo>
                  <a:cubicBezTo>
                    <a:pt x="5231" y="25"/>
                    <a:pt x="5225" y="19"/>
                    <a:pt x="5225" y="12"/>
                  </a:cubicBezTo>
                  <a:cubicBezTo>
                    <a:pt x="5225" y="5"/>
                    <a:pt x="5231" y="0"/>
                    <a:pt x="5238" y="0"/>
                  </a:cubicBezTo>
                  <a:close/>
                  <a:moveTo>
                    <a:pt x="5413" y="0"/>
                  </a:moveTo>
                  <a:lnTo>
                    <a:pt x="5413" y="0"/>
                  </a:lnTo>
                  <a:cubicBezTo>
                    <a:pt x="5420" y="0"/>
                    <a:pt x="5425" y="5"/>
                    <a:pt x="5425" y="12"/>
                  </a:cubicBezTo>
                  <a:cubicBezTo>
                    <a:pt x="5425" y="19"/>
                    <a:pt x="5420" y="25"/>
                    <a:pt x="5413" y="25"/>
                  </a:cubicBezTo>
                  <a:cubicBezTo>
                    <a:pt x="5406" y="25"/>
                    <a:pt x="5400" y="19"/>
                    <a:pt x="5400" y="12"/>
                  </a:cubicBezTo>
                  <a:cubicBezTo>
                    <a:pt x="5400" y="5"/>
                    <a:pt x="5406" y="0"/>
                    <a:pt x="5413" y="0"/>
                  </a:cubicBezTo>
                  <a:close/>
                  <a:moveTo>
                    <a:pt x="5513" y="0"/>
                  </a:moveTo>
                  <a:lnTo>
                    <a:pt x="5588" y="0"/>
                  </a:lnTo>
                  <a:cubicBezTo>
                    <a:pt x="5595" y="0"/>
                    <a:pt x="5600" y="5"/>
                    <a:pt x="5600" y="12"/>
                  </a:cubicBezTo>
                  <a:cubicBezTo>
                    <a:pt x="5600" y="19"/>
                    <a:pt x="5595" y="25"/>
                    <a:pt x="5588" y="25"/>
                  </a:cubicBezTo>
                  <a:lnTo>
                    <a:pt x="5513" y="25"/>
                  </a:lnTo>
                  <a:cubicBezTo>
                    <a:pt x="5506" y="25"/>
                    <a:pt x="5500" y="19"/>
                    <a:pt x="5500" y="12"/>
                  </a:cubicBezTo>
                  <a:cubicBezTo>
                    <a:pt x="5500" y="5"/>
                    <a:pt x="5506" y="0"/>
                    <a:pt x="5513" y="0"/>
                  </a:cubicBezTo>
                  <a:close/>
                  <a:moveTo>
                    <a:pt x="5688" y="0"/>
                  </a:moveTo>
                  <a:lnTo>
                    <a:pt x="5688" y="0"/>
                  </a:lnTo>
                  <a:cubicBezTo>
                    <a:pt x="5695" y="0"/>
                    <a:pt x="5700" y="5"/>
                    <a:pt x="5700" y="12"/>
                  </a:cubicBezTo>
                  <a:cubicBezTo>
                    <a:pt x="5700" y="19"/>
                    <a:pt x="5695" y="25"/>
                    <a:pt x="5688" y="25"/>
                  </a:cubicBezTo>
                  <a:cubicBezTo>
                    <a:pt x="5681" y="25"/>
                    <a:pt x="5675" y="19"/>
                    <a:pt x="5675" y="12"/>
                  </a:cubicBezTo>
                  <a:cubicBezTo>
                    <a:pt x="5675" y="5"/>
                    <a:pt x="5681" y="0"/>
                    <a:pt x="5688" y="0"/>
                  </a:cubicBezTo>
                  <a:close/>
                  <a:moveTo>
                    <a:pt x="5788" y="0"/>
                  </a:moveTo>
                  <a:lnTo>
                    <a:pt x="5863" y="0"/>
                  </a:lnTo>
                  <a:cubicBezTo>
                    <a:pt x="5870" y="0"/>
                    <a:pt x="5875" y="5"/>
                    <a:pt x="5875" y="12"/>
                  </a:cubicBezTo>
                  <a:cubicBezTo>
                    <a:pt x="5875" y="19"/>
                    <a:pt x="5870" y="25"/>
                    <a:pt x="5863" y="25"/>
                  </a:cubicBezTo>
                  <a:lnTo>
                    <a:pt x="5788" y="25"/>
                  </a:lnTo>
                  <a:cubicBezTo>
                    <a:pt x="5781" y="25"/>
                    <a:pt x="5775" y="19"/>
                    <a:pt x="5775" y="12"/>
                  </a:cubicBezTo>
                  <a:cubicBezTo>
                    <a:pt x="5775" y="5"/>
                    <a:pt x="5781" y="0"/>
                    <a:pt x="5788" y="0"/>
                  </a:cubicBezTo>
                  <a:close/>
                  <a:moveTo>
                    <a:pt x="5963" y="0"/>
                  </a:moveTo>
                  <a:lnTo>
                    <a:pt x="5963" y="0"/>
                  </a:lnTo>
                  <a:cubicBezTo>
                    <a:pt x="5970" y="0"/>
                    <a:pt x="5976" y="5"/>
                    <a:pt x="5976" y="12"/>
                  </a:cubicBezTo>
                  <a:cubicBezTo>
                    <a:pt x="5976" y="19"/>
                    <a:pt x="5970" y="25"/>
                    <a:pt x="5963" y="25"/>
                  </a:cubicBezTo>
                  <a:cubicBezTo>
                    <a:pt x="5956" y="25"/>
                    <a:pt x="5950" y="19"/>
                    <a:pt x="5950" y="12"/>
                  </a:cubicBezTo>
                  <a:cubicBezTo>
                    <a:pt x="5950" y="5"/>
                    <a:pt x="5956" y="0"/>
                    <a:pt x="5963" y="0"/>
                  </a:cubicBezTo>
                  <a:close/>
                  <a:moveTo>
                    <a:pt x="6063" y="0"/>
                  </a:moveTo>
                  <a:lnTo>
                    <a:pt x="6138" y="0"/>
                  </a:lnTo>
                  <a:cubicBezTo>
                    <a:pt x="6145" y="0"/>
                    <a:pt x="6151" y="5"/>
                    <a:pt x="6151" y="12"/>
                  </a:cubicBezTo>
                  <a:cubicBezTo>
                    <a:pt x="6151" y="19"/>
                    <a:pt x="6145" y="25"/>
                    <a:pt x="6138" y="25"/>
                  </a:cubicBezTo>
                  <a:lnTo>
                    <a:pt x="6063" y="25"/>
                  </a:lnTo>
                  <a:cubicBezTo>
                    <a:pt x="6056" y="25"/>
                    <a:pt x="6051" y="19"/>
                    <a:pt x="6051" y="12"/>
                  </a:cubicBezTo>
                  <a:cubicBezTo>
                    <a:pt x="6051" y="5"/>
                    <a:pt x="6056" y="0"/>
                    <a:pt x="6063" y="0"/>
                  </a:cubicBezTo>
                  <a:close/>
                  <a:moveTo>
                    <a:pt x="6238" y="0"/>
                  </a:moveTo>
                  <a:lnTo>
                    <a:pt x="6238" y="0"/>
                  </a:lnTo>
                  <a:cubicBezTo>
                    <a:pt x="6245" y="0"/>
                    <a:pt x="6251" y="5"/>
                    <a:pt x="6251" y="12"/>
                  </a:cubicBezTo>
                  <a:cubicBezTo>
                    <a:pt x="6251" y="19"/>
                    <a:pt x="6245" y="25"/>
                    <a:pt x="6238" y="25"/>
                  </a:cubicBezTo>
                  <a:cubicBezTo>
                    <a:pt x="6231" y="25"/>
                    <a:pt x="6226" y="19"/>
                    <a:pt x="6226" y="12"/>
                  </a:cubicBezTo>
                  <a:cubicBezTo>
                    <a:pt x="6226" y="5"/>
                    <a:pt x="6231" y="0"/>
                    <a:pt x="6238" y="0"/>
                  </a:cubicBezTo>
                  <a:close/>
                  <a:moveTo>
                    <a:pt x="6338" y="0"/>
                  </a:moveTo>
                  <a:lnTo>
                    <a:pt x="6413" y="0"/>
                  </a:lnTo>
                  <a:cubicBezTo>
                    <a:pt x="6420" y="0"/>
                    <a:pt x="6426" y="5"/>
                    <a:pt x="6426" y="12"/>
                  </a:cubicBezTo>
                  <a:cubicBezTo>
                    <a:pt x="6426" y="19"/>
                    <a:pt x="6420" y="25"/>
                    <a:pt x="6413" y="25"/>
                  </a:cubicBezTo>
                  <a:lnTo>
                    <a:pt x="6338" y="25"/>
                  </a:lnTo>
                  <a:cubicBezTo>
                    <a:pt x="6331" y="25"/>
                    <a:pt x="6326" y="19"/>
                    <a:pt x="6326" y="12"/>
                  </a:cubicBezTo>
                  <a:cubicBezTo>
                    <a:pt x="6326" y="5"/>
                    <a:pt x="6331" y="0"/>
                    <a:pt x="6338" y="0"/>
                  </a:cubicBezTo>
                  <a:close/>
                  <a:moveTo>
                    <a:pt x="6513" y="0"/>
                  </a:moveTo>
                  <a:lnTo>
                    <a:pt x="6513" y="0"/>
                  </a:lnTo>
                  <a:cubicBezTo>
                    <a:pt x="6520" y="0"/>
                    <a:pt x="6526" y="5"/>
                    <a:pt x="6526" y="12"/>
                  </a:cubicBezTo>
                  <a:cubicBezTo>
                    <a:pt x="6526" y="19"/>
                    <a:pt x="6520" y="25"/>
                    <a:pt x="6513" y="25"/>
                  </a:cubicBezTo>
                  <a:cubicBezTo>
                    <a:pt x="6506" y="25"/>
                    <a:pt x="6501" y="19"/>
                    <a:pt x="6501" y="12"/>
                  </a:cubicBezTo>
                  <a:cubicBezTo>
                    <a:pt x="6501" y="5"/>
                    <a:pt x="6506" y="0"/>
                    <a:pt x="6513" y="0"/>
                  </a:cubicBezTo>
                  <a:close/>
                  <a:moveTo>
                    <a:pt x="6613" y="0"/>
                  </a:moveTo>
                  <a:lnTo>
                    <a:pt x="6688" y="0"/>
                  </a:lnTo>
                  <a:cubicBezTo>
                    <a:pt x="6695" y="0"/>
                    <a:pt x="6701" y="5"/>
                    <a:pt x="6701" y="12"/>
                  </a:cubicBezTo>
                  <a:cubicBezTo>
                    <a:pt x="6701" y="19"/>
                    <a:pt x="6695" y="25"/>
                    <a:pt x="6688" y="25"/>
                  </a:cubicBezTo>
                  <a:lnTo>
                    <a:pt x="6613" y="25"/>
                  </a:lnTo>
                  <a:cubicBezTo>
                    <a:pt x="6606" y="25"/>
                    <a:pt x="6601" y="19"/>
                    <a:pt x="6601" y="12"/>
                  </a:cubicBezTo>
                  <a:cubicBezTo>
                    <a:pt x="6601" y="5"/>
                    <a:pt x="6606" y="0"/>
                    <a:pt x="6613" y="0"/>
                  </a:cubicBezTo>
                  <a:close/>
                  <a:moveTo>
                    <a:pt x="6788" y="0"/>
                  </a:moveTo>
                  <a:lnTo>
                    <a:pt x="6788" y="0"/>
                  </a:lnTo>
                  <a:cubicBezTo>
                    <a:pt x="6795" y="0"/>
                    <a:pt x="6801" y="5"/>
                    <a:pt x="6801" y="12"/>
                  </a:cubicBezTo>
                  <a:cubicBezTo>
                    <a:pt x="6801" y="19"/>
                    <a:pt x="6795" y="25"/>
                    <a:pt x="6788" y="25"/>
                  </a:cubicBezTo>
                  <a:cubicBezTo>
                    <a:pt x="6781" y="25"/>
                    <a:pt x="6776" y="19"/>
                    <a:pt x="6776" y="12"/>
                  </a:cubicBezTo>
                  <a:cubicBezTo>
                    <a:pt x="6776" y="5"/>
                    <a:pt x="6781" y="0"/>
                    <a:pt x="6788" y="0"/>
                  </a:cubicBezTo>
                  <a:close/>
                  <a:moveTo>
                    <a:pt x="6888" y="0"/>
                  </a:moveTo>
                  <a:lnTo>
                    <a:pt x="6963" y="0"/>
                  </a:lnTo>
                  <a:cubicBezTo>
                    <a:pt x="6970" y="0"/>
                    <a:pt x="6976" y="5"/>
                    <a:pt x="6976" y="12"/>
                  </a:cubicBezTo>
                  <a:cubicBezTo>
                    <a:pt x="6976" y="19"/>
                    <a:pt x="6970" y="25"/>
                    <a:pt x="6963" y="25"/>
                  </a:cubicBezTo>
                  <a:lnTo>
                    <a:pt x="6888" y="25"/>
                  </a:lnTo>
                  <a:cubicBezTo>
                    <a:pt x="6881" y="25"/>
                    <a:pt x="6876" y="19"/>
                    <a:pt x="6876" y="12"/>
                  </a:cubicBezTo>
                  <a:cubicBezTo>
                    <a:pt x="6876" y="5"/>
                    <a:pt x="6881" y="0"/>
                    <a:pt x="6888" y="0"/>
                  </a:cubicBezTo>
                  <a:close/>
                  <a:moveTo>
                    <a:pt x="7063" y="0"/>
                  </a:moveTo>
                  <a:lnTo>
                    <a:pt x="7063" y="0"/>
                  </a:lnTo>
                  <a:cubicBezTo>
                    <a:pt x="7070" y="0"/>
                    <a:pt x="7076" y="5"/>
                    <a:pt x="7076" y="12"/>
                  </a:cubicBezTo>
                  <a:cubicBezTo>
                    <a:pt x="7076" y="19"/>
                    <a:pt x="7070" y="25"/>
                    <a:pt x="7063" y="25"/>
                  </a:cubicBezTo>
                  <a:cubicBezTo>
                    <a:pt x="7056" y="25"/>
                    <a:pt x="7051" y="19"/>
                    <a:pt x="7051" y="12"/>
                  </a:cubicBezTo>
                  <a:cubicBezTo>
                    <a:pt x="7051" y="5"/>
                    <a:pt x="7056" y="0"/>
                    <a:pt x="7063" y="0"/>
                  </a:cubicBezTo>
                  <a:close/>
                  <a:moveTo>
                    <a:pt x="7163" y="0"/>
                  </a:moveTo>
                  <a:lnTo>
                    <a:pt x="7238" y="0"/>
                  </a:lnTo>
                  <a:cubicBezTo>
                    <a:pt x="7245" y="0"/>
                    <a:pt x="7251" y="5"/>
                    <a:pt x="7251" y="12"/>
                  </a:cubicBezTo>
                  <a:cubicBezTo>
                    <a:pt x="7251" y="19"/>
                    <a:pt x="7245" y="25"/>
                    <a:pt x="7238" y="25"/>
                  </a:cubicBezTo>
                  <a:lnTo>
                    <a:pt x="7163" y="25"/>
                  </a:lnTo>
                  <a:cubicBezTo>
                    <a:pt x="7156" y="25"/>
                    <a:pt x="7151" y="19"/>
                    <a:pt x="7151" y="12"/>
                  </a:cubicBezTo>
                  <a:cubicBezTo>
                    <a:pt x="7151" y="5"/>
                    <a:pt x="7156" y="0"/>
                    <a:pt x="7163" y="0"/>
                  </a:cubicBezTo>
                  <a:close/>
                  <a:moveTo>
                    <a:pt x="7338" y="0"/>
                  </a:moveTo>
                  <a:lnTo>
                    <a:pt x="7338" y="0"/>
                  </a:lnTo>
                  <a:cubicBezTo>
                    <a:pt x="7345" y="0"/>
                    <a:pt x="7351" y="5"/>
                    <a:pt x="7351" y="12"/>
                  </a:cubicBezTo>
                  <a:cubicBezTo>
                    <a:pt x="7351" y="19"/>
                    <a:pt x="7345" y="25"/>
                    <a:pt x="7338" y="25"/>
                  </a:cubicBezTo>
                  <a:cubicBezTo>
                    <a:pt x="7331" y="25"/>
                    <a:pt x="7326" y="19"/>
                    <a:pt x="7326" y="12"/>
                  </a:cubicBezTo>
                  <a:cubicBezTo>
                    <a:pt x="7326" y="5"/>
                    <a:pt x="7331" y="0"/>
                    <a:pt x="7338" y="0"/>
                  </a:cubicBezTo>
                  <a:close/>
                  <a:moveTo>
                    <a:pt x="7438" y="0"/>
                  </a:moveTo>
                  <a:lnTo>
                    <a:pt x="7513" y="0"/>
                  </a:lnTo>
                  <a:cubicBezTo>
                    <a:pt x="7520" y="0"/>
                    <a:pt x="7526" y="5"/>
                    <a:pt x="7526" y="12"/>
                  </a:cubicBezTo>
                  <a:cubicBezTo>
                    <a:pt x="7526" y="19"/>
                    <a:pt x="7520" y="25"/>
                    <a:pt x="7513" y="25"/>
                  </a:cubicBezTo>
                  <a:lnTo>
                    <a:pt x="7438" y="25"/>
                  </a:lnTo>
                  <a:cubicBezTo>
                    <a:pt x="7431" y="25"/>
                    <a:pt x="7426" y="19"/>
                    <a:pt x="7426" y="12"/>
                  </a:cubicBezTo>
                  <a:cubicBezTo>
                    <a:pt x="7426" y="5"/>
                    <a:pt x="7431" y="0"/>
                    <a:pt x="7438" y="0"/>
                  </a:cubicBezTo>
                  <a:close/>
                  <a:moveTo>
                    <a:pt x="7613" y="0"/>
                  </a:moveTo>
                  <a:lnTo>
                    <a:pt x="7613" y="0"/>
                  </a:lnTo>
                  <a:cubicBezTo>
                    <a:pt x="7620" y="0"/>
                    <a:pt x="7626" y="5"/>
                    <a:pt x="7626" y="12"/>
                  </a:cubicBezTo>
                  <a:cubicBezTo>
                    <a:pt x="7626" y="19"/>
                    <a:pt x="7620" y="25"/>
                    <a:pt x="7613" y="25"/>
                  </a:cubicBezTo>
                  <a:cubicBezTo>
                    <a:pt x="7606" y="25"/>
                    <a:pt x="7601" y="19"/>
                    <a:pt x="7601" y="12"/>
                  </a:cubicBezTo>
                  <a:cubicBezTo>
                    <a:pt x="7601" y="5"/>
                    <a:pt x="7606" y="0"/>
                    <a:pt x="7613" y="0"/>
                  </a:cubicBezTo>
                  <a:close/>
                  <a:moveTo>
                    <a:pt x="7713" y="0"/>
                  </a:moveTo>
                  <a:lnTo>
                    <a:pt x="7788" y="0"/>
                  </a:lnTo>
                  <a:cubicBezTo>
                    <a:pt x="7795" y="0"/>
                    <a:pt x="7801" y="5"/>
                    <a:pt x="7801" y="12"/>
                  </a:cubicBezTo>
                  <a:cubicBezTo>
                    <a:pt x="7801" y="19"/>
                    <a:pt x="7795" y="25"/>
                    <a:pt x="7788" y="25"/>
                  </a:cubicBezTo>
                  <a:lnTo>
                    <a:pt x="7713" y="25"/>
                  </a:lnTo>
                  <a:cubicBezTo>
                    <a:pt x="7706" y="25"/>
                    <a:pt x="7701" y="19"/>
                    <a:pt x="7701" y="12"/>
                  </a:cubicBezTo>
                  <a:cubicBezTo>
                    <a:pt x="7701" y="5"/>
                    <a:pt x="7706" y="0"/>
                    <a:pt x="7713" y="0"/>
                  </a:cubicBezTo>
                  <a:close/>
                  <a:moveTo>
                    <a:pt x="7888" y="0"/>
                  </a:moveTo>
                  <a:lnTo>
                    <a:pt x="7888" y="0"/>
                  </a:lnTo>
                  <a:cubicBezTo>
                    <a:pt x="7895" y="0"/>
                    <a:pt x="7901" y="5"/>
                    <a:pt x="7901" y="12"/>
                  </a:cubicBezTo>
                  <a:cubicBezTo>
                    <a:pt x="7901" y="19"/>
                    <a:pt x="7895" y="25"/>
                    <a:pt x="7888" y="25"/>
                  </a:cubicBezTo>
                  <a:cubicBezTo>
                    <a:pt x="7881" y="25"/>
                    <a:pt x="7876" y="19"/>
                    <a:pt x="7876" y="12"/>
                  </a:cubicBezTo>
                  <a:cubicBezTo>
                    <a:pt x="7876" y="5"/>
                    <a:pt x="7881" y="0"/>
                    <a:pt x="7888" y="0"/>
                  </a:cubicBezTo>
                  <a:close/>
                  <a:moveTo>
                    <a:pt x="7988" y="0"/>
                  </a:moveTo>
                  <a:lnTo>
                    <a:pt x="8063" y="0"/>
                  </a:lnTo>
                  <a:cubicBezTo>
                    <a:pt x="8070" y="0"/>
                    <a:pt x="8076" y="5"/>
                    <a:pt x="8076" y="12"/>
                  </a:cubicBezTo>
                  <a:cubicBezTo>
                    <a:pt x="8076" y="19"/>
                    <a:pt x="8070" y="25"/>
                    <a:pt x="8063" y="25"/>
                  </a:cubicBezTo>
                  <a:lnTo>
                    <a:pt x="7988" y="25"/>
                  </a:lnTo>
                  <a:cubicBezTo>
                    <a:pt x="7981" y="25"/>
                    <a:pt x="7976" y="19"/>
                    <a:pt x="7976" y="12"/>
                  </a:cubicBezTo>
                  <a:cubicBezTo>
                    <a:pt x="7976" y="5"/>
                    <a:pt x="7981" y="0"/>
                    <a:pt x="7988" y="0"/>
                  </a:cubicBezTo>
                  <a:close/>
                  <a:moveTo>
                    <a:pt x="8163" y="0"/>
                  </a:moveTo>
                  <a:lnTo>
                    <a:pt x="8163" y="0"/>
                  </a:lnTo>
                  <a:cubicBezTo>
                    <a:pt x="8170" y="0"/>
                    <a:pt x="8176" y="5"/>
                    <a:pt x="8176" y="12"/>
                  </a:cubicBezTo>
                  <a:cubicBezTo>
                    <a:pt x="8176" y="19"/>
                    <a:pt x="8170" y="25"/>
                    <a:pt x="8163" y="25"/>
                  </a:cubicBezTo>
                  <a:cubicBezTo>
                    <a:pt x="8156" y="25"/>
                    <a:pt x="8151" y="19"/>
                    <a:pt x="8151" y="12"/>
                  </a:cubicBezTo>
                  <a:cubicBezTo>
                    <a:pt x="8151" y="5"/>
                    <a:pt x="8156" y="0"/>
                    <a:pt x="8163" y="0"/>
                  </a:cubicBezTo>
                  <a:close/>
                  <a:moveTo>
                    <a:pt x="8263" y="0"/>
                  </a:moveTo>
                  <a:lnTo>
                    <a:pt x="8338" y="0"/>
                  </a:lnTo>
                  <a:cubicBezTo>
                    <a:pt x="8345" y="0"/>
                    <a:pt x="8351" y="5"/>
                    <a:pt x="8351" y="12"/>
                  </a:cubicBezTo>
                  <a:cubicBezTo>
                    <a:pt x="8351" y="19"/>
                    <a:pt x="8345" y="25"/>
                    <a:pt x="8338" y="25"/>
                  </a:cubicBezTo>
                  <a:lnTo>
                    <a:pt x="8263" y="25"/>
                  </a:lnTo>
                  <a:cubicBezTo>
                    <a:pt x="8256" y="25"/>
                    <a:pt x="8251" y="19"/>
                    <a:pt x="8251" y="12"/>
                  </a:cubicBezTo>
                  <a:cubicBezTo>
                    <a:pt x="8251" y="5"/>
                    <a:pt x="8256" y="0"/>
                    <a:pt x="8263" y="0"/>
                  </a:cubicBezTo>
                  <a:close/>
                  <a:moveTo>
                    <a:pt x="8438" y="0"/>
                  </a:moveTo>
                  <a:lnTo>
                    <a:pt x="8438" y="0"/>
                  </a:lnTo>
                  <a:cubicBezTo>
                    <a:pt x="8445" y="0"/>
                    <a:pt x="8451" y="5"/>
                    <a:pt x="8451" y="12"/>
                  </a:cubicBezTo>
                  <a:cubicBezTo>
                    <a:pt x="8451" y="19"/>
                    <a:pt x="8445" y="25"/>
                    <a:pt x="8438" y="25"/>
                  </a:cubicBezTo>
                  <a:cubicBezTo>
                    <a:pt x="8431" y="25"/>
                    <a:pt x="8426" y="19"/>
                    <a:pt x="8426" y="12"/>
                  </a:cubicBezTo>
                  <a:cubicBezTo>
                    <a:pt x="8426" y="5"/>
                    <a:pt x="8431" y="0"/>
                    <a:pt x="8438" y="0"/>
                  </a:cubicBezTo>
                  <a:close/>
                  <a:moveTo>
                    <a:pt x="8538" y="0"/>
                  </a:moveTo>
                  <a:lnTo>
                    <a:pt x="8613" y="0"/>
                  </a:lnTo>
                  <a:cubicBezTo>
                    <a:pt x="8620" y="0"/>
                    <a:pt x="8626" y="5"/>
                    <a:pt x="8626" y="12"/>
                  </a:cubicBezTo>
                  <a:cubicBezTo>
                    <a:pt x="8626" y="19"/>
                    <a:pt x="8620" y="25"/>
                    <a:pt x="8613" y="25"/>
                  </a:cubicBezTo>
                  <a:lnTo>
                    <a:pt x="8538" y="25"/>
                  </a:lnTo>
                  <a:cubicBezTo>
                    <a:pt x="8531" y="25"/>
                    <a:pt x="8526" y="19"/>
                    <a:pt x="8526" y="12"/>
                  </a:cubicBezTo>
                  <a:cubicBezTo>
                    <a:pt x="8526" y="5"/>
                    <a:pt x="8531" y="0"/>
                    <a:pt x="8538" y="0"/>
                  </a:cubicBezTo>
                  <a:close/>
                  <a:moveTo>
                    <a:pt x="8713" y="0"/>
                  </a:moveTo>
                  <a:lnTo>
                    <a:pt x="8713" y="0"/>
                  </a:lnTo>
                  <a:cubicBezTo>
                    <a:pt x="8720" y="0"/>
                    <a:pt x="8726" y="5"/>
                    <a:pt x="8726" y="12"/>
                  </a:cubicBezTo>
                  <a:cubicBezTo>
                    <a:pt x="8726" y="19"/>
                    <a:pt x="8720" y="25"/>
                    <a:pt x="8713" y="25"/>
                  </a:cubicBezTo>
                  <a:cubicBezTo>
                    <a:pt x="8706" y="25"/>
                    <a:pt x="8701" y="19"/>
                    <a:pt x="8701" y="12"/>
                  </a:cubicBezTo>
                  <a:cubicBezTo>
                    <a:pt x="8701" y="5"/>
                    <a:pt x="8706" y="0"/>
                    <a:pt x="8713" y="0"/>
                  </a:cubicBezTo>
                  <a:close/>
                  <a:moveTo>
                    <a:pt x="8813" y="0"/>
                  </a:moveTo>
                  <a:lnTo>
                    <a:pt x="8888" y="0"/>
                  </a:lnTo>
                  <a:cubicBezTo>
                    <a:pt x="8895" y="0"/>
                    <a:pt x="8901" y="5"/>
                    <a:pt x="8901" y="12"/>
                  </a:cubicBezTo>
                  <a:cubicBezTo>
                    <a:pt x="8901" y="19"/>
                    <a:pt x="8895" y="25"/>
                    <a:pt x="8888" y="25"/>
                  </a:cubicBezTo>
                  <a:lnTo>
                    <a:pt x="8813" y="25"/>
                  </a:lnTo>
                  <a:cubicBezTo>
                    <a:pt x="8806" y="25"/>
                    <a:pt x="8801" y="19"/>
                    <a:pt x="8801" y="12"/>
                  </a:cubicBezTo>
                  <a:cubicBezTo>
                    <a:pt x="8801" y="5"/>
                    <a:pt x="8806" y="0"/>
                    <a:pt x="8813" y="0"/>
                  </a:cubicBezTo>
                  <a:close/>
                  <a:moveTo>
                    <a:pt x="8988" y="0"/>
                  </a:moveTo>
                  <a:lnTo>
                    <a:pt x="8988" y="0"/>
                  </a:lnTo>
                  <a:cubicBezTo>
                    <a:pt x="8995" y="0"/>
                    <a:pt x="9001" y="5"/>
                    <a:pt x="9001" y="12"/>
                  </a:cubicBezTo>
                  <a:cubicBezTo>
                    <a:pt x="9001" y="19"/>
                    <a:pt x="8995" y="25"/>
                    <a:pt x="8988" y="25"/>
                  </a:cubicBezTo>
                  <a:cubicBezTo>
                    <a:pt x="8981" y="25"/>
                    <a:pt x="8976" y="19"/>
                    <a:pt x="8976" y="12"/>
                  </a:cubicBezTo>
                  <a:cubicBezTo>
                    <a:pt x="8976" y="5"/>
                    <a:pt x="8981" y="0"/>
                    <a:pt x="8988" y="0"/>
                  </a:cubicBezTo>
                  <a:close/>
                  <a:moveTo>
                    <a:pt x="9088" y="0"/>
                  </a:moveTo>
                  <a:lnTo>
                    <a:pt x="9163" y="0"/>
                  </a:lnTo>
                  <a:cubicBezTo>
                    <a:pt x="9170" y="0"/>
                    <a:pt x="9176" y="5"/>
                    <a:pt x="9176" y="12"/>
                  </a:cubicBezTo>
                  <a:cubicBezTo>
                    <a:pt x="9176" y="19"/>
                    <a:pt x="9170" y="25"/>
                    <a:pt x="9163" y="25"/>
                  </a:cubicBezTo>
                  <a:lnTo>
                    <a:pt x="9088" y="25"/>
                  </a:lnTo>
                  <a:cubicBezTo>
                    <a:pt x="9081" y="25"/>
                    <a:pt x="9076" y="19"/>
                    <a:pt x="9076" y="12"/>
                  </a:cubicBezTo>
                  <a:cubicBezTo>
                    <a:pt x="9076" y="5"/>
                    <a:pt x="9081" y="0"/>
                    <a:pt x="9088" y="0"/>
                  </a:cubicBezTo>
                  <a:close/>
                  <a:moveTo>
                    <a:pt x="9263" y="0"/>
                  </a:moveTo>
                  <a:lnTo>
                    <a:pt x="9263" y="0"/>
                  </a:lnTo>
                  <a:cubicBezTo>
                    <a:pt x="9270" y="0"/>
                    <a:pt x="9276" y="5"/>
                    <a:pt x="9276" y="12"/>
                  </a:cubicBezTo>
                  <a:cubicBezTo>
                    <a:pt x="9276" y="19"/>
                    <a:pt x="9270" y="25"/>
                    <a:pt x="9263" y="25"/>
                  </a:cubicBezTo>
                  <a:cubicBezTo>
                    <a:pt x="9256" y="25"/>
                    <a:pt x="9251" y="19"/>
                    <a:pt x="9251" y="12"/>
                  </a:cubicBezTo>
                  <a:cubicBezTo>
                    <a:pt x="9251" y="5"/>
                    <a:pt x="9256" y="0"/>
                    <a:pt x="9263" y="0"/>
                  </a:cubicBezTo>
                  <a:close/>
                  <a:moveTo>
                    <a:pt x="9363" y="0"/>
                  </a:moveTo>
                  <a:lnTo>
                    <a:pt x="9438" y="0"/>
                  </a:lnTo>
                  <a:cubicBezTo>
                    <a:pt x="9445" y="0"/>
                    <a:pt x="9451" y="5"/>
                    <a:pt x="9451" y="12"/>
                  </a:cubicBezTo>
                  <a:cubicBezTo>
                    <a:pt x="9451" y="19"/>
                    <a:pt x="9445" y="25"/>
                    <a:pt x="9438" y="25"/>
                  </a:cubicBezTo>
                  <a:lnTo>
                    <a:pt x="9363" y="25"/>
                  </a:lnTo>
                  <a:cubicBezTo>
                    <a:pt x="9356" y="25"/>
                    <a:pt x="9351" y="19"/>
                    <a:pt x="9351" y="12"/>
                  </a:cubicBezTo>
                  <a:cubicBezTo>
                    <a:pt x="9351" y="5"/>
                    <a:pt x="9356" y="0"/>
                    <a:pt x="9363" y="0"/>
                  </a:cubicBezTo>
                  <a:close/>
                  <a:moveTo>
                    <a:pt x="9538" y="0"/>
                  </a:moveTo>
                  <a:lnTo>
                    <a:pt x="9538" y="0"/>
                  </a:lnTo>
                  <a:cubicBezTo>
                    <a:pt x="9545" y="0"/>
                    <a:pt x="9551" y="5"/>
                    <a:pt x="9551" y="12"/>
                  </a:cubicBezTo>
                  <a:cubicBezTo>
                    <a:pt x="9551" y="19"/>
                    <a:pt x="9545" y="25"/>
                    <a:pt x="9538" y="25"/>
                  </a:cubicBezTo>
                  <a:cubicBezTo>
                    <a:pt x="9531" y="25"/>
                    <a:pt x="9526" y="19"/>
                    <a:pt x="9526" y="12"/>
                  </a:cubicBezTo>
                  <a:cubicBezTo>
                    <a:pt x="9526" y="5"/>
                    <a:pt x="9531" y="0"/>
                    <a:pt x="9538" y="0"/>
                  </a:cubicBez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grpSp>
          <p:nvGrpSpPr>
            <p:cNvPr id="26747" name="Group 205">
              <a:extLst>
                <a:ext uri="{FF2B5EF4-FFF2-40B4-BE49-F238E27FC236}">
                  <a16:creationId xmlns:a16="http://schemas.microsoft.com/office/drawing/2014/main" id="{D0B90E88-A77E-4C06-8DB4-FC0F5DC32D83}"/>
                </a:ext>
              </a:extLst>
            </p:cNvPr>
            <p:cNvGrpSpPr>
              <a:grpSpLocks/>
            </p:cNvGrpSpPr>
            <p:nvPr/>
          </p:nvGrpSpPr>
          <p:grpSpPr bwMode="auto">
            <a:xfrm>
              <a:off x="3" y="896"/>
              <a:ext cx="5568" cy="836"/>
              <a:chOff x="3" y="896"/>
              <a:chExt cx="5568" cy="836"/>
            </a:xfrm>
          </p:grpSpPr>
          <p:sp>
            <p:nvSpPr>
              <p:cNvPr id="26909" name="Rectangle 203">
                <a:extLst>
                  <a:ext uri="{FF2B5EF4-FFF2-40B4-BE49-F238E27FC236}">
                    <a16:creationId xmlns:a16="http://schemas.microsoft.com/office/drawing/2014/main" id="{3F98B8C4-7233-44C4-B4A7-B6BDF81EA7E8}"/>
                  </a:ext>
                </a:extLst>
              </p:cNvPr>
              <p:cNvSpPr>
                <a:spLocks noChangeArrowheads="1"/>
              </p:cNvSpPr>
              <p:nvPr/>
            </p:nvSpPr>
            <p:spPr bwMode="auto">
              <a:xfrm>
                <a:off x="3" y="896"/>
                <a:ext cx="5568" cy="83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910" name="Rectangle 204">
                <a:extLst>
                  <a:ext uri="{FF2B5EF4-FFF2-40B4-BE49-F238E27FC236}">
                    <a16:creationId xmlns:a16="http://schemas.microsoft.com/office/drawing/2014/main" id="{4234B858-B791-4C38-90B3-6B2DEF500040}"/>
                  </a:ext>
                </a:extLst>
              </p:cNvPr>
              <p:cNvSpPr>
                <a:spLocks noChangeArrowheads="1"/>
              </p:cNvSpPr>
              <p:nvPr/>
            </p:nvSpPr>
            <p:spPr bwMode="auto">
              <a:xfrm>
                <a:off x="3" y="896"/>
                <a:ext cx="5568" cy="836"/>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748" name="Rectangle 206">
              <a:extLst>
                <a:ext uri="{FF2B5EF4-FFF2-40B4-BE49-F238E27FC236}">
                  <a16:creationId xmlns:a16="http://schemas.microsoft.com/office/drawing/2014/main" id="{EFB1C39C-91D4-41D8-97BC-5F48917C44E0}"/>
                </a:ext>
              </a:extLst>
            </p:cNvPr>
            <p:cNvSpPr>
              <a:spLocks noChangeArrowheads="1"/>
            </p:cNvSpPr>
            <p:nvPr/>
          </p:nvSpPr>
          <p:spPr bwMode="auto">
            <a:xfrm>
              <a:off x="533" y="776"/>
              <a:ext cx="1733"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650" b="1" dirty="0">
                  <a:solidFill>
                    <a:srgbClr val="000000"/>
                  </a:solidFill>
                  <a:latin typeface="Arial" panose="020B0604020202020204" pitchFamily="34" charset="0"/>
                </a:rPr>
                <a:t>BUSINESS DEVELOPMENT PROCESSES</a:t>
              </a:r>
              <a:endParaRPr lang="en-US" altLang="en-US" sz="2700" dirty="0">
                <a:solidFill>
                  <a:srgbClr val="1A68A6"/>
                </a:solidFill>
                <a:latin typeface="Calibri" panose="020F0502020204030204" pitchFamily="34" charset="0"/>
              </a:endParaRPr>
            </a:p>
          </p:txBody>
        </p:sp>
        <p:grpSp>
          <p:nvGrpSpPr>
            <p:cNvPr id="26749" name="Group 211">
              <a:extLst>
                <a:ext uri="{FF2B5EF4-FFF2-40B4-BE49-F238E27FC236}">
                  <a16:creationId xmlns:a16="http://schemas.microsoft.com/office/drawing/2014/main" id="{6265FF7E-7A9E-4F07-9FE0-1901FDE689E3}"/>
                </a:ext>
              </a:extLst>
            </p:cNvPr>
            <p:cNvGrpSpPr>
              <a:grpSpLocks/>
            </p:cNvGrpSpPr>
            <p:nvPr/>
          </p:nvGrpSpPr>
          <p:grpSpPr bwMode="auto">
            <a:xfrm>
              <a:off x="674" y="1668"/>
              <a:ext cx="4924" cy="1339"/>
              <a:chOff x="674" y="1668"/>
              <a:chExt cx="4924" cy="1339"/>
            </a:xfrm>
          </p:grpSpPr>
          <p:sp>
            <p:nvSpPr>
              <p:cNvPr id="26905" name="Rectangle 207">
                <a:extLst>
                  <a:ext uri="{FF2B5EF4-FFF2-40B4-BE49-F238E27FC236}">
                    <a16:creationId xmlns:a16="http://schemas.microsoft.com/office/drawing/2014/main" id="{001C3A14-581C-4DF6-AC5C-02425F9166C6}"/>
                  </a:ext>
                </a:extLst>
              </p:cNvPr>
              <p:cNvSpPr>
                <a:spLocks noChangeArrowheads="1"/>
              </p:cNvSpPr>
              <p:nvPr/>
            </p:nvSpPr>
            <p:spPr bwMode="auto">
              <a:xfrm>
                <a:off x="674" y="1673"/>
                <a:ext cx="4897" cy="133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pic>
            <p:nvPicPr>
              <p:cNvPr id="26906" name="Picture 208">
                <a:extLst>
                  <a:ext uri="{FF2B5EF4-FFF2-40B4-BE49-F238E27FC236}">
                    <a16:creationId xmlns:a16="http://schemas.microsoft.com/office/drawing/2014/main" id="{B800A3B6-4584-4D22-92E2-4007E5D161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 y="1673"/>
                <a:ext cx="4896" cy="1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07" name="Rectangle 209">
                <a:extLst>
                  <a:ext uri="{FF2B5EF4-FFF2-40B4-BE49-F238E27FC236}">
                    <a16:creationId xmlns:a16="http://schemas.microsoft.com/office/drawing/2014/main" id="{0402AA1D-2436-4DED-9DC2-9E9399334954}"/>
                  </a:ext>
                </a:extLst>
              </p:cNvPr>
              <p:cNvSpPr>
                <a:spLocks noChangeArrowheads="1"/>
              </p:cNvSpPr>
              <p:nvPr/>
            </p:nvSpPr>
            <p:spPr bwMode="auto">
              <a:xfrm>
                <a:off x="701" y="1668"/>
                <a:ext cx="4897" cy="1334"/>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908" name="Rectangle 210">
                <a:extLst>
                  <a:ext uri="{FF2B5EF4-FFF2-40B4-BE49-F238E27FC236}">
                    <a16:creationId xmlns:a16="http://schemas.microsoft.com/office/drawing/2014/main" id="{76667B47-F2F3-482B-9D23-8592E27B7CD3}"/>
                  </a:ext>
                </a:extLst>
              </p:cNvPr>
              <p:cNvSpPr>
                <a:spLocks noChangeArrowheads="1"/>
              </p:cNvSpPr>
              <p:nvPr/>
            </p:nvSpPr>
            <p:spPr bwMode="auto">
              <a:xfrm>
                <a:off x="675" y="1673"/>
                <a:ext cx="4896" cy="1334"/>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750" name="Rectangle 212">
              <a:extLst>
                <a:ext uri="{FF2B5EF4-FFF2-40B4-BE49-F238E27FC236}">
                  <a16:creationId xmlns:a16="http://schemas.microsoft.com/office/drawing/2014/main" id="{0576EF52-0C25-4641-9981-E4B89A83180E}"/>
                </a:ext>
              </a:extLst>
            </p:cNvPr>
            <p:cNvSpPr>
              <a:spLocks noChangeArrowheads="1"/>
            </p:cNvSpPr>
            <p:nvPr/>
          </p:nvSpPr>
          <p:spPr bwMode="auto">
            <a:xfrm>
              <a:off x="701" y="1674"/>
              <a:ext cx="75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550" dirty="0">
                  <a:solidFill>
                    <a:srgbClr val="000000"/>
                  </a:solidFill>
                  <a:latin typeface="Arial" panose="020B0604020202020204" pitchFamily="34" charset="0"/>
                </a:rPr>
                <a:t>Qualification</a:t>
              </a:r>
              <a:endParaRPr lang="en-US" altLang="en-US" sz="2700" dirty="0">
                <a:solidFill>
                  <a:srgbClr val="1A68A6"/>
                </a:solidFill>
                <a:latin typeface="Calibri" panose="020F0502020204030204" pitchFamily="34" charset="0"/>
              </a:endParaRPr>
            </a:p>
          </p:txBody>
        </p:sp>
        <p:grpSp>
          <p:nvGrpSpPr>
            <p:cNvPr id="26751" name="Group 215">
              <a:extLst>
                <a:ext uri="{FF2B5EF4-FFF2-40B4-BE49-F238E27FC236}">
                  <a16:creationId xmlns:a16="http://schemas.microsoft.com/office/drawing/2014/main" id="{97888C35-ABB3-49EA-ABF7-82F8442C9B1D}"/>
                </a:ext>
              </a:extLst>
            </p:cNvPr>
            <p:cNvGrpSpPr>
              <a:grpSpLocks/>
            </p:cNvGrpSpPr>
            <p:nvPr/>
          </p:nvGrpSpPr>
          <p:grpSpPr bwMode="auto">
            <a:xfrm>
              <a:off x="1635" y="1761"/>
              <a:ext cx="1104" cy="220"/>
              <a:chOff x="1635" y="1761"/>
              <a:chExt cx="1104" cy="220"/>
            </a:xfrm>
          </p:grpSpPr>
          <p:sp>
            <p:nvSpPr>
              <p:cNvPr id="26903" name="Oval 213">
                <a:extLst>
                  <a:ext uri="{FF2B5EF4-FFF2-40B4-BE49-F238E27FC236}">
                    <a16:creationId xmlns:a16="http://schemas.microsoft.com/office/drawing/2014/main" id="{E2CF351B-DCE5-416A-A856-88C39383216E}"/>
                  </a:ext>
                </a:extLst>
              </p:cNvPr>
              <p:cNvSpPr>
                <a:spLocks noChangeArrowheads="1"/>
              </p:cNvSpPr>
              <p:nvPr/>
            </p:nvSpPr>
            <p:spPr bwMode="auto">
              <a:xfrm>
                <a:off x="1635" y="1761"/>
                <a:ext cx="1104" cy="220"/>
              </a:xfrm>
              <a:prstGeom prst="ellipse">
                <a:avLst/>
              </a:prstGeom>
              <a:solidFill>
                <a:srgbClr val="C0C0C0"/>
              </a:solidFill>
              <a:ln w="0">
                <a:solidFill>
                  <a:srgbClr val="000000"/>
                </a:solidFill>
                <a:round/>
                <a:headEnd/>
                <a:tailEnd/>
              </a:ln>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904" name="Oval 214">
                <a:extLst>
                  <a:ext uri="{FF2B5EF4-FFF2-40B4-BE49-F238E27FC236}">
                    <a16:creationId xmlns:a16="http://schemas.microsoft.com/office/drawing/2014/main" id="{F8BEE01D-7042-4721-9985-5817BB7CB901}"/>
                  </a:ext>
                </a:extLst>
              </p:cNvPr>
              <p:cNvSpPr>
                <a:spLocks noChangeArrowheads="1"/>
              </p:cNvSpPr>
              <p:nvPr/>
            </p:nvSpPr>
            <p:spPr bwMode="auto">
              <a:xfrm>
                <a:off x="1635" y="1761"/>
                <a:ext cx="1104" cy="220"/>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grpSp>
          <p:nvGrpSpPr>
            <p:cNvPr id="26752" name="Group 218">
              <a:extLst>
                <a:ext uri="{FF2B5EF4-FFF2-40B4-BE49-F238E27FC236}">
                  <a16:creationId xmlns:a16="http://schemas.microsoft.com/office/drawing/2014/main" id="{E6D8585A-0489-4102-82FF-2613FD2DD486}"/>
                </a:ext>
              </a:extLst>
            </p:cNvPr>
            <p:cNvGrpSpPr>
              <a:grpSpLocks/>
            </p:cNvGrpSpPr>
            <p:nvPr/>
          </p:nvGrpSpPr>
          <p:grpSpPr bwMode="auto">
            <a:xfrm>
              <a:off x="1923" y="2728"/>
              <a:ext cx="528" cy="176"/>
              <a:chOff x="1923" y="2728"/>
              <a:chExt cx="528" cy="176"/>
            </a:xfrm>
          </p:grpSpPr>
          <p:sp>
            <p:nvSpPr>
              <p:cNvPr id="26901" name="Oval 216">
                <a:extLst>
                  <a:ext uri="{FF2B5EF4-FFF2-40B4-BE49-F238E27FC236}">
                    <a16:creationId xmlns:a16="http://schemas.microsoft.com/office/drawing/2014/main" id="{3B468AFB-9AE5-40F6-B2CE-FAE8665B2465}"/>
                  </a:ext>
                </a:extLst>
              </p:cNvPr>
              <p:cNvSpPr>
                <a:spLocks noChangeArrowheads="1"/>
              </p:cNvSpPr>
              <p:nvPr/>
            </p:nvSpPr>
            <p:spPr bwMode="auto">
              <a:xfrm>
                <a:off x="1923" y="2728"/>
                <a:ext cx="528" cy="176"/>
              </a:xfrm>
              <a:prstGeom prst="ellipse">
                <a:avLst/>
              </a:prstGeom>
              <a:solidFill>
                <a:srgbClr val="C0C0C0"/>
              </a:solidFill>
              <a:ln w="0">
                <a:solidFill>
                  <a:srgbClr val="000000"/>
                </a:solidFill>
                <a:round/>
                <a:headEnd/>
                <a:tailEnd/>
              </a:ln>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902" name="Oval 217">
                <a:extLst>
                  <a:ext uri="{FF2B5EF4-FFF2-40B4-BE49-F238E27FC236}">
                    <a16:creationId xmlns:a16="http://schemas.microsoft.com/office/drawing/2014/main" id="{ABEB0EE1-AA9D-476D-8602-916ABA1A1E4E}"/>
                  </a:ext>
                </a:extLst>
              </p:cNvPr>
              <p:cNvSpPr>
                <a:spLocks noChangeArrowheads="1"/>
              </p:cNvSpPr>
              <p:nvPr/>
            </p:nvSpPr>
            <p:spPr bwMode="auto">
              <a:xfrm>
                <a:off x="1923" y="2728"/>
                <a:ext cx="528" cy="176"/>
              </a:xfrm>
              <a:prstGeom prst="ellipse">
                <a:avLst/>
              </a:prstGeom>
              <a:noFill/>
              <a:ln w="952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753" name="Line 219">
              <a:extLst>
                <a:ext uri="{FF2B5EF4-FFF2-40B4-BE49-F238E27FC236}">
                  <a16:creationId xmlns:a16="http://schemas.microsoft.com/office/drawing/2014/main" id="{8DE786BD-42B6-497C-AE4E-36F70936E213}"/>
                </a:ext>
              </a:extLst>
            </p:cNvPr>
            <p:cNvSpPr>
              <a:spLocks noChangeShapeType="1"/>
            </p:cNvSpPr>
            <p:nvPr/>
          </p:nvSpPr>
          <p:spPr bwMode="auto">
            <a:xfrm>
              <a:off x="1635" y="1893"/>
              <a:ext cx="288" cy="923"/>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54" name="Line 220">
              <a:extLst>
                <a:ext uri="{FF2B5EF4-FFF2-40B4-BE49-F238E27FC236}">
                  <a16:creationId xmlns:a16="http://schemas.microsoft.com/office/drawing/2014/main" id="{61C04BCF-164E-4686-B99D-DCD324DB3EE8}"/>
                </a:ext>
              </a:extLst>
            </p:cNvPr>
            <p:cNvSpPr>
              <a:spLocks noChangeShapeType="1"/>
            </p:cNvSpPr>
            <p:nvPr/>
          </p:nvSpPr>
          <p:spPr bwMode="auto">
            <a:xfrm flipH="1">
              <a:off x="2451" y="1893"/>
              <a:ext cx="288" cy="923"/>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55" name="Line 221">
              <a:extLst>
                <a:ext uri="{FF2B5EF4-FFF2-40B4-BE49-F238E27FC236}">
                  <a16:creationId xmlns:a16="http://schemas.microsoft.com/office/drawing/2014/main" id="{3FCBC374-6D8B-4490-99DF-448BFB52035D}"/>
                </a:ext>
              </a:extLst>
            </p:cNvPr>
            <p:cNvSpPr>
              <a:spLocks noChangeShapeType="1"/>
            </p:cNvSpPr>
            <p:nvPr/>
          </p:nvSpPr>
          <p:spPr bwMode="auto">
            <a:xfrm>
              <a:off x="1683" y="2105"/>
              <a:ext cx="1008" cy="1"/>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56" name="Line 222">
              <a:extLst>
                <a:ext uri="{FF2B5EF4-FFF2-40B4-BE49-F238E27FC236}">
                  <a16:creationId xmlns:a16="http://schemas.microsoft.com/office/drawing/2014/main" id="{9A683DDE-BD64-4C89-B2EE-5951B868CD04}"/>
                </a:ext>
              </a:extLst>
            </p:cNvPr>
            <p:cNvSpPr>
              <a:spLocks noChangeShapeType="1"/>
            </p:cNvSpPr>
            <p:nvPr/>
          </p:nvSpPr>
          <p:spPr bwMode="auto">
            <a:xfrm>
              <a:off x="1731" y="2252"/>
              <a:ext cx="912" cy="1"/>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57" name="Line 223">
              <a:extLst>
                <a:ext uri="{FF2B5EF4-FFF2-40B4-BE49-F238E27FC236}">
                  <a16:creationId xmlns:a16="http://schemas.microsoft.com/office/drawing/2014/main" id="{EA44D3D3-E48D-4A64-A207-CC4871D75C38}"/>
                </a:ext>
              </a:extLst>
            </p:cNvPr>
            <p:cNvSpPr>
              <a:spLocks noChangeShapeType="1"/>
            </p:cNvSpPr>
            <p:nvPr/>
          </p:nvSpPr>
          <p:spPr bwMode="auto">
            <a:xfrm>
              <a:off x="1779" y="2406"/>
              <a:ext cx="816" cy="1"/>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58" name="Line 224">
              <a:extLst>
                <a:ext uri="{FF2B5EF4-FFF2-40B4-BE49-F238E27FC236}">
                  <a16:creationId xmlns:a16="http://schemas.microsoft.com/office/drawing/2014/main" id="{A31A9D97-321B-44F3-B639-0D93A063B981}"/>
                </a:ext>
              </a:extLst>
            </p:cNvPr>
            <p:cNvSpPr>
              <a:spLocks noChangeShapeType="1"/>
            </p:cNvSpPr>
            <p:nvPr/>
          </p:nvSpPr>
          <p:spPr bwMode="auto">
            <a:xfrm>
              <a:off x="1827" y="2552"/>
              <a:ext cx="720" cy="1"/>
            </a:xfrm>
            <a:prstGeom prst="line">
              <a:avLst/>
            </a:prstGeom>
            <a:noFill/>
            <a:ln w="9525" cap="rnd">
              <a:solidFill>
                <a:srgbClr val="000000"/>
              </a:solidFill>
              <a:round/>
              <a:headEn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59" name="Rectangle 225">
              <a:extLst>
                <a:ext uri="{FF2B5EF4-FFF2-40B4-BE49-F238E27FC236}">
                  <a16:creationId xmlns:a16="http://schemas.microsoft.com/office/drawing/2014/main" id="{EC6D0DF3-4B6D-4406-ACDF-098BE17F5185}"/>
                </a:ext>
              </a:extLst>
            </p:cNvPr>
            <p:cNvSpPr>
              <a:spLocks noChangeArrowheads="1"/>
            </p:cNvSpPr>
            <p:nvPr/>
          </p:nvSpPr>
          <p:spPr bwMode="auto">
            <a:xfrm>
              <a:off x="2029" y="2012"/>
              <a:ext cx="261"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Identified</a:t>
              </a:r>
              <a:endParaRPr lang="en-US" altLang="en-US" sz="2700" dirty="0">
                <a:solidFill>
                  <a:srgbClr val="1A68A6"/>
                </a:solidFill>
                <a:latin typeface="Calibri" panose="020F0502020204030204" pitchFamily="34" charset="0"/>
              </a:endParaRPr>
            </a:p>
          </p:txBody>
        </p:sp>
        <p:sp>
          <p:nvSpPr>
            <p:cNvPr id="26760" name="Rectangle 226">
              <a:extLst>
                <a:ext uri="{FF2B5EF4-FFF2-40B4-BE49-F238E27FC236}">
                  <a16:creationId xmlns:a16="http://schemas.microsoft.com/office/drawing/2014/main" id="{62C467D8-88F3-4C21-B124-8D086A8C9D33}"/>
                </a:ext>
              </a:extLst>
            </p:cNvPr>
            <p:cNvSpPr>
              <a:spLocks noChangeArrowheads="1"/>
            </p:cNvSpPr>
            <p:nvPr/>
          </p:nvSpPr>
          <p:spPr bwMode="auto">
            <a:xfrm>
              <a:off x="2043" y="2151"/>
              <a:ext cx="221"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Defined</a:t>
              </a:r>
              <a:endParaRPr lang="en-US" altLang="en-US" sz="2700" dirty="0">
                <a:solidFill>
                  <a:srgbClr val="1A68A6"/>
                </a:solidFill>
                <a:latin typeface="Calibri" panose="020F0502020204030204" pitchFamily="34" charset="0"/>
              </a:endParaRPr>
            </a:p>
          </p:txBody>
        </p:sp>
        <p:sp>
          <p:nvSpPr>
            <p:cNvPr id="26761" name="Rectangle 227">
              <a:extLst>
                <a:ext uri="{FF2B5EF4-FFF2-40B4-BE49-F238E27FC236}">
                  <a16:creationId xmlns:a16="http://schemas.microsoft.com/office/drawing/2014/main" id="{7B2FAA39-3763-47E3-BCFE-EFE37DF0BC7B}"/>
                </a:ext>
              </a:extLst>
            </p:cNvPr>
            <p:cNvSpPr>
              <a:spLocks noChangeArrowheads="1"/>
            </p:cNvSpPr>
            <p:nvPr/>
          </p:nvSpPr>
          <p:spPr bwMode="auto">
            <a:xfrm>
              <a:off x="2011" y="2305"/>
              <a:ext cx="307"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Developed</a:t>
              </a:r>
              <a:endParaRPr lang="en-US" altLang="en-US" sz="2700" dirty="0">
                <a:solidFill>
                  <a:srgbClr val="1A68A6"/>
                </a:solidFill>
                <a:latin typeface="Calibri" panose="020F0502020204030204" pitchFamily="34" charset="0"/>
              </a:endParaRPr>
            </a:p>
          </p:txBody>
        </p:sp>
        <p:sp>
          <p:nvSpPr>
            <p:cNvPr id="26762" name="Rectangle 228">
              <a:extLst>
                <a:ext uri="{FF2B5EF4-FFF2-40B4-BE49-F238E27FC236}">
                  <a16:creationId xmlns:a16="http://schemas.microsoft.com/office/drawing/2014/main" id="{F9E4924F-8AE6-4274-9AFE-AF91560DF352}"/>
                </a:ext>
              </a:extLst>
            </p:cNvPr>
            <p:cNvSpPr>
              <a:spLocks noChangeArrowheads="1"/>
            </p:cNvSpPr>
            <p:nvPr/>
          </p:nvSpPr>
          <p:spPr bwMode="auto">
            <a:xfrm>
              <a:off x="2035" y="2452"/>
              <a:ext cx="25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Selected</a:t>
              </a:r>
              <a:endParaRPr lang="en-US" altLang="en-US" sz="2700" dirty="0">
                <a:solidFill>
                  <a:srgbClr val="1A68A6"/>
                </a:solidFill>
                <a:latin typeface="Calibri" panose="020F0502020204030204" pitchFamily="34" charset="0"/>
              </a:endParaRPr>
            </a:p>
          </p:txBody>
        </p:sp>
        <p:sp>
          <p:nvSpPr>
            <p:cNvPr id="26763" name="Rectangle 229">
              <a:extLst>
                <a:ext uri="{FF2B5EF4-FFF2-40B4-BE49-F238E27FC236}">
                  <a16:creationId xmlns:a16="http://schemas.microsoft.com/office/drawing/2014/main" id="{77813B74-AE50-4FCD-8061-CB4B470C6A05}"/>
                </a:ext>
              </a:extLst>
            </p:cNvPr>
            <p:cNvSpPr>
              <a:spLocks noChangeArrowheads="1"/>
            </p:cNvSpPr>
            <p:nvPr/>
          </p:nvSpPr>
          <p:spPr bwMode="auto">
            <a:xfrm>
              <a:off x="2031" y="2620"/>
              <a:ext cx="254"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Qualified</a:t>
              </a:r>
              <a:endParaRPr lang="en-US" altLang="en-US" sz="2700" dirty="0">
                <a:solidFill>
                  <a:srgbClr val="1A68A6"/>
                </a:solidFill>
                <a:latin typeface="Calibri" panose="020F0502020204030204" pitchFamily="34" charset="0"/>
              </a:endParaRPr>
            </a:p>
          </p:txBody>
        </p:sp>
        <p:sp>
          <p:nvSpPr>
            <p:cNvPr id="26764" name="Rectangle 230">
              <a:extLst>
                <a:ext uri="{FF2B5EF4-FFF2-40B4-BE49-F238E27FC236}">
                  <a16:creationId xmlns:a16="http://schemas.microsoft.com/office/drawing/2014/main" id="{8DF187FC-E759-415B-BE69-96AA2EF3CD17}"/>
                </a:ext>
              </a:extLst>
            </p:cNvPr>
            <p:cNvSpPr>
              <a:spLocks noChangeArrowheads="1"/>
            </p:cNvSpPr>
            <p:nvPr/>
          </p:nvSpPr>
          <p:spPr bwMode="auto">
            <a:xfrm>
              <a:off x="2051" y="1813"/>
              <a:ext cx="24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00"/>
                  </a:solidFill>
                  <a:latin typeface="Arial" panose="020B0604020202020204" pitchFamily="34" charset="0"/>
                </a:rPr>
                <a:t>LEADS</a:t>
              </a:r>
              <a:endParaRPr lang="en-US" altLang="en-US" sz="2700" dirty="0">
                <a:solidFill>
                  <a:srgbClr val="1A68A6"/>
                </a:solidFill>
                <a:latin typeface="Calibri" panose="020F0502020204030204" pitchFamily="34" charset="0"/>
              </a:endParaRPr>
            </a:p>
          </p:txBody>
        </p:sp>
        <p:sp>
          <p:nvSpPr>
            <p:cNvPr id="26765" name="Freeform 231">
              <a:extLst>
                <a:ext uri="{FF2B5EF4-FFF2-40B4-BE49-F238E27FC236}">
                  <a16:creationId xmlns:a16="http://schemas.microsoft.com/office/drawing/2014/main" id="{40E78D8D-ED82-4B01-A9EB-9A03E985F811}"/>
                </a:ext>
              </a:extLst>
            </p:cNvPr>
            <p:cNvSpPr>
              <a:spLocks noEditPoints="1"/>
            </p:cNvSpPr>
            <p:nvPr/>
          </p:nvSpPr>
          <p:spPr bwMode="auto">
            <a:xfrm>
              <a:off x="2151" y="1636"/>
              <a:ext cx="72" cy="176"/>
            </a:xfrm>
            <a:custGeom>
              <a:avLst/>
              <a:gdLst>
                <a:gd name="T0" fmla="*/ 48 w 72"/>
                <a:gd name="T1" fmla="*/ 0 h 176"/>
                <a:gd name="T2" fmla="*/ 48 w 72"/>
                <a:gd name="T3" fmla="*/ 121 h 176"/>
                <a:gd name="T4" fmla="*/ 24 w 72"/>
                <a:gd name="T5" fmla="*/ 121 h 176"/>
                <a:gd name="T6" fmla="*/ 24 w 72"/>
                <a:gd name="T7" fmla="*/ 0 h 176"/>
                <a:gd name="T8" fmla="*/ 48 w 72"/>
                <a:gd name="T9" fmla="*/ 0 h 176"/>
                <a:gd name="T10" fmla="*/ 72 w 72"/>
                <a:gd name="T11" fmla="*/ 110 h 176"/>
                <a:gd name="T12" fmla="*/ 36 w 72"/>
                <a:gd name="T13" fmla="*/ 176 h 176"/>
                <a:gd name="T14" fmla="*/ 0 w 72"/>
                <a:gd name="T15" fmla="*/ 110 h 176"/>
                <a:gd name="T16" fmla="*/ 72 w 72"/>
                <a:gd name="T17" fmla="*/ 110 h 1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176">
                  <a:moveTo>
                    <a:pt x="48" y="0"/>
                  </a:moveTo>
                  <a:lnTo>
                    <a:pt x="48" y="121"/>
                  </a:lnTo>
                  <a:lnTo>
                    <a:pt x="24" y="121"/>
                  </a:lnTo>
                  <a:lnTo>
                    <a:pt x="24" y="0"/>
                  </a:lnTo>
                  <a:lnTo>
                    <a:pt x="48" y="0"/>
                  </a:lnTo>
                  <a:close/>
                  <a:moveTo>
                    <a:pt x="72" y="110"/>
                  </a:moveTo>
                  <a:lnTo>
                    <a:pt x="36" y="176"/>
                  </a:lnTo>
                  <a:lnTo>
                    <a:pt x="0" y="110"/>
                  </a:lnTo>
                  <a:lnTo>
                    <a:pt x="72" y="11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grpSp>
          <p:nvGrpSpPr>
            <p:cNvPr id="26766" name="Group 236">
              <a:extLst>
                <a:ext uri="{FF2B5EF4-FFF2-40B4-BE49-F238E27FC236}">
                  <a16:creationId xmlns:a16="http://schemas.microsoft.com/office/drawing/2014/main" id="{3968588E-8086-4D4A-8573-7749F200D8BA}"/>
                </a:ext>
              </a:extLst>
            </p:cNvPr>
            <p:cNvGrpSpPr>
              <a:grpSpLocks/>
            </p:cNvGrpSpPr>
            <p:nvPr/>
          </p:nvGrpSpPr>
          <p:grpSpPr bwMode="auto">
            <a:xfrm>
              <a:off x="674" y="2941"/>
              <a:ext cx="4897" cy="1151"/>
              <a:chOff x="674" y="2941"/>
              <a:chExt cx="4897" cy="1151"/>
            </a:xfrm>
          </p:grpSpPr>
          <p:sp>
            <p:nvSpPr>
              <p:cNvPr id="26897" name="Rectangle 232">
                <a:extLst>
                  <a:ext uri="{FF2B5EF4-FFF2-40B4-BE49-F238E27FC236}">
                    <a16:creationId xmlns:a16="http://schemas.microsoft.com/office/drawing/2014/main" id="{381ACDBE-ED95-4885-97D0-D88ED58B16A2}"/>
                  </a:ext>
                </a:extLst>
              </p:cNvPr>
              <p:cNvSpPr>
                <a:spLocks noChangeArrowheads="1"/>
              </p:cNvSpPr>
              <p:nvPr/>
            </p:nvSpPr>
            <p:spPr bwMode="auto">
              <a:xfrm>
                <a:off x="674" y="2941"/>
                <a:ext cx="4897" cy="1151"/>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pic>
            <p:nvPicPr>
              <p:cNvPr id="26898" name="Picture 233">
                <a:extLst>
                  <a:ext uri="{FF2B5EF4-FFF2-40B4-BE49-F238E27FC236}">
                    <a16:creationId xmlns:a16="http://schemas.microsoft.com/office/drawing/2014/main" id="{3E590CF2-274C-4026-AB50-69E946969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 y="2941"/>
                <a:ext cx="4896" cy="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99" name="Rectangle 234">
                <a:extLst>
                  <a:ext uri="{FF2B5EF4-FFF2-40B4-BE49-F238E27FC236}">
                    <a16:creationId xmlns:a16="http://schemas.microsoft.com/office/drawing/2014/main" id="{14958BC2-28BC-438F-96F6-98BA81DAF247}"/>
                  </a:ext>
                </a:extLst>
              </p:cNvPr>
              <p:cNvSpPr>
                <a:spLocks noChangeArrowheads="1"/>
              </p:cNvSpPr>
              <p:nvPr/>
            </p:nvSpPr>
            <p:spPr bwMode="auto">
              <a:xfrm>
                <a:off x="674" y="2941"/>
                <a:ext cx="4897" cy="1151"/>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900" name="Rectangle 235">
                <a:extLst>
                  <a:ext uri="{FF2B5EF4-FFF2-40B4-BE49-F238E27FC236}">
                    <a16:creationId xmlns:a16="http://schemas.microsoft.com/office/drawing/2014/main" id="{CF832021-A77C-4B63-80FC-1D372C46FBFE}"/>
                  </a:ext>
                </a:extLst>
              </p:cNvPr>
              <p:cNvSpPr>
                <a:spLocks noChangeArrowheads="1"/>
              </p:cNvSpPr>
              <p:nvPr/>
            </p:nvSpPr>
            <p:spPr bwMode="auto">
              <a:xfrm>
                <a:off x="675" y="2941"/>
                <a:ext cx="4896" cy="1151"/>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767" name="Freeform 237">
              <a:extLst>
                <a:ext uri="{FF2B5EF4-FFF2-40B4-BE49-F238E27FC236}">
                  <a16:creationId xmlns:a16="http://schemas.microsoft.com/office/drawing/2014/main" id="{97A80ACC-5EBF-428C-BE62-0F578645814A}"/>
                </a:ext>
              </a:extLst>
            </p:cNvPr>
            <p:cNvSpPr>
              <a:spLocks noEditPoints="1"/>
            </p:cNvSpPr>
            <p:nvPr/>
          </p:nvSpPr>
          <p:spPr bwMode="auto">
            <a:xfrm>
              <a:off x="2143" y="2802"/>
              <a:ext cx="72" cy="190"/>
            </a:xfrm>
            <a:custGeom>
              <a:avLst/>
              <a:gdLst>
                <a:gd name="T0" fmla="*/ 48 w 72"/>
                <a:gd name="T1" fmla="*/ 0 h 190"/>
                <a:gd name="T2" fmla="*/ 48 w 72"/>
                <a:gd name="T3" fmla="*/ 135 h 190"/>
                <a:gd name="T4" fmla="*/ 24 w 72"/>
                <a:gd name="T5" fmla="*/ 135 h 190"/>
                <a:gd name="T6" fmla="*/ 24 w 72"/>
                <a:gd name="T7" fmla="*/ 0 h 190"/>
                <a:gd name="T8" fmla="*/ 48 w 72"/>
                <a:gd name="T9" fmla="*/ 0 h 190"/>
                <a:gd name="T10" fmla="*/ 72 w 72"/>
                <a:gd name="T11" fmla="*/ 124 h 190"/>
                <a:gd name="T12" fmla="*/ 36 w 72"/>
                <a:gd name="T13" fmla="*/ 190 h 190"/>
                <a:gd name="T14" fmla="*/ 0 w 72"/>
                <a:gd name="T15" fmla="*/ 124 h 190"/>
                <a:gd name="T16" fmla="*/ 72 w 72"/>
                <a:gd name="T17" fmla="*/ 124 h 1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2" h="190">
                  <a:moveTo>
                    <a:pt x="48" y="0"/>
                  </a:moveTo>
                  <a:lnTo>
                    <a:pt x="48" y="135"/>
                  </a:lnTo>
                  <a:lnTo>
                    <a:pt x="24" y="135"/>
                  </a:lnTo>
                  <a:lnTo>
                    <a:pt x="24" y="0"/>
                  </a:lnTo>
                  <a:lnTo>
                    <a:pt x="48" y="0"/>
                  </a:lnTo>
                  <a:close/>
                  <a:moveTo>
                    <a:pt x="72" y="124"/>
                  </a:moveTo>
                  <a:lnTo>
                    <a:pt x="36" y="190"/>
                  </a:lnTo>
                  <a:lnTo>
                    <a:pt x="0" y="124"/>
                  </a:lnTo>
                  <a:lnTo>
                    <a:pt x="72" y="124"/>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68" name="Rectangle 238">
              <a:extLst>
                <a:ext uri="{FF2B5EF4-FFF2-40B4-BE49-F238E27FC236}">
                  <a16:creationId xmlns:a16="http://schemas.microsoft.com/office/drawing/2014/main" id="{08D63B1B-0DE0-4D07-869D-38051F7BDB6A}"/>
                </a:ext>
              </a:extLst>
            </p:cNvPr>
            <p:cNvSpPr>
              <a:spLocks noChangeArrowheads="1"/>
            </p:cNvSpPr>
            <p:nvPr/>
          </p:nvSpPr>
          <p:spPr bwMode="auto">
            <a:xfrm>
              <a:off x="1741" y="3008"/>
              <a:ext cx="889"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00"/>
                  </a:solidFill>
                  <a:latin typeface="Arial" panose="020B0604020202020204" pitchFamily="34" charset="0"/>
                </a:rPr>
                <a:t>1. Qualified Opportunities</a:t>
              </a:r>
              <a:endParaRPr lang="en-US" altLang="en-US" sz="2700" dirty="0">
                <a:solidFill>
                  <a:srgbClr val="1A68A6"/>
                </a:solidFill>
                <a:latin typeface="Calibri" panose="020F0502020204030204" pitchFamily="34" charset="0"/>
              </a:endParaRPr>
            </a:p>
          </p:txBody>
        </p:sp>
        <p:sp>
          <p:nvSpPr>
            <p:cNvPr id="26769" name="Rectangle 239">
              <a:extLst>
                <a:ext uri="{FF2B5EF4-FFF2-40B4-BE49-F238E27FC236}">
                  <a16:creationId xmlns:a16="http://schemas.microsoft.com/office/drawing/2014/main" id="{CC4BA8A7-E622-4D4B-9030-7D13E64927B6}"/>
                </a:ext>
              </a:extLst>
            </p:cNvPr>
            <p:cNvSpPr>
              <a:spLocks noChangeArrowheads="1"/>
            </p:cNvSpPr>
            <p:nvPr/>
          </p:nvSpPr>
          <p:spPr bwMode="auto">
            <a:xfrm>
              <a:off x="717" y="2934"/>
              <a:ext cx="86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550" dirty="0">
                  <a:solidFill>
                    <a:srgbClr val="000000"/>
                  </a:solidFill>
                  <a:latin typeface="Arial" panose="020B0604020202020204" pitchFamily="34" charset="0"/>
                </a:rPr>
                <a:t>Sales Pipeline</a:t>
              </a:r>
              <a:endParaRPr lang="en-US" altLang="en-US" sz="2700" dirty="0">
                <a:solidFill>
                  <a:srgbClr val="1A68A6"/>
                </a:solidFill>
                <a:latin typeface="Calibri" panose="020F0502020204030204" pitchFamily="34" charset="0"/>
              </a:endParaRPr>
            </a:p>
          </p:txBody>
        </p:sp>
        <p:sp>
          <p:nvSpPr>
            <p:cNvPr id="26770" name="Rectangle 240">
              <a:extLst>
                <a:ext uri="{FF2B5EF4-FFF2-40B4-BE49-F238E27FC236}">
                  <a16:creationId xmlns:a16="http://schemas.microsoft.com/office/drawing/2014/main" id="{B550877E-9ECD-4174-B2FF-114E061F91D5}"/>
                </a:ext>
              </a:extLst>
            </p:cNvPr>
            <p:cNvSpPr>
              <a:spLocks noChangeArrowheads="1"/>
            </p:cNvSpPr>
            <p:nvPr/>
          </p:nvSpPr>
          <p:spPr bwMode="auto">
            <a:xfrm>
              <a:off x="1741" y="3242"/>
              <a:ext cx="868"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00"/>
                  </a:solidFill>
                  <a:latin typeface="Arial" panose="020B0604020202020204" pitchFamily="34" charset="0"/>
                </a:rPr>
                <a:t>2. Proposal Development</a:t>
              </a:r>
              <a:endParaRPr lang="en-US" altLang="en-US" sz="2700" dirty="0">
                <a:solidFill>
                  <a:srgbClr val="1A68A6"/>
                </a:solidFill>
                <a:latin typeface="Calibri" panose="020F0502020204030204" pitchFamily="34" charset="0"/>
              </a:endParaRPr>
            </a:p>
          </p:txBody>
        </p:sp>
        <p:sp>
          <p:nvSpPr>
            <p:cNvPr id="26771" name="Rectangle 241">
              <a:extLst>
                <a:ext uri="{FF2B5EF4-FFF2-40B4-BE49-F238E27FC236}">
                  <a16:creationId xmlns:a16="http://schemas.microsoft.com/office/drawing/2014/main" id="{BE84A235-A5B7-4868-BD49-C599F5BAF40D}"/>
                </a:ext>
              </a:extLst>
            </p:cNvPr>
            <p:cNvSpPr>
              <a:spLocks noChangeArrowheads="1"/>
            </p:cNvSpPr>
            <p:nvPr/>
          </p:nvSpPr>
          <p:spPr bwMode="auto">
            <a:xfrm>
              <a:off x="1741" y="3499"/>
              <a:ext cx="574"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00"/>
                  </a:solidFill>
                  <a:latin typeface="Arial" panose="020B0604020202020204" pitchFamily="34" charset="0"/>
                </a:rPr>
                <a:t>3. Bid Submitted</a:t>
              </a:r>
              <a:endParaRPr lang="en-US" altLang="en-US" sz="2700" dirty="0">
                <a:solidFill>
                  <a:srgbClr val="1A68A6"/>
                </a:solidFill>
                <a:latin typeface="Calibri" panose="020F0502020204030204" pitchFamily="34" charset="0"/>
              </a:endParaRPr>
            </a:p>
          </p:txBody>
        </p:sp>
        <p:sp>
          <p:nvSpPr>
            <p:cNvPr id="26772" name="Freeform 242">
              <a:extLst>
                <a:ext uri="{FF2B5EF4-FFF2-40B4-BE49-F238E27FC236}">
                  <a16:creationId xmlns:a16="http://schemas.microsoft.com/office/drawing/2014/main" id="{144DC893-762A-4A37-8889-F65B8B6297E8}"/>
                </a:ext>
              </a:extLst>
            </p:cNvPr>
            <p:cNvSpPr>
              <a:spLocks noEditPoints="1"/>
            </p:cNvSpPr>
            <p:nvPr/>
          </p:nvSpPr>
          <p:spPr bwMode="auto">
            <a:xfrm>
              <a:off x="2147" y="3098"/>
              <a:ext cx="48" cy="136"/>
            </a:xfrm>
            <a:custGeom>
              <a:avLst/>
              <a:gdLst>
                <a:gd name="T0" fmla="*/ 0 w 400"/>
                <a:gd name="T1" fmla="*/ 0 h 1233"/>
                <a:gd name="T2" fmla="*/ 0 w 400"/>
                <a:gd name="T3" fmla="*/ 0 h 1233"/>
                <a:gd name="T4" fmla="*/ 0 w 400"/>
                <a:gd name="T5" fmla="*/ 0 h 1233"/>
                <a:gd name="T6" fmla="*/ 0 w 400"/>
                <a:gd name="T7" fmla="*/ 0 h 1233"/>
                <a:gd name="T8" fmla="*/ 0 w 400"/>
                <a:gd name="T9" fmla="*/ 0 h 1233"/>
                <a:gd name="T10" fmla="*/ 0 w 400"/>
                <a:gd name="T11" fmla="*/ 0 h 1233"/>
                <a:gd name="T12" fmla="*/ 0 w 400"/>
                <a:gd name="T13" fmla="*/ 0 h 1233"/>
                <a:gd name="T14" fmla="*/ 0 w 400"/>
                <a:gd name="T15" fmla="*/ 0 h 1233"/>
                <a:gd name="T16" fmla="*/ 0 w 400"/>
                <a:gd name="T17" fmla="*/ 0 h 1233"/>
                <a:gd name="T18" fmla="*/ 0 w 400"/>
                <a:gd name="T19" fmla="*/ 0 h 1233"/>
                <a:gd name="T20" fmla="*/ 0 w 400"/>
                <a:gd name="T21" fmla="*/ 0 h 12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0" h="1233">
                  <a:moveTo>
                    <a:pt x="233" y="33"/>
                  </a:moveTo>
                  <a:lnTo>
                    <a:pt x="233" y="900"/>
                  </a:lnTo>
                  <a:cubicBezTo>
                    <a:pt x="233" y="919"/>
                    <a:pt x="219" y="933"/>
                    <a:pt x="200" y="933"/>
                  </a:cubicBezTo>
                  <a:cubicBezTo>
                    <a:pt x="182" y="933"/>
                    <a:pt x="167" y="919"/>
                    <a:pt x="167" y="900"/>
                  </a:cubicBezTo>
                  <a:lnTo>
                    <a:pt x="167" y="33"/>
                  </a:lnTo>
                  <a:cubicBezTo>
                    <a:pt x="167" y="15"/>
                    <a:pt x="182" y="0"/>
                    <a:pt x="200" y="0"/>
                  </a:cubicBezTo>
                  <a:cubicBezTo>
                    <a:pt x="219" y="0"/>
                    <a:pt x="233" y="15"/>
                    <a:pt x="233" y="33"/>
                  </a:cubicBezTo>
                  <a:close/>
                  <a:moveTo>
                    <a:pt x="400" y="833"/>
                  </a:moveTo>
                  <a:lnTo>
                    <a:pt x="200" y="1233"/>
                  </a:lnTo>
                  <a:lnTo>
                    <a:pt x="0" y="833"/>
                  </a:lnTo>
                  <a:lnTo>
                    <a:pt x="400" y="833"/>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73" name="Freeform 243">
              <a:extLst>
                <a:ext uri="{FF2B5EF4-FFF2-40B4-BE49-F238E27FC236}">
                  <a16:creationId xmlns:a16="http://schemas.microsoft.com/office/drawing/2014/main" id="{BB09AAD8-751E-4798-9BB4-47F733DBB423}"/>
                </a:ext>
              </a:extLst>
            </p:cNvPr>
            <p:cNvSpPr>
              <a:spLocks noEditPoints="1"/>
            </p:cNvSpPr>
            <p:nvPr/>
          </p:nvSpPr>
          <p:spPr bwMode="auto">
            <a:xfrm>
              <a:off x="2139" y="3348"/>
              <a:ext cx="48" cy="135"/>
            </a:xfrm>
            <a:custGeom>
              <a:avLst/>
              <a:gdLst>
                <a:gd name="T0" fmla="*/ 0 w 400"/>
                <a:gd name="T1" fmla="*/ 0 h 1233"/>
                <a:gd name="T2" fmla="*/ 0 w 400"/>
                <a:gd name="T3" fmla="*/ 0 h 1233"/>
                <a:gd name="T4" fmla="*/ 0 w 400"/>
                <a:gd name="T5" fmla="*/ 0 h 1233"/>
                <a:gd name="T6" fmla="*/ 0 w 400"/>
                <a:gd name="T7" fmla="*/ 0 h 1233"/>
                <a:gd name="T8" fmla="*/ 0 w 400"/>
                <a:gd name="T9" fmla="*/ 0 h 1233"/>
                <a:gd name="T10" fmla="*/ 0 w 400"/>
                <a:gd name="T11" fmla="*/ 0 h 1233"/>
                <a:gd name="T12" fmla="*/ 0 w 400"/>
                <a:gd name="T13" fmla="*/ 0 h 1233"/>
                <a:gd name="T14" fmla="*/ 0 w 400"/>
                <a:gd name="T15" fmla="*/ 0 h 1233"/>
                <a:gd name="T16" fmla="*/ 0 w 400"/>
                <a:gd name="T17" fmla="*/ 0 h 1233"/>
                <a:gd name="T18" fmla="*/ 0 w 400"/>
                <a:gd name="T19" fmla="*/ 0 h 1233"/>
                <a:gd name="T20" fmla="*/ 0 w 400"/>
                <a:gd name="T21" fmla="*/ 0 h 12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0" h="1233">
                  <a:moveTo>
                    <a:pt x="234" y="33"/>
                  </a:moveTo>
                  <a:lnTo>
                    <a:pt x="234" y="900"/>
                  </a:lnTo>
                  <a:cubicBezTo>
                    <a:pt x="234" y="918"/>
                    <a:pt x="219" y="933"/>
                    <a:pt x="200" y="933"/>
                  </a:cubicBezTo>
                  <a:cubicBezTo>
                    <a:pt x="182" y="933"/>
                    <a:pt x="167" y="918"/>
                    <a:pt x="167" y="900"/>
                  </a:cubicBezTo>
                  <a:lnTo>
                    <a:pt x="167" y="33"/>
                  </a:lnTo>
                  <a:cubicBezTo>
                    <a:pt x="167" y="15"/>
                    <a:pt x="182" y="0"/>
                    <a:pt x="200" y="0"/>
                  </a:cubicBezTo>
                  <a:cubicBezTo>
                    <a:pt x="219" y="0"/>
                    <a:pt x="234" y="15"/>
                    <a:pt x="234" y="33"/>
                  </a:cubicBezTo>
                  <a:close/>
                  <a:moveTo>
                    <a:pt x="400" y="833"/>
                  </a:moveTo>
                  <a:lnTo>
                    <a:pt x="200" y="1233"/>
                  </a:lnTo>
                  <a:lnTo>
                    <a:pt x="0" y="833"/>
                  </a:lnTo>
                  <a:lnTo>
                    <a:pt x="400" y="833"/>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74" name="Rectangle 244">
              <a:extLst>
                <a:ext uri="{FF2B5EF4-FFF2-40B4-BE49-F238E27FC236}">
                  <a16:creationId xmlns:a16="http://schemas.microsoft.com/office/drawing/2014/main" id="{3EA47D9D-BEA4-4040-9843-8DC5F1F9A2E4}"/>
                </a:ext>
              </a:extLst>
            </p:cNvPr>
            <p:cNvSpPr>
              <a:spLocks noChangeArrowheads="1"/>
            </p:cNvSpPr>
            <p:nvPr/>
          </p:nvSpPr>
          <p:spPr bwMode="auto">
            <a:xfrm>
              <a:off x="1733" y="3733"/>
              <a:ext cx="703"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00"/>
                  </a:solidFill>
                  <a:latin typeface="Arial" panose="020B0604020202020204" pitchFamily="34" charset="0"/>
                </a:rPr>
                <a:t>4. Contract Awarded</a:t>
              </a:r>
              <a:endParaRPr lang="en-US" altLang="en-US" sz="2700" dirty="0">
                <a:solidFill>
                  <a:srgbClr val="1A68A6"/>
                </a:solidFill>
                <a:latin typeface="Calibri" panose="020F0502020204030204" pitchFamily="34" charset="0"/>
              </a:endParaRPr>
            </a:p>
          </p:txBody>
        </p:sp>
        <p:sp>
          <p:nvSpPr>
            <p:cNvPr id="26775" name="Freeform 245">
              <a:extLst>
                <a:ext uri="{FF2B5EF4-FFF2-40B4-BE49-F238E27FC236}">
                  <a16:creationId xmlns:a16="http://schemas.microsoft.com/office/drawing/2014/main" id="{E91D5F91-931A-4240-AC4D-049064F682F5}"/>
                </a:ext>
              </a:extLst>
            </p:cNvPr>
            <p:cNvSpPr>
              <a:spLocks noEditPoints="1"/>
            </p:cNvSpPr>
            <p:nvPr/>
          </p:nvSpPr>
          <p:spPr bwMode="auto">
            <a:xfrm>
              <a:off x="2139" y="3604"/>
              <a:ext cx="48" cy="136"/>
            </a:xfrm>
            <a:custGeom>
              <a:avLst/>
              <a:gdLst>
                <a:gd name="T0" fmla="*/ 0 w 400"/>
                <a:gd name="T1" fmla="*/ 0 h 1233"/>
                <a:gd name="T2" fmla="*/ 0 w 400"/>
                <a:gd name="T3" fmla="*/ 0 h 1233"/>
                <a:gd name="T4" fmla="*/ 0 w 400"/>
                <a:gd name="T5" fmla="*/ 0 h 1233"/>
                <a:gd name="T6" fmla="*/ 0 w 400"/>
                <a:gd name="T7" fmla="*/ 0 h 1233"/>
                <a:gd name="T8" fmla="*/ 0 w 400"/>
                <a:gd name="T9" fmla="*/ 0 h 1233"/>
                <a:gd name="T10" fmla="*/ 0 w 400"/>
                <a:gd name="T11" fmla="*/ 0 h 1233"/>
                <a:gd name="T12" fmla="*/ 0 w 400"/>
                <a:gd name="T13" fmla="*/ 0 h 1233"/>
                <a:gd name="T14" fmla="*/ 0 w 400"/>
                <a:gd name="T15" fmla="*/ 0 h 1233"/>
                <a:gd name="T16" fmla="*/ 0 w 400"/>
                <a:gd name="T17" fmla="*/ 0 h 1233"/>
                <a:gd name="T18" fmla="*/ 0 w 400"/>
                <a:gd name="T19" fmla="*/ 0 h 1233"/>
                <a:gd name="T20" fmla="*/ 0 w 400"/>
                <a:gd name="T21" fmla="*/ 0 h 12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0" h="1233">
                  <a:moveTo>
                    <a:pt x="234" y="33"/>
                  </a:moveTo>
                  <a:lnTo>
                    <a:pt x="234" y="900"/>
                  </a:lnTo>
                  <a:cubicBezTo>
                    <a:pt x="234" y="919"/>
                    <a:pt x="219" y="933"/>
                    <a:pt x="200" y="933"/>
                  </a:cubicBezTo>
                  <a:cubicBezTo>
                    <a:pt x="182" y="933"/>
                    <a:pt x="167" y="919"/>
                    <a:pt x="167" y="900"/>
                  </a:cubicBezTo>
                  <a:lnTo>
                    <a:pt x="167" y="33"/>
                  </a:lnTo>
                  <a:cubicBezTo>
                    <a:pt x="167" y="15"/>
                    <a:pt x="182" y="0"/>
                    <a:pt x="200" y="0"/>
                  </a:cubicBezTo>
                  <a:cubicBezTo>
                    <a:pt x="219" y="0"/>
                    <a:pt x="234" y="15"/>
                    <a:pt x="234" y="33"/>
                  </a:cubicBezTo>
                  <a:close/>
                  <a:moveTo>
                    <a:pt x="400" y="833"/>
                  </a:moveTo>
                  <a:lnTo>
                    <a:pt x="200" y="1233"/>
                  </a:lnTo>
                  <a:lnTo>
                    <a:pt x="0" y="833"/>
                  </a:lnTo>
                  <a:lnTo>
                    <a:pt x="400" y="833"/>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grpSp>
          <p:nvGrpSpPr>
            <p:cNvPr id="26776" name="Group 249">
              <a:extLst>
                <a:ext uri="{FF2B5EF4-FFF2-40B4-BE49-F238E27FC236}">
                  <a16:creationId xmlns:a16="http://schemas.microsoft.com/office/drawing/2014/main" id="{70D91F82-C261-4374-B105-1E9ABFCFFD6E}"/>
                </a:ext>
              </a:extLst>
            </p:cNvPr>
            <p:cNvGrpSpPr>
              <a:grpSpLocks/>
            </p:cNvGrpSpPr>
            <p:nvPr/>
          </p:nvGrpSpPr>
          <p:grpSpPr bwMode="auto">
            <a:xfrm>
              <a:off x="3219" y="3388"/>
              <a:ext cx="1008" cy="396"/>
              <a:chOff x="3219" y="3388"/>
              <a:chExt cx="1008" cy="396"/>
            </a:xfrm>
          </p:grpSpPr>
          <p:sp>
            <p:nvSpPr>
              <p:cNvPr id="26894" name="Freeform 246">
                <a:extLst>
                  <a:ext uri="{FF2B5EF4-FFF2-40B4-BE49-F238E27FC236}">
                    <a16:creationId xmlns:a16="http://schemas.microsoft.com/office/drawing/2014/main" id="{98738D7F-1413-4E1B-A968-A8F9E433650A}"/>
                  </a:ext>
                </a:extLst>
              </p:cNvPr>
              <p:cNvSpPr>
                <a:spLocks/>
              </p:cNvSpPr>
              <p:nvPr/>
            </p:nvSpPr>
            <p:spPr bwMode="auto">
              <a:xfrm>
                <a:off x="3219" y="3388"/>
                <a:ext cx="1008" cy="396"/>
              </a:xfrm>
              <a:custGeom>
                <a:avLst/>
                <a:gdLst>
                  <a:gd name="T0" fmla="*/ 0 w 4200"/>
                  <a:gd name="T1" fmla="*/ 0 h 1800"/>
                  <a:gd name="T2" fmla="*/ 0 w 4200"/>
                  <a:gd name="T3" fmla="*/ 0 h 1800"/>
                  <a:gd name="T4" fmla="*/ 0 w 4200"/>
                  <a:gd name="T5" fmla="*/ 0 h 1800"/>
                  <a:gd name="T6" fmla="*/ 0 w 4200"/>
                  <a:gd name="T7" fmla="*/ 0 h 1800"/>
                  <a:gd name="T8" fmla="*/ 0 w 4200"/>
                  <a:gd name="T9" fmla="*/ 0 h 1800"/>
                  <a:gd name="T10" fmla="*/ 0 w 4200"/>
                  <a:gd name="T11" fmla="*/ 0 h 1800"/>
                  <a:gd name="T12" fmla="*/ 0 w 4200"/>
                  <a:gd name="T13" fmla="*/ 0 h 1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00" h="1800">
                    <a:moveTo>
                      <a:pt x="2100" y="0"/>
                    </a:moveTo>
                    <a:cubicBezTo>
                      <a:pt x="941" y="0"/>
                      <a:pt x="0" y="127"/>
                      <a:pt x="0" y="283"/>
                    </a:cubicBezTo>
                    <a:lnTo>
                      <a:pt x="0" y="1518"/>
                    </a:lnTo>
                    <a:cubicBezTo>
                      <a:pt x="0" y="1674"/>
                      <a:pt x="941" y="1800"/>
                      <a:pt x="2100" y="1800"/>
                    </a:cubicBezTo>
                    <a:cubicBezTo>
                      <a:pt x="3260" y="1800"/>
                      <a:pt x="4200" y="1674"/>
                      <a:pt x="4200" y="1518"/>
                    </a:cubicBezTo>
                    <a:lnTo>
                      <a:pt x="4200" y="283"/>
                    </a:lnTo>
                    <a:cubicBezTo>
                      <a:pt x="4200" y="127"/>
                      <a:pt x="3260" y="0"/>
                      <a:pt x="2100" y="0"/>
                    </a:cubicBezTo>
                    <a:close/>
                  </a:path>
                </a:pathLst>
              </a:custGeom>
              <a:solidFill>
                <a:srgbClr val="C0C0C0"/>
              </a:solidFill>
              <a:ln w="0">
                <a:solidFill>
                  <a:srgbClr val="000000"/>
                </a:solidFill>
                <a:prstDash val="solid"/>
                <a:round/>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95" name="Freeform 247">
                <a:extLst>
                  <a:ext uri="{FF2B5EF4-FFF2-40B4-BE49-F238E27FC236}">
                    <a16:creationId xmlns:a16="http://schemas.microsoft.com/office/drawing/2014/main" id="{0AE0C019-04D1-4A74-9339-BF596C56BC59}"/>
                  </a:ext>
                </a:extLst>
              </p:cNvPr>
              <p:cNvSpPr>
                <a:spLocks/>
              </p:cNvSpPr>
              <p:nvPr/>
            </p:nvSpPr>
            <p:spPr bwMode="auto">
              <a:xfrm>
                <a:off x="3219" y="3388"/>
                <a:ext cx="1008" cy="396"/>
              </a:xfrm>
              <a:custGeom>
                <a:avLst/>
                <a:gdLst>
                  <a:gd name="T0" fmla="*/ 0 w 4200"/>
                  <a:gd name="T1" fmla="*/ 0 h 1800"/>
                  <a:gd name="T2" fmla="*/ 0 w 4200"/>
                  <a:gd name="T3" fmla="*/ 0 h 1800"/>
                  <a:gd name="T4" fmla="*/ 0 w 4200"/>
                  <a:gd name="T5" fmla="*/ 0 h 1800"/>
                  <a:gd name="T6" fmla="*/ 0 w 4200"/>
                  <a:gd name="T7" fmla="*/ 0 h 1800"/>
                  <a:gd name="T8" fmla="*/ 0 w 4200"/>
                  <a:gd name="T9" fmla="*/ 0 h 1800"/>
                  <a:gd name="T10" fmla="*/ 0 w 4200"/>
                  <a:gd name="T11" fmla="*/ 0 h 1800"/>
                  <a:gd name="T12" fmla="*/ 0 w 4200"/>
                  <a:gd name="T13" fmla="*/ 0 h 1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00" h="1800">
                    <a:moveTo>
                      <a:pt x="2100" y="0"/>
                    </a:moveTo>
                    <a:cubicBezTo>
                      <a:pt x="941" y="0"/>
                      <a:pt x="0" y="127"/>
                      <a:pt x="0" y="283"/>
                    </a:cubicBezTo>
                    <a:lnTo>
                      <a:pt x="0" y="1518"/>
                    </a:lnTo>
                    <a:cubicBezTo>
                      <a:pt x="0" y="1674"/>
                      <a:pt x="941" y="1800"/>
                      <a:pt x="2100" y="1800"/>
                    </a:cubicBezTo>
                    <a:cubicBezTo>
                      <a:pt x="3260" y="1800"/>
                      <a:pt x="4200" y="1674"/>
                      <a:pt x="4200" y="1518"/>
                    </a:cubicBezTo>
                    <a:lnTo>
                      <a:pt x="4200" y="283"/>
                    </a:lnTo>
                    <a:cubicBezTo>
                      <a:pt x="4200" y="127"/>
                      <a:pt x="3260" y="0"/>
                      <a:pt x="2100" y="0"/>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96" name="Freeform 248">
                <a:extLst>
                  <a:ext uri="{FF2B5EF4-FFF2-40B4-BE49-F238E27FC236}">
                    <a16:creationId xmlns:a16="http://schemas.microsoft.com/office/drawing/2014/main" id="{BEE5AE48-6032-48B4-9F75-94BAA6CE53E2}"/>
                  </a:ext>
                </a:extLst>
              </p:cNvPr>
              <p:cNvSpPr>
                <a:spLocks/>
              </p:cNvSpPr>
              <p:nvPr/>
            </p:nvSpPr>
            <p:spPr bwMode="auto">
              <a:xfrm>
                <a:off x="3219" y="3450"/>
                <a:ext cx="1008" cy="62"/>
              </a:xfrm>
              <a:custGeom>
                <a:avLst/>
                <a:gdLst>
                  <a:gd name="T0" fmla="*/ 0 w 1008"/>
                  <a:gd name="T1" fmla="*/ 0 h 62"/>
                  <a:gd name="T2" fmla="*/ 504 w 1008"/>
                  <a:gd name="T3" fmla="*/ 62 h 62"/>
                  <a:gd name="T4" fmla="*/ 1008 w 1008"/>
                  <a:gd name="T5" fmla="*/ 0 h 62"/>
                  <a:gd name="T6" fmla="*/ 0 60000 65536"/>
                  <a:gd name="T7" fmla="*/ 0 60000 65536"/>
                  <a:gd name="T8" fmla="*/ 0 60000 65536"/>
                </a:gdLst>
                <a:ahLst/>
                <a:cxnLst>
                  <a:cxn ang="T6">
                    <a:pos x="T0" y="T1"/>
                  </a:cxn>
                  <a:cxn ang="T7">
                    <a:pos x="T2" y="T3"/>
                  </a:cxn>
                  <a:cxn ang="T8">
                    <a:pos x="T4" y="T5"/>
                  </a:cxn>
                </a:cxnLst>
                <a:rect l="0" t="0" r="r" b="b"/>
                <a:pathLst>
                  <a:path w="1008" h="62">
                    <a:moveTo>
                      <a:pt x="0" y="0"/>
                    </a:moveTo>
                    <a:cubicBezTo>
                      <a:pt x="0" y="34"/>
                      <a:pt x="226" y="62"/>
                      <a:pt x="504" y="62"/>
                    </a:cubicBezTo>
                    <a:cubicBezTo>
                      <a:pt x="782" y="62"/>
                      <a:pt x="1008" y="34"/>
                      <a:pt x="1008"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grpSp>
        <p:sp>
          <p:nvSpPr>
            <p:cNvPr id="26777" name="Rectangle 250">
              <a:extLst>
                <a:ext uri="{FF2B5EF4-FFF2-40B4-BE49-F238E27FC236}">
                  <a16:creationId xmlns:a16="http://schemas.microsoft.com/office/drawing/2014/main" id="{E76EFCC1-11F9-4F9A-9339-77BEC1AF1129}"/>
                </a:ext>
              </a:extLst>
            </p:cNvPr>
            <p:cNvSpPr>
              <a:spLocks noChangeArrowheads="1"/>
            </p:cNvSpPr>
            <p:nvPr/>
          </p:nvSpPr>
          <p:spPr bwMode="auto">
            <a:xfrm>
              <a:off x="3376" y="3595"/>
              <a:ext cx="67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Get Debriefed &amp; File in </a:t>
              </a:r>
              <a:endParaRPr lang="en-US" altLang="en-US" sz="2700" dirty="0">
                <a:solidFill>
                  <a:srgbClr val="1A68A6"/>
                </a:solidFill>
                <a:latin typeface="Calibri" panose="020F0502020204030204" pitchFamily="34" charset="0"/>
              </a:endParaRPr>
            </a:p>
          </p:txBody>
        </p:sp>
        <p:sp>
          <p:nvSpPr>
            <p:cNvPr id="26778" name="Rectangle 251">
              <a:extLst>
                <a:ext uri="{FF2B5EF4-FFF2-40B4-BE49-F238E27FC236}">
                  <a16:creationId xmlns:a16="http://schemas.microsoft.com/office/drawing/2014/main" id="{E7237E9C-9660-463E-BB37-5E76879F0B41}"/>
                </a:ext>
              </a:extLst>
            </p:cNvPr>
            <p:cNvSpPr>
              <a:spLocks noChangeArrowheads="1"/>
            </p:cNvSpPr>
            <p:nvPr/>
          </p:nvSpPr>
          <p:spPr bwMode="auto">
            <a:xfrm>
              <a:off x="3398" y="3674"/>
              <a:ext cx="61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Corporate Repository</a:t>
              </a:r>
              <a:endParaRPr lang="en-US" altLang="en-US" sz="2700" dirty="0">
                <a:solidFill>
                  <a:srgbClr val="1A68A6"/>
                </a:solidFill>
                <a:latin typeface="Calibri" panose="020F0502020204030204" pitchFamily="34" charset="0"/>
              </a:endParaRPr>
            </a:p>
          </p:txBody>
        </p:sp>
        <p:sp>
          <p:nvSpPr>
            <p:cNvPr id="26779" name="Rectangle 252">
              <a:extLst>
                <a:ext uri="{FF2B5EF4-FFF2-40B4-BE49-F238E27FC236}">
                  <a16:creationId xmlns:a16="http://schemas.microsoft.com/office/drawing/2014/main" id="{29005FC2-4260-4662-AE3F-0756534AD08F}"/>
                </a:ext>
              </a:extLst>
            </p:cNvPr>
            <p:cNvSpPr>
              <a:spLocks noChangeArrowheads="1"/>
            </p:cNvSpPr>
            <p:nvPr/>
          </p:nvSpPr>
          <p:spPr bwMode="auto">
            <a:xfrm>
              <a:off x="3428" y="3419"/>
              <a:ext cx="558"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Rejected Proposals</a:t>
              </a:r>
              <a:endParaRPr lang="en-US" altLang="en-US" sz="2700" dirty="0">
                <a:solidFill>
                  <a:srgbClr val="1A68A6"/>
                </a:solidFill>
                <a:latin typeface="Calibri" panose="020F0502020204030204" pitchFamily="34" charset="0"/>
              </a:endParaRPr>
            </a:p>
          </p:txBody>
        </p:sp>
        <p:grpSp>
          <p:nvGrpSpPr>
            <p:cNvPr id="26780" name="Group 256">
              <a:extLst>
                <a:ext uri="{FF2B5EF4-FFF2-40B4-BE49-F238E27FC236}">
                  <a16:creationId xmlns:a16="http://schemas.microsoft.com/office/drawing/2014/main" id="{1BA174DA-98E9-4176-BA1E-897039E72890}"/>
                </a:ext>
              </a:extLst>
            </p:cNvPr>
            <p:cNvGrpSpPr>
              <a:grpSpLocks/>
            </p:cNvGrpSpPr>
            <p:nvPr/>
          </p:nvGrpSpPr>
          <p:grpSpPr bwMode="auto">
            <a:xfrm>
              <a:off x="3219" y="3388"/>
              <a:ext cx="1008" cy="400"/>
              <a:chOff x="3219" y="3388"/>
              <a:chExt cx="1008" cy="400"/>
            </a:xfrm>
          </p:grpSpPr>
          <p:sp>
            <p:nvSpPr>
              <p:cNvPr id="26891" name="Freeform 253">
                <a:extLst>
                  <a:ext uri="{FF2B5EF4-FFF2-40B4-BE49-F238E27FC236}">
                    <a16:creationId xmlns:a16="http://schemas.microsoft.com/office/drawing/2014/main" id="{837D6E41-E6D5-4C30-AB8F-3E9574763C61}"/>
                  </a:ext>
                </a:extLst>
              </p:cNvPr>
              <p:cNvSpPr>
                <a:spLocks/>
              </p:cNvSpPr>
              <p:nvPr/>
            </p:nvSpPr>
            <p:spPr bwMode="auto">
              <a:xfrm>
                <a:off x="3219" y="3392"/>
                <a:ext cx="1008" cy="396"/>
              </a:xfrm>
              <a:custGeom>
                <a:avLst/>
                <a:gdLst>
                  <a:gd name="T0" fmla="*/ 0 w 4200"/>
                  <a:gd name="T1" fmla="*/ 0 h 1800"/>
                  <a:gd name="T2" fmla="*/ 0 w 4200"/>
                  <a:gd name="T3" fmla="*/ 0 h 1800"/>
                  <a:gd name="T4" fmla="*/ 0 w 4200"/>
                  <a:gd name="T5" fmla="*/ 0 h 1800"/>
                  <a:gd name="T6" fmla="*/ 0 w 4200"/>
                  <a:gd name="T7" fmla="*/ 0 h 1800"/>
                  <a:gd name="T8" fmla="*/ 0 w 4200"/>
                  <a:gd name="T9" fmla="*/ 0 h 1800"/>
                  <a:gd name="T10" fmla="*/ 0 w 4200"/>
                  <a:gd name="T11" fmla="*/ 0 h 1800"/>
                  <a:gd name="T12" fmla="*/ 0 w 4200"/>
                  <a:gd name="T13" fmla="*/ 0 h 1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00" h="1800">
                    <a:moveTo>
                      <a:pt x="2100" y="0"/>
                    </a:moveTo>
                    <a:cubicBezTo>
                      <a:pt x="941" y="0"/>
                      <a:pt x="0" y="127"/>
                      <a:pt x="0" y="283"/>
                    </a:cubicBezTo>
                    <a:lnTo>
                      <a:pt x="0" y="1518"/>
                    </a:lnTo>
                    <a:cubicBezTo>
                      <a:pt x="0" y="1674"/>
                      <a:pt x="941" y="1800"/>
                      <a:pt x="2100" y="1800"/>
                    </a:cubicBezTo>
                    <a:cubicBezTo>
                      <a:pt x="3260" y="1800"/>
                      <a:pt x="4200" y="1674"/>
                      <a:pt x="4200" y="1518"/>
                    </a:cubicBezTo>
                    <a:lnTo>
                      <a:pt x="4200" y="283"/>
                    </a:lnTo>
                    <a:cubicBezTo>
                      <a:pt x="4200" y="127"/>
                      <a:pt x="3260" y="0"/>
                      <a:pt x="2100" y="0"/>
                    </a:cubicBezTo>
                    <a:close/>
                  </a:path>
                </a:pathLst>
              </a:custGeom>
              <a:solidFill>
                <a:srgbClr val="C0C0C0"/>
              </a:solidFill>
              <a:ln w="0">
                <a:solidFill>
                  <a:srgbClr val="000000"/>
                </a:solidFill>
                <a:prstDash val="solid"/>
                <a:round/>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92" name="Freeform 254">
                <a:extLst>
                  <a:ext uri="{FF2B5EF4-FFF2-40B4-BE49-F238E27FC236}">
                    <a16:creationId xmlns:a16="http://schemas.microsoft.com/office/drawing/2014/main" id="{31CB5469-FBB0-4F84-B8AA-B24D6C8ECC30}"/>
                  </a:ext>
                </a:extLst>
              </p:cNvPr>
              <p:cNvSpPr>
                <a:spLocks/>
              </p:cNvSpPr>
              <p:nvPr/>
            </p:nvSpPr>
            <p:spPr bwMode="auto">
              <a:xfrm>
                <a:off x="3219" y="3388"/>
                <a:ext cx="1008" cy="396"/>
              </a:xfrm>
              <a:custGeom>
                <a:avLst/>
                <a:gdLst>
                  <a:gd name="T0" fmla="*/ 0 w 4200"/>
                  <a:gd name="T1" fmla="*/ 0 h 1800"/>
                  <a:gd name="T2" fmla="*/ 0 w 4200"/>
                  <a:gd name="T3" fmla="*/ 0 h 1800"/>
                  <a:gd name="T4" fmla="*/ 0 w 4200"/>
                  <a:gd name="T5" fmla="*/ 0 h 1800"/>
                  <a:gd name="T6" fmla="*/ 0 w 4200"/>
                  <a:gd name="T7" fmla="*/ 0 h 1800"/>
                  <a:gd name="T8" fmla="*/ 0 w 4200"/>
                  <a:gd name="T9" fmla="*/ 0 h 1800"/>
                  <a:gd name="T10" fmla="*/ 0 w 4200"/>
                  <a:gd name="T11" fmla="*/ 0 h 1800"/>
                  <a:gd name="T12" fmla="*/ 0 w 4200"/>
                  <a:gd name="T13" fmla="*/ 0 h 18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00" h="1800">
                    <a:moveTo>
                      <a:pt x="2100" y="0"/>
                    </a:moveTo>
                    <a:cubicBezTo>
                      <a:pt x="941" y="0"/>
                      <a:pt x="0" y="127"/>
                      <a:pt x="0" y="283"/>
                    </a:cubicBezTo>
                    <a:lnTo>
                      <a:pt x="0" y="1518"/>
                    </a:lnTo>
                    <a:cubicBezTo>
                      <a:pt x="0" y="1674"/>
                      <a:pt x="941" y="1800"/>
                      <a:pt x="2100" y="1800"/>
                    </a:cubicBezTo>
                    <a:cubicBezTo>
                      <a:pt x="3260" y="1800"/>
                      <a:pt x="4200" y="1674"/>
                      <a:pt x="4200" y="1518"/>
                    </a:cubicBezTo>
                    <a:lnTo>
                      <a:pt x="4200" y="283"/>
                    </a:lnTo>
                    <a:cubicBezTo>
                      <a:pt x="4200" y="127"/>
                      <a:pt x="3260" y="0"/>
                      <a:pt x="2100" y="0"/>
                    </a:cubicBezTo>
                    <a:close/>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93" name="Freeform 255">
                <a:extLst>
                  <a:ext uri="{FF2B5EF4-FFF2-40B4-BE49-F238E27FC236}">
                    <a16:creationId xmlns:a16="http://schemas.microsoft.com/office/drawing/2014/main" id="{B4507ABF-92B5-42E8-BF07-A1E09192ECBA}"/>
                  </a:ext>
                </a:extLst>
              </p:cNvPr>
              <p:cNvSpPr>
                <a:spLocks/>
              </p:cNvSpPr>
              <p:nvPr/>
            </p:nvSpPr>
            <p:spPr bwMode="auto">
              <a:xfrm>
                <a:off x="3219" y="3454"/>
                <a:ext cx="1008" cy="62"/>
              </a:xfrm>
              <a:custGeom>
                <a:avLst/>
                <a:gdLst>
                  <a:gd name="T0" fmla="*/ 0 w 1008"/>
                  <a:gd name="T1" fmla="*/ 0 h 62"/>
                  <a:gd name="T2" fmla="*/ 504 w 1008"/>
                  <a:gd name="T3" fmla="*/ 62 h 62"/>
                  <a:gd name="T4" fmla="*/ 1008 w 1008"/>
                  <a:gd name="T5" fmla="*/ 0 h 62"/>
                  <a:gd name="T6" fmla="*/ 0 60000 65536"/>
                  <a:gd name="T7" fmla="*/ 0 60000 65536"/>
                  <a:gd name="T8" fmla="*/ 0 60000 65536"/>
                </a:gdLst>
                <a:ahLst/>
                <a:cxnLst>
                  <a:cxn ang="T6">
                    <a:pos x="T0" y="T1"/>
                  </a:cxn>
                  <a:cxn ang="T7">
                    <a:pos x="T2" y="T3"/>
                  </a:cxn>
                  <a:cxn ang="T8">
                    <a:pos x="T4" y="T5"/>
                  </a:cxn>
                </a:cxnLst>
                <a:rect l="0" t="0" r="r" b="b"/>
                <a:pathLst>
                  <a:path w="1008" h="62">
                    <a:moveTo>
                      <a:pt x="0" y="0"/>
                    </a:moveTo>
                    <a:cubicBezTo>
                      <a:pt x="0" y="34"/>
                      <a:pt x="226" y="62"/>
                      <a:pt x="504" y="62"/>
                    </a:cubicBezTo>
                    <a:cubicBezTo>
                      <a:pt x="782" y="62"/>
                      <a:pt x="1008" y="34"/>
                      <a:pt x="1008" y="0"/>
                    </a:cubicBezTo>
                  </a:path>
                </a:pathLst>
              </a:custGeom>
              <a:noFill/>
              <a:ln w="9525"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grpSp>
        <p:sp>
          <p:nvSpPr>
            <p:cNvPr id="26781" name="Rectangle 257">
              <a:extLst>
                <a:ext uri="{FF2B5EF4-FFF2-40B4-BE49-F238E27FC236}">
                  <a16:creationId xmlns:a16="http://schemas.microsoft.com/office/drawing/2014/main" id="{06768B3D-4B03-4760-96F1-AC931593D35F}"/>
                </a:ext>
              </a:extLst>
            </p:cNvPr>
            <p:cNvSpPr>
              <a:spLocks noChangeArrowheads="1"/>
            </p:cNvSpPr>
            <p:nvPr/>
          </p:nvSpPr>
          <p:spPr bwMode="auto">
            <a:xfrm>
              <a:off x="3376" y="3599"/>
              <a:ext cx="67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Get Debriefed &amp; File in </a:t>
              </a:r>
              <a:endParaRPr lang="en-US" altLang="en-US" sz="2700" dirty="0">
                <a:solidFill>
                  <a:srgbClr val="1A68A6"/>
                </a:solidFill>
                <a:latin typeface="Calibri" panose="020F0502020204030204" pitchFamily="34" charset="0"/>
              </a:endParaRPr>
            </a:p>
          </p:txBody>
        </p:sp>
        <p:sp>
          <p:nvSpPr>
            <p:cNvPr id="26782" name="Rectangle 258">
              <a:extLst>
                <a:ext uri="{FF2B5EF4-FFF2-40B4-BE49-F238E27FC236}">
                  <a16:creationId xmlns:a16="http://schemas.microsoft.com/office/drawing/2014/main" id="{02211EFF-38C1-4F45-8ABC-06BA589CEFF8}"/>
                </a:ext>
              </a:extLst>
            </p:cNvPr>
            <p:cNvSpPr>
              <a:spLocks noChangeArrowheads="1"/>
            </p:cNvSpPr>
            <p:nvPr/>
          </p:nvSpPr>
          <p:spPr bwMode="auto">
            <a:xfrm>
              <a:off x="3398" y="3678"/>
              <a:ext cx="61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Corporate Repository</a:t>
              </a:r>
              <a:endParaRPr lang="en-US" altLang="en-US" sz="2700" dirty="0">
                <a:solidFill>
                  <a:srgbClr val="1A68A6"/>
                </a:solidFill>
                <a:latin typeface="Calibri" panose="020F0502020204030204" pitchFamily="34" charset="0"/>
              </a:endParaRPr>
            </a:p>
          </p:txBody>
        </p:sp>
        <p:sp>
          <p:nvSpPr>
            <p:cNvPr id="26783" name="Rectangle 259">
              <a:extLst>
                <a:ext uri="{FF2B5EF4-FFF2-40B4-BE49-F238E27FC236}">
                  <a16:creationId xmlns:a16="http://schemas.microsoft.com/office/drawing/2014/main" id="{E2CEFD9D-F682-4B03-98AD-DBE512126D12}"/>
                </a:ext>
              </a:extLst>
            </p:cNvPr>
            <p:cNvSpPr>
              <a:spLocks noChangeArrowheads="1"/>
            </p:cNvSpPr>
            <p:nvPr/>
          </p:nvSpPr>
          <p:spPr bwMode="auto">
            <a:xfrm>
              <a:off x="3540" y="3423"/>
              <a:ext cx="28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Proposals</a:t>
              </a:r>
              <a:endParaRPr lang="en-US" altLang="en-US" sz="2700" dirty="0">
                <a:solidFill>
                  <a:srgbClr val="1A68A6"/>
                </a:solidFill>
                <a:latin typeface="Calibri" panose="020F0502020204030204" pitchFamily="34" charset="0"/>
              </a:endParaRPr>
            </a:p>
          </p:txBody>
        </p:sp>
        <p:grpSp>
          <p:nvGrpSpPr>
            <p:cNvPr id="26784" name="Group 264">
              <a:extLst>
                <a:ext uri="{FF2B5EF4-FFF2-40B4-BE49-F238E27FC236}">
                  <a16:creationId xmlns:a16="http://schemas.microsoft.com/office/drawing/2014/main" id="{FF44121D-29FB-471D-9974-ACD1D0D7283A}"/>
                </a:ext>
              </a:extLst>
            </p:cNvPr>
            <p:cNvGrpSpPr>
              <a:grpSpLocks/>
            </p:cNvGrpSpPr>
            <p:nvPr/>
          </p:nvGrpSpPr>
          <p:grpSpPr bwMode="auto">
            <a:xfrm>
              <a:off x="674" y="3981"/>
              <a:ext cx="4897" cy="242"/>
              <a:chOff x="674" y="3981"/>
              <a:chExt cx="4897" cy="242"/>
            </a:xfrm>
          </p:grpSpPr>
          <p:sp>
            <p:nvSpPr>
              <p:cNvPr id="26887" name="Rectangle 260">
                <a:extLst>
                  <a:ext uri="{FF2B5EF4-FFF2-40B4-BE49-F238E27FC236}">
                    <a16:creationId xmlns:a16="http://schemas.microsoft.com/office/drawing/2014/main" id="{961E45DB-804A-42ED-83AF-9E0A44515039}"/>
                  </a:ext>
                </a:extLst>
              </p:cNvPr>
              <p:cNvSpPr>
                <a:spLocks noChangeArrowheads="1"/>
              </p:cNvSpPr>
              <p:nvPr/>
            </p:nvSpPr>
            <p:spPr bwMode="auto">
              <a:xfrm>
                <a:off x="674" y="3981"/>
                <a:ext cx="4897" cy="242"/>
              </a:xfrm>
              <a:prstGeom prst="rect">
                <a:avLst/>
              </a:prstGeom>
              <a:solidFill>
                <a:srgbClr val="FEA0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pic>
            <p:nvPicPr>
              <p:cNvPr id="26888" name="Picture 261">
                <a:extLst>
                  <a:ext uri="{FF2B5EF4-FFF2-40B4-BE49-F238E27FC236}">
                    <a16:creationId xmlns:a16="http://schemas.microsoft.com/office/drawing/2014/main" id="{446B13DC-8860-427F-AEC1-6E7018137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 y="3982"/>
                <a:ext cx="4896" cy="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89" name="Rectangle 262">
                <a:extLst>
                  <a:ext uri="{FF2B5EF4-FFF2-40B4-BE49-F238E27FC236}">
                    <a16:creationId xmlns:a16="http://schemas.microsoft.com/office/drawing/2014/main" id="{A07D92C5-DFC5-4D4F-907D-0CDAB55D4863}"/>
                  </a:ext>
                </a:extLst>
              </p:cNvPr>
              <p:cNvSpPr>
                <a:spLocks noChangeArrowheads="1"/>
              </p:cNvSpPr>
              <p:nvPr/>
            </p:nvSpPr>
            <p:spPr bwMode="auto">
              <a:xfrm>
                <a:off x="674" y="3981"/>
                <a:ext cx="4897" cy="242"/>
              </a:xfrm>
              <a:prstGeom prst="rect">
                <a:avLst/>
              </a:prstGeom>
              <a:solidFill>
                <a:srgbClr val="FEA0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890" name="Rectangle 263">
                <a:extLst>
                  <a:ext uri="{FF2B5EF4-FFF2-40B4-BE49-F238E27FC236}">
                    <a16:creationId xmlns:a16="http://schemas.microsoft.com/office/drawing/2014/main" id="{86A4128C-5A9E-437C-B62A-364A4CCF56B1}"/>
                  </a:ext>
                </a:extLst>
              </p:cNvPr>
              <p:cNvSpPr>
                <a:spLocks noChangeArrowheads="1"/>
              </p:cNvSpPr>
              <p:nvPr/>
            </p:nvSpPr>
            <p:spPr bwMode="auto">
              <a:xfrm>
                <a:off x="675" y="3982"/>
                <a:ext cx="4896" cy="241"/>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785" name="Freeform 265">
              <a:extLst>
                <a:ext uri="{FF2B5EF4-FFF2-40B4-BE49-F238E27FC236}">
                  <a16:creationId xmlns:a16="http://schemas.microsoft.com/office/drawing/2014/main" id="{CE2AC7B6-0222-4C22-9D34-238671D744ED}"/>
                </a:ext>
              </a:extLst>
            </p:cNvPr>
            <p:cNvSpPr>
              <a:spLocks noEditPoints="1"/>
            </p:cNvSpPr>
            <p:nvPr/>
          </p:nvSpPr>
          <p:spPr bwMode="auto">
            <a:xfrm>
              <a:off x="2131" y="3846"/>
              <a:ext cx="48" cy="136"/>
            </a:xfrm>
            <a:custGeom>
              <a:avLst/>
              <a:gdLst>
                <a:gd name="T0" fmla="*/ 0 w 200"/>
                <a:gd name="T1" fmla="*/ 0 h 616"/>
                <a:gd name="T2" fmla="*/ 0 w 200"/>
                <a:gd name="T3" fmla="*/ 0 h 616"/>
                <a:gd name="T4" fmla="*/ 0 w 200"/>
                <a:gd name="T5" fmla="*/ 0 h 616"/>
                <a:gd name="T6" fmla="*/ 0 w 200"/>
                <a:gd name="T7" fmla="*/ 0 h 616"/>
                <a:gd name="T8" fmla="*/ 0 w 200"/>
                <a:gd name="T9" fmla="*/ 0 h 616"/>
                <a:gd name="T10" fmla="*/ 0 w 200"/>
                <a:gd name="T11" fmla="*/ 0 h 616"/>
                <a:gd name="T12" fmla="*/ 0 w 200"/>
                <a:gd name="T13" fmla="*/ 0 h 616"/>
                <a:gd name="T14" fmla="*/ 0 w 200"/>
                <a:gd name="T15" fmla="*/ 0 h 616"/>
                <a:gd name="T16" fmla="*/ 0 w 200"/>
                <a:gd name="T17" fmla="*/ 0 h 616"/>
                <a:gd name="T18" fmla="*/ 0 w 200"/>
                <a:gd name="T19" fmla="*/ 0 h 616"/>
                <a:gd name="T20" fmla="*/ 0 w 200"/>
                <a:gd name="T21" fmla="*/ 0 h 6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 h="616">
                  <a:moveTo>
                    <a:pt x="117" y="16"/>
                  </a:moveTo>
                  <a:lnTo>
                    <a:pt x="117" y="450"/>
                  </a:lnTo>
                  <a:cubicBezTo>
                    <a:pt x="117" y="459"/>
                    <a:pt x="109" y="466"/>
                    <a:pt x="100" y="466"/>
                  </a:cubicBezTo>
                  <a:cubicBezTo>
                    <a:pt x="91" y="466"/>
                    <a:pt x="83" y="459"/>
                    <a:pt x="83" y="450"/>
                  </a:cubicBezTo>
                  <a:lnTo>
                    <a:pt x="83" y="16"/>
                  </a:lnTo>
                  <a:cubicBezTo>
                    <a:pt x="83" y="7"/>
                    <a:pt x="91" y="0"/>
                    <a:pt x="100" y="0"/>
                  </a:cubicBezTo>
                  <a:cubicBezTo>
                    <a:pt x="109" y="0"/>
                    <a:pt x="117" y="7"/>
                    <a:pt x="117" y="16"/>
                  </a:cubicBezTo>
                  <a:close/>
                  <a:moveTo>
                    <a:pt x="200" y="416"/>
                  </a:moveTo>
                  <a:lnTo>
                    <a:pt x="100" y="616"/>
                  </a:lnTo>
                  <a:lnTo>
                    <a:pt x="0" y="416"/>
                  </a:lnTo>
                  <a:lnTo>
                    <a:pt x="200" y="416"/>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86" name="Rectangle 266">
              <a:extLst>
                <a:ext uri="{FF2B5EF4-FFF2-40B4-BE49-F238E27FC236}">
                  <a16:creationId xmlns:a16="http://schemas.microsoft.com/office/drawing/2014/main" id="{0F012340-36B2-499E-BE2D-6E5481FD4BD6}"/>
                </a:ext>
              </a:extLst>
            </p:cNvPr>
            <p:cNvSpPr>
              <a:spLocks noChangeArrowheads="1"/>
            </p:cNvSpPr>
            <p:nvPr/>
          </p:nvSpPr>
          <p:spPr bwMode="auto">
            <a:xfrm>
              <a:off x="1727" y="3989"/>
              <a:ext cx="680"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00"/>
                  </a:solidFill>
                  <a:latin typeface="Arial" panose="020B0604020202020204" pitchFamily="34" charset="0"/>
                </a:rPr>
                <a:t>5. Account Strategy</a:t>
              </a:r>
              <a:endParaRPr lang="en-US" altLang="en-US" sz="2700" dirty="0">
                <a:solidFill>
                  <a:srgbClr val="1A68A6"/>
                </a:solidFill>
                <a:latin typeface="Calibri" panose="020F0502020204030204" pitchFamily="34" charset="0"/>
              </a:endParaRPr>
            </a:p>
          </p:txBody>
        </p:sp>
        <p:sp>
          <p:nvSpPr>
            <p:cNvPr id="26787" name="Rectangle 267">
              <a:extLst>
                <a:ext uri="{FF2B5EF4-FFF2-40B4-BE49-F238E27FC236}">
                  <a16:creationId xmlns:a16="http://schemas.microsoft.com/office/drawing/2014/main" id="{0CA19D27-D6CE-4478-8D7D-A3AD8F111B33}"/>
                </a:ext>
              </a:extLst>
            </p:cNvPr>
            <p:cNvSpPr>
              <a:spLocks noChangeArrowheads="1"/>
            </p:cNvSpPr>
            <p:nvPr/>
          </p:nvSpPr>
          <p:spPr bwMode="auto">
            <a:xfrm>
              <a:off x="717" y="3997"/>
              <a:ext cx="867"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550" dirty="0">
                  <a:solidFill>
                    <a:srgbClr val="000000"/>
                  </a:solidFill>
                  <a:latin typeface="Arial" panose="020B0604020202020204" pitchFamily="34" charset="0"/>
                </a:rPr>
                <a:t>Account Team</a:t>
              </a:r>
              <a:endParaRPr lang="en-US" altLang="en-US" sz="2700" dirty="0">
                <a:solidFill>
                  <a:srgbClr val="1A68A6"/>
                </a:solidFill>
                <a:latin typeface="Calibri" panose="020F0502020204030204" pitchFamily="34" charset="0"/>
              </a:endParaRPr>
            </a:p>
          </p:txBody>
        </p:sp>
        <p:sp>
          <p:nvSpPr>
            <p:cNvPr id="26788" name="Rectangle 268">
              <a:extLst>
                <a:ext uri="{FF2B5EF4-FFF2-40B4-BE49-F238E27FC236}">
                  <a16:creationId xmlns:a16="http://schemas.microsoft.com/office/drawing/2014/main" id="{00817BB4-3205-4506-B6CC-7297D7644D7D}"/>
                </a:ext>
              </a:extLst>
            </p:cNvPr>
            <p:cNvSpPr>
              <a:spLocks noChangeArrowheads="1"/>
            </p:cNvSpPr>
            <p:nvPr/>
          </p:nvSpPr>
          <p:spPr bwMode="auto">
            <a:xfrm>
              <a:off x="709" y="904"/>
              <a:ext cx="60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550" dirty="0">
                  <a:solidFill>
                    <a:srgbClr val="000000"/>
                  </a:solidFill>
                  <a:latin typeface="Arial" panose="020B0604020202020204" pitchFamily="34" charset="0"/>
                </a:rPr>
                <a:t>Marketing</a:t>
              </a:r>
              <a:endParaRPr lang="en-US" altLang="en-US" sz="2700" dirty="0">
                <a:solidFill>
                  <a:srgbClr val="1A68A6"/>
                </a:solidFill>
                <a:latin typeface="Calibri" panose="020F0502020204030204" pitchFamily="34" charset="0"/>
              </a:endParaRPr>
            </a:p>
          </p:txBody>
        </p:sp>
        <p:grpSp>
          <p:nvGrpSpPr>
            <p:cNvPr id="26789" name="Group 271">
              <a:extLst>
                <a:ext uri="{FF2B5EF4-FFF2-40B4-BE49-F238E27FC236}">
                  <a16:creationId xmlns:a16="http://schemas.microsoft.com/office/drawing/2014/main" id="{AD0F198D-99AA-406F-B5D9-0D1740988D5B}"/>
                </a:ext>
              </a:extLst>
            </p:cNvPr>
            <p:cNvGrpSpPr>
              <a:grpSpLocks/>
            </p:cNvGrpSpPr>
            <p:nvPr/>
          </p:nvGrpSpPr>
          <p:grpSpPr bwMode="auto">
            <a:xfrm>
              <a:off x="3" y="1717"/>
              <a:ext cx="672" cy="2506"/>
              <a:chOff x="3" y="1717"/>
              <a:chExt cx="672" cy="2506"/>
            </a:xfrm>
          </p:grpSpPr>
          <p:sp>
            <p:nvSpPr>
              <p:cNvPr id="26885" name="Rectangle 269">
                <a:extLst>
                  <a:ext uri="{FF2B5EF4-FFF2-40B4-BE49-F238E27FC236}">
                    <a16:creationId xmlns:a16="http://schemas.microsoft.com/office/drawing/2014/main" id="{B2CDEFD0-4173-475E-A9FF-CD0C9CF29AAF}"/>
                  </a:ext>
                </a:extLst>
              </p:cNvPr>
              <p:cNvSpPr>
                <a:spLocks noChangeArrowheads="1"/>
              </p:cNvSpPr>
              <p:nvPr/>
            </p:nvSpPr>
            <p:spPr bwMode="auto">
              <a:xfrm>
                <a:off x="3" y="1717"/>
                <a:ext cx="672" cy="2506"/>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886" name="Rectangle 270">
                <a:extLst>
                  <a:ext uri="{FF2B5EF4-FFF2-40B4-BE49-F238E27FC236}">
                    <a16:creationId xmlns:a16="http://schemas.microsoft.com/office/drawing/2014/main" id="{16FFFB72-557D-438B-8400-AF84A8E5D885}"/>
                  </a:ext>
                </a:extLst>
              </p:cNvPr>
              <p:cNvSpPr>
                <a:spLocks noChangeArrowheads="1"/>
              </p:cNvSpPr>
              <p:nvPr/>
            </p:nvSpPr>
            <p:spPr bwMode="auto">
              <a:xfrm>
                <a:off x="3" y="1717"/>
                <a:ext cx="672" cy="2506"/>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790" name="Freeform 272">
              <a:extLst>
                <a:ext uri="{FF2B5EF4-FFF2-40B4-BE49-F238E27FC236}">
                  <a16:creationId xmlns:a16="http://schemas.microsoft.com/office/drawing/2014/main" id="{19EC5EFE-F0C7-4FF2-A1DA-E7D38B80C4A9}"/>
                </a:ext>
              </a:extLst>
            </p:cNvPr>
            <p:cNvSpPr>
              <a:spLocks noEditPoints="1"/>
            </p:cNvSpPr>
            <p:nvPr/>
          </p:nvSpPr>
          <p:spPr bwMode="auto">
            <a:xfrm>
              <a:off x="15" y="984"/>
              <a:ext cx="72" cy="3210"/>
            </a:xfrm>
            <a:custGeom>
              <a:avLst/>
              <a:gdLst>
                <a:gd name="T0" fmla="*/ 56 w 72"/>
                <a:gd name="T1" fmla="*/ 44 h 3210"/>
                <a:gd name="T2" fmla="*/ 56 w 72"/>
                <a:gd name="T3" fmla="*/ 110 h 3210"/>
                <a:gd name="T4" fmla="*/ 31 w 72"/>
                <a:gd name="T5" fmla="*/ 154 h 3210"/>
                <a:gd name="T6" fmla="*/ 31 w 72"/>
                <a:gd name="T7" fmla="*/ 176 h 3210"/>
                <a:gd name="T8" fmla="*/ 55 w 72"/>
                <a:gd name="T9" fmla="*/ 220 h 3210"/>
                <a:gd name="T10" fmla="*/ 55 w 72"/>
                <a:gd name="T11" fmla="*/ 308 h 3210"/>
                <a:gd name="T12" fmla="*/ 55 w 72"/>
                <a:gd name="T13" fmla="*/ 374 h 3210"/>
                <a:gd name="T14" fmla="*/ 31 w 72"/>
                <a:gd name="T15" fmla="*/ 418 h 3210"/>
                <a:gd name="T16" fmla="*/ 31 w 72"/>
                <a:gd name="T17" fmla="*/ 440 h 3210"/>
                <a:gd name="T18" fmla="*/ 55 w 72"/>
                <a:gd name="T19" fmla="*/ 484 h 3210"/>
                <a:gd name="T20" fmla="*/ 54 w 72"/>
                <a:gd name="T21" fmla="*/ 572 h 3210"/>
                <a:gd name="T22" fmla="*/ 54 w 72"/>
                <a:gd name="T23" fmla="*/ 638 h 3210"/>
                <a:gd name="T24" fmla="*/ 30 w 72"/>
                <a:gd name="T25" fmla="*/ 682 h 3210"/>
                <a:gd name="T26" fmla="*/ 30 w 72"/>
                <a:gd name="T27" fmla="*/ 704 h 3210"/>
                <a:gd name="T28" fmla="*/ 54 w 72"/>
                <a:gd name="T29" fmla="*/ 748 h 3210"/>
                <a:gd name="T30" fmla="*/ 54 w 72"/>
                <a:gd name="T31" fmla="*/ 836 h 3210"/>
                <a:gd name="T32" fmla="*/ 53 w 72"/>
                <a:gd name="T33" fmla="*/ 902 h 3210"/>
                <a:gd name="T34" fmla="*/ 29 w 72"/>
                <a:gd name="T35" fmla="*/ 946 h 3210"/>
                <a:gd name="T36" fmla="*/ 29 w 72"/>
                <a:gd name="T37" fmla="*/ 968 h 3210"/>
                <a:gd name="T38" fmla="*/ 53 w 72"/>
                <a:gd name="T39" fmla="*/ 1012 h 3210"/>
                <a:gd name="T40" fmla="*/ 53 w 72"/>
                <a:gd name="T41" fmla="*/ 1099 h 3210"/>
                <a:gd name="T42" fmla="*/ 53 w 72"/>
                <a:gd name="T43" fmla="*/ 1165 h 3210"/>
                <a:gd name="T44" fmla="*/ 29 w 72"/>
                <a:gd name="T45" fmla="*/ 1209 h 3210"/>
                <a:gd name="T46" fmla="*/ 29 w 72"/>
                <a:gd name="T47" fmla="*/ 1231 h 3210"/>
                <a:gd name="T48" fmla="*/ 53 w 72"/>
                <a:gd name="T49" fmla="*/ 1275 h 3210"/>
                <a:gd name="T50" fmla="*/ 53 w 72"/>
                <a:gd name="T51" fmla="*/ 1363 h 3210"/>
                <a:gd name="T52" fmla="*/ 52 w 72"/>
                <a:gd name="T53" fmla="*/ 1429 h 3210"/>
                <a:gd name="T54" fmla="*/ 28 w 72"/>
                <a:gd name="T55" fmla="*/ 1473 h 3210"/>
                <a:gd name="T56" fmla="*/ 28 w 72"/>
                <a:gd name="T57" fmla="*/ 1495 h 3210"/>
                <a:gd name="T58" fmla="*/ 52 w 72"/>
                <a:gd name="T59" fmla="*/ 1539 h 3210"/>
                <a:gd name="T60" fmla="*/ 52 w 72"/>
                <a:gd name="T61" fmla="*/ 1627 h 3210"/>
                <a:gd name="T62" fmla="*/ 52 w 72"/>
                <a:gd name="T63" fmla="*/ 1693 h 3210"/>
                <a:gd name="T64" fmla="*/ 28 w 72"/>
                <a:gd name="T65" fmla="*/ 1737 h 3210"/>
                <a:gd name="T66" fmla="*/ 28 w 72"/>
                <a:gd name="T67" fmla="*/ 1759 h 3210"/>
                <a:gd name="T68" fmla="*/ 51 w 72"/>
                <a:gd name="T69" fmla="*/ 1803 h 3210"/>
                <a:gd name="T70" fmla="*/ 51 w 72"/>
                <a:gd name="T71" fmla="*/ 1891 h 3210"/>
                <a:gd name="T72" fmla="*/ 51 w 72"/>
                <a:gd name="T73" fmla="*/ 1957 h 3210"/>
                <a:gd name="T74" fmla="*/ 27 w 72"/>
                <a:gd name="T75" fmla="*/ 2001 h 3210"/>
                <a:gd name="T76" fmla="*/ 27 w 72"/>
                <a:gd name="T77" fmla="*/ 2023 h 3210"/>
                <a:gd name="T78" fmla="*/ 51 w 72"/>
                <a:gd name="T79" fmla="*/ 2067 h 3210"/>
                <a:gd name="T80" fmla="*/ 50 w 72"/>
                <a:gd name="T81" fmla="*/ 2155 h 3210"/>
                <a:gd name="T82" fmla="*/ 50 w 72"/>
                <a:gd name="T83" fmla="*/ 2221 h 3210"/>
                <a:gd name="T84" fmla="*/ 26 w 72"/>
                <a:gd name="T85" fmla="*/ 2265 h 3210"/>
                <a:gd name="T86" fmla="*/ 26 w 72"/>
                <a:gd name="T87" fmla="*/ 2287 h 3210"/>
                <a:gd name="T88" fmla="*/ 50 w 72"/>
                <a:gd name="T89" fmla="*/ 2331 h 3210"/>
                <a:gd name="T90" fmla="*/ 50 w 72"/>
                <a:gd name="T91" fmla="*/ 2419 h 3210"/>
                <a:gd name="T92" fmla="*/ 50 w 72"/>
                <a:gd name="T93" fmla="*/ 2485 h 3210"/>
                <a:gd name="T94" fmla="*/ 26 w 72"/>
                <a:gd name="T95" fmla="*/ 2529 h 3210"/>
                <a:gd name="T96" fmla="*/ 25 w 72"/>
                <a:gd name="T97" fmla="*/ 2551 h 3210"/>
                <a:gd name="T98" fmla="*/ 49 w 72"/>
                <a:gd name="T99" fmla="*/ 2595 h 3210"/>
                <a:gd name="T100" fmla="*/ 49 w 72"/>
                <a:gd name="T101" fmla="*/ 2683 h 3210"/>
                <a:gd name="T102" fmla="*/ 49 w 72"/>
                <a:gd name="T103" fmla="*/ 2748 h 3210"/>
                <a:gd name="T104" fmla="*/ 25 w 72"/>
                <a:gd name="T105" fmla="*/ 2792 h 3210"/>
                <a:gd name="T106" fmla="*/ 25 w 72"/>
                <a:gd name="T107" fmla="*/ 2814 h 3210"/>
                <a:gd name="T108" fmla="*/ 49 w 72"/>
                <a:gd name="T109" fmla="*/ 2858 h 3210"/>
                <a:gd name="T110" fmla="*/ 48 w 72"/>
                <a:gd name="T111" fmla="*/ 2946 h 3210"/>
                <a:gd name="T112" fmla="*/ 48 w 72"/>
                <a:gd name="T113" fmla="*/ 3012 h 3210"/>
                <a:gd name="T114" fmla="*/ 24 w 72"/>
                <a:gd name="T115" fmla="*/ 3056 h 3210"/>
                <a:gd name="T116" fmla="*/ 24 w 72"/>
                <a:gd name="T117" fmla="*/ 3078 h 3210"/>
                <a:gd name="T118" fmla="*/ 48 w 72"/>
                <a:gd name="T119" fmla="*/ 3122 h 32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72" h="3210">
                  <a:moveTo>
                    <a:pt x="56" y="0"/>
                  </a:moveTo>
                  <a:lnTo>
                    <a:pt x="56" y="22"/>
                  </a:lnTo>
                  <a:lnTo>
                    <a:pt x="32" y="22"/>
                  </a:lnTo>
                  <a:lnTo>
                    <a:pt x="32" y="0"/>
                  </a:lnTo>
                  <a:lnTo>
                    <a:pt x="56" y="0"/>
                  </a:lnTo>
                  <a:close/>
                  <a:moveTo>
                    <a:pt x="56" y="44"/>
                  </a:moveTo>
                  <a:lnTo>
                    <a:pt x="56" y="66"/>
                  </a:lnTo>
                  <a:lnTo>
                    <a:pt x="32" y="66"/>
                  </a:lnTo>
                  <a:lnTo>
                    <a:pt x="32" y="44"/>
                  </a:lnTo>
                  <a:lnTo>
                    <a:pt x="56" y="44"/>
                  </a:lnTo>
                  <a:close/>
                  <a:moveTo>
                    <a:pt x="56" y="88"/>
                  </a:moveTo>
                  <a:lnTo>
                    <a:pt x="56" y="110"/>
                  </a:lnTo>
                  <a:lnTo>
                    <a:pt x="32" y="110"/>
                  </a:lnTo>
                  <a:lnTo>
                    <a:pt x="32" y="88"/>
                  </a:lnTo>
                  <a:lnTo>
                    <a:pt x="56" y="88"/>
                  </a:lnTo>
                  <a:close/>
                  <a:moveTo>
                    <a:pt x="55" y="132"/>
                  </a:moveTo>
                  <a:lnTo>
                    <a:pt x="55" y="154"/>
                  </a:lnTo>
                  <a:lnTo>
                    <a:pt x="31" y="154"/>
                  </a:lnTo>
                  <a:lnTo>
                    <a:pt x="31" y="132"/>
                  </a:lnTo>
                  <a:lnTo>
                    <a:pt x="55" y="132"/>
                  </a:lnTo>
                  <a:close/>
                  <a:moveTo>
                    <a:pt x="55" y="176"/>
                  </a:moveTo>
                  <a:lnTo>
                    <a:pt x="55" y="198"/>
                  </a:lnTo>
                  <a:lnTo>
                    <a:pt x="31" y="198"/>
                  </a:lnTo>
                  <a:lnTo>
                    <a:pt x="31" y="176"/>
                  </a:lnTo>
                  <a:lnTo>
                    <a:pt x="55" y="176"/>
                  </a:lnTo>
                  <a:close/>
                  <a:moveTo>
                    <a:pt x="55" y="220"/>
                  </a:moveTo>
                  <a:lnTo>
                    <a:pt x="55" y="242"/>
                  </a:lnTo>
                  <a:lnTo>
                    <a:pt x="31" y="242"/>
                  </a:lnTo>
                  <a:lnTo>
                    <a:pt x="31" y="220"/>
                  </a:lnTo>
                  <a:lnTo>
                    <a:pt x="55" y="220"/>
                  </a:lnTo>
                  <a:close/>
                  <a:moveTo>
                    <a:pt x="55" y="264"/>
                  </a:moveTo>
                  <a:lnTo>
                    <a:pt x="55" y="286"/>
                  </a:lnTo>
                  <a:lnTo>
                    <a:pt x="31" y="286"/>
                  </a:lnTo>
                  <a:lnTo>
                    <a:pt x="31" y="264"/>
                  </a:lnTo>
                  <a:lnTo>
                    <a:pt x="55" y="264"/>
                  </a:lnTo>
                  <a:close/>
                  <a:moveTo>
                    <a:pt x="55" y="308"/>
                  </a:moveTo>
                  <a:lnTo>
                    <a:pt x="55" y="330"/>
                  </a:lnTo>
                  <a:lnTo>
                    <a:pt x="31" y="330"/>
                  </a:lnTo>
                  <a:lnTo>
                    <a:pt x="31" y="308"/>
                  </a:lnTo>
                  <a:lnTo>
                    <a:pt x="55" y="308"/>
                  </a:lnTo>
                  <a:close/>
                  <a:moveTo>
                    <a:pt x="55" y="352"/>
                  </a:moveTo>
                  <a:lnTo>
                    <a:pt x="55" y="374"/>
                  </a:lnTo>
                  <a:lnTo>
                    <a:pt x="31" y="374"/>
                  </a:lnTo>
                  <a:lnTo>
                    <a:pt x="31" y="352"/>
                  </a:lnTo>
                  <a:lnTo>
                    <a:pt x="55" y="352"/>
                  </a:lnTo>
                  <a:close/>
                  <a:moveTo>
                    <a:pt x="55" y="396"/>
                  </a:moveTo>
                  <a:lnTo>
                    <a:pt x="55" y="418"/>
                  </a:lnTo>
                  <a:lnTo>
                    <a:pt x="31" y="418"/>
                  </a:lnTo>
                  <a:lnTo>
                    <a:pt x="31" y="396"/>
                  </a:lnTo>
                  <a:lnTo>
                    <a:pt x="55" y="396"/>
                  </a:lnTo>
                  <a:close/>
                  <a:moveTo>
                    <a:pt x="55" y="440"/>
                  </a:moveTo>
                  <a:lnTo>
                    <a:pt x="55" y="462"/>
                  </a:lnTo>
                  <a:lnTo>
                    <a:pt x="31" y="462"/>
                  </a:lnTo>
                  <a:lnTo>
                    <a:pt x="31" y="440"/>
                  </a:lnTo>
                  <a:lnTo>
                    <a:pt x="55" y="440"/>
                  </a:lnTo>
                  <a:close/>
                  <a:moveTo>
                    <a:pt x="55" y="484"/>
                  </a:moveTo>
                  <a:lnTo>
                    <a:pt x="55" y="506"/>
                  </a:lnTo>
                  <a:lnTo>
                    <a:pt x="31" y="506"/>
                  </a:lnTo>
                  <a:lnTo>
                    <a:pt x="31" y="484"/>
                  </a:lnTo>
                  <a:lnTo>
                    <a:pt x="55" y="484"/>
                  </a:lnTo>
                  <a:close/>
                  <a:moveTo>
                    <a:pt x="54" y="528"/>
                  </a:moveTo>
                  <a:lnTo>
                    <a:pt x="54" y="550"/>
                  </a:lnTo>
                  <a:lnTo>
                    <a:pt x="30" y="550"/>
                  </a:lnTo>
                  <a:lnTo>
                    <a:pt x="30" y="528"/>
                  </a:lnTo>
                  <a:lnTo>
                    <a:pt x="54" y="528"/>
                  </a:lnTo>
                  <a:close/>
                  <a:moveTo>
                    <a:pt x="54" y="572"/>
                  </a:moveTo>
                  <a:lnTo>
                    <a:pt x="54" y="594"/>
                  </a:lnTo>
                  <a:lnTo>
                    <a:pt x="30" y="594"/>
                  </a:lnTo>
                  <a:lnTo>
                    <a:pt x="30" y="572"/>
                  </a:lnTo>
                  <a:lnTo>
                    <a:pt x="54" y="572"/>
                  </a:lnTo>
                  <a:close/>
                  <a:moveTo>
                    <a:pt x="54" y="616"/>
                  </a:moveTo>
                  <a:lnTo>
                    <a:pt x="54" y="638"/>
                  </a:lnTo>
                  <a:lnTo>
                    <a:pt x="30" y="638"/>
                  </a:lnTo>
                  <a:lnTo>
                    <a:pt x="30" y="616"/>
                  </a:lnTo>
                  <a:lnTo>
                    <a:pt x="54" y="616"/>
                  </a:lnTo>
                  <a:close/>
                  <a:moveTo>
                    <a:pt x="54" y="660"/>
                  </a:moveTo>
                  <a:lnTo>
                    <a:pt x="54" y="682"/>
                  </a:lnTo>
                  <a:lnTo>
                    <a:pt x="30" y="682"/>
                  </a:lnTo>
                  <a:lnTo>
                    <a:pt x="30" y="660"/>
                  </a:lnTo>
                  <a:lnTo>
                    <a:pt x="54" y="660"/>
                  </a:lnTo>
                  <a:close/>
                  <a:moveTo>
                    <a:pt x="54" y="704"/>
                  </a:moveTo>
                  <a:lnTo>
                    <a:pt x="54" y="726"/>
                  </a:lnTo>
                  <a:lnTo>
                    <a:pt x="30" y="726"/>
                  </a:lnTo>
                  <a:lnTo>
                    <a:pt x="30" y="704"/>
                  </a:lnTo>
                  <a:lnTo>
                    <a:pt x="54" y="704"/>
                  </a:lnTo>
                  <a:close/>
                  <a:moveTo>
                    <a:pt x="54" y="748"/>
                  </a:moveTo>
                  <a:lnTo>
                    <a:pt x="54" y="770"/>
                  </a:lnTo>
                  <a:lnTo>
                    <a:pt x="30" y="770"/>
                  </a:lnTo>
                  <a:lnTo>
                    <a:pt x="30" y="748"/>
                  </a:lnTo>
                  <a:lnTo>
                    <a:pt x="54" y="748"/>
                  </a:lnTo>
                  <a:close/>
                  <a:moveTo>
                    <a:pt x="54" y="792"/>
                  </a:moveTo>
                  <a:lnTo>
                    <a:pt x="54" y="814"/>
                  </a:lnTo>
                  <a:lnTo>
                    <a:pt x="30" y="814"/>
                  </a:lnTo>
                  <a:lnTo>
                    <a:pt x="30" y="792"/>
                  </a:lnTo>
                  <a:lnTo>
                    <a:pt x="54" y="792"/>
                  </a:lnTo>
                  <a:close/>
                  <a:moveTo>
                    <a:pt x="54" y="836"/>
                  </a:moveTo>
                  <a:lnTo>
                    <a:pt x="54" y="858"/>
                  </a:lnTo>
                  <a:lnTo>
                    <a:pt x="30" y="858"/>
                  </a:lnTo>
                  <a:lnTo>
                    <a:pt x="30" y="836"/>
                  </a:lnTo>
                  <a:lnTo>
                    <a:pt x="54" y="836"/>
                  </a:lnTo>
                  <a:close/>
                  <a:moveTo>
                    <a:pt x="54" y="880"/>
                  </a:moveTo>
                  <a:lnTo>
                    <a:pt x="53" y="902"/>
                  </a:lnTo>
                  <a:lnTo>
                    <a:pt x="29" y="902"/>
                  </a:lnTo>
                  <a:lnTo>
                    <a:pt x="30" y="880"/>
                  </a:lnTo>
                  <a:lnTo>
                    <a:pt x="54" y="880"/>
                  </a:lnTo>
                  <a:close/>
                  <a:moveTo>
                    <a:pt x="53" y="924"/>
                  </a:moveTo>
                  <a:lnTo>
                    <a:pt x="53" y="946"/>
                  </a:lnTo>
                  <a:lnTo>
                    <a:pt x="29" y="946"/>
                  </a:lnTo>
                  <a:lnTo>
                    <a:pt x="29" y="924"/>
                  </a:lnTo>
                  <a:lnTo>
                    <a:pt x="53" y="924"/>
                  </a:lnTo>
                  <a:close/>
                  <a:moveTo>
                    <a:pt x="53" y="968"/>
                  </a:moveTo>
                  <a:lnTo>
                    <a:pt x="53" y="990"/>
                  </a:lnTo>
                  <a:lnTo>
                    <a:pt x="29" y="990"/>
                  </a:lnTo>
                  <a:lnTo>
                    <a:pt x="29" y="968"/>
                  </a:lnTo>
                  <a:lnTo>
                    <a:pt x="53" y="968"/>
                  </a:lnTo>
                  <a:close/>
                  <a:moveTo>
                    <a:pt x="53" y="1012"/>
                  </a:moveTo>
                  <a:lnTo>
                    <a:pt x="53" y="1034"/>
                  </a:lnTo>
                  <a:lnTo>
                    <a:pt x="29" y="1034"/>
                  </a:lnTo>
                  <a:lnTo>
                    <a:pt x="29" y="1012"/>
                  </a:lnTo>
                  <a:lnTo>
                    <a:pt x="53" y="1012"/>
                  </a:lnTo>
                  <a:close/>
                  <a:moveTo>
                    <a:pt x="53" y="1056"/>
                  </a:moveTo>
                  <a:lnTo>
                    <a:pt x="53" y="1077"/>
                  </a:lnTo>
                  <a:lnTo>
                    <a:pt x="29" y="1077"/>
                  </a:lnTo>
                  <a:lnTo>
                    <a:pt x="29" y="1056"/>
                  </a:lnTo>
                  <a:lnTo>
                    <a:pt x="53" y="1056"/>
                  </a:lnTo>
                  <a:close/>
                  <a:moveTo>
                    <a:pt x="53" y="1099"/>
                  </a:moveTo>
                  <a:lnTo>
                    <a:pt x="53" y="1121"/>
                  </a:lnTo>
                  <a:lnTo>
                    <a:pt x="29" y="1121"/>
                  </a:lnTo>
                  <a:lnTo>
                    <a:pt x="29" y="1099"/>
                  </a:lnTo>
                  <a:lnTo>
                    <a:pt x="53" y="1099"/>
                  </a:lnTo>
                  <a:close/>
                  <a:moveTo>
                    <a:pt x="53" y="1143"/>
                  </a:moveTo>
                  <a:lnTo>
                    <a:pt x="53" y="1165"/>
                  </a:lnTo>
                  <a:lnTo>
                    <a:pt x="29" y="1165"/>
                  </a:lnTo>
                  <a:lnTo>
                    <a:pt x="29" y="1143"/>
                  </a:lnTo>
                  <a:lnTo>
                    <a:pt x="53" y="1143"/>
                  </a:lnTo>
                  <a:close/>
                  <a:moveTo>
                    <a:pt x="53" y="1187"/>
                  </a:moveTo>
                  <a:lnTo>
                    <a:pt x="53" y="1209"/>
                  </a:lnTo>
                  <a:lnTo>
                    <a:pt x="29" y="1209"/>
                  </a:lnTo>
                  <a:lnTo>
                    <a:pt x="29" y="1187"/>
                  </a:lnTo>
                  <a:lnTo>
                    <a:pt x="53" y="1187"/>
                  </a:lnTo>
                  <a:close/>
                  <a:moveTo>
                    <a:pt x="53" y="1231"/>
                  </a:moveTo>
                  <a:lnTo>
                    <a:pt x="53" y="1253"/>
                  </a:lnTo>
                  <a:lnTo>
                    <a:pt x="29" y="1253"/>
                  </a:lnTo>
                  <a:lnTo>
                    <a:pt x="29" y="1231"/>
                  </a:lnTo>
                  <a:lnTo>
                    <a:pt x="53" y="1231"/>
                  </a:lnTo>
                  <a:close/>
                  <a:moveTo>
                    <a:pt x="53" y="1275"/>
                  </a:moveTo>
                  <a:lnTo>
                    <a:pt x="53" y="1297"/>
                  </a:lnTo>
                  <a:lnTo>
                    <a:pt x="29" y="1297"/>
                  </a:lnTo>
                  <a:lnTo>
                    <a:pt x="29" y="1275"/>
                  </a:lnTo>
                  <a:lnTo>
                    <a:pt x="53" y="1275"/>
                  </a:lnTo>
                  <a:close/>
                  <a:moveTo>
                    <a:pt x="53" y="1319"/>
                  </a:moveTo>
                  <a:lnTo>
                    <a:pt x="53" y="1341"/>
                  </a:lnTo>
                  <a:lnTo>
                    <a:pt x="29" y="1341"/>
                  </a:lnTo>
                  <a:lnTo>
                    <a:pt x="29" y="1319"/>
                  </a:lnTo>
                  <a:lnTo>
                    <a:pt x="53" y="1319"/>
                  </a:lnTo>
                  <a:close/>
                  <a:moveTo>
                    <a:pt x="53" y="1363"/>
                  </a:moveTo>
                  <a:lnTo>
                    <a:pt x="52" y="1385"/>
                  </a:lnTo>
                  <a:lnTo>
                    <a:pt x="28" y="1385"/>
                  </a:lnTo>
                  <a:lnTo>
                    <a:pt x="29" y="1363"/>
                  </a:lnTo>
                  <a:lnTo>
                    <a:pt x="53" y="1363"/>
                  </a:lnTo>
                  <a:close/>
                  <a:moveTo>
                    <a:pt x="52" y="1407"/>
                  </a:moveTo>
                  <a:lnTo>
                    <a:pt x="52" y="1429"/>
                  </a:lnTo>
                  <a:lnTo>
                    <a:pt x="28" y="1429"/>
                  </a:lnTo>
                  <a:lnTo>
                    <a:pt x="28" y="1407"/>
                  </a:lnTo>
                  <a:lnTo>
                    <a:pt x="52" y="1407"/>
                  </a:lnTo>
                  <a:close/>
                  <a:moveTo>
                    <a:pt x="52" y="1451"/>
                  </a:moveTo>
                  <a:lnTo>
                    <a:pt x="52" y="1473"/>
                  </a:lnTo>
                  <a:lnTo>
                    <a:pt x="28" y="1473"/>
                  </a:lnTo>
                  <a:lnTo>
                    <a:pt x="28" y="1451"/>
                  </a:lnTo>
                  <a:lnTo>
                    <a:pt x="52" y="1451"/>
                  </a:lnTo>
                  <a:close/>
                  <a:moveTo>
                    <a:pt x="52" y="1495"/>
                  </a:moveTo>
                  <a:lnTo>
                    <a:pt x="52" y="1517"/>
                  </a:lnTo>
                  <a:lnTo>
                    <a:pt x="28" y="1517"/>
                  </a:lnTo>
                  <a:lnTo>
                    <a:pt x="28" y="1495"/>
                  </a:lnTo>
                  <a:lnTo>
                    <a:pt x="52" y="1495"/>
                  </a:lnTo>
                  <a:close/>
                  <a:moveTo>
                    <a:pt x="52" y="1539"/>
                  </a:moveTo>
                  <a:lnTo>
                    <a:pt x="52" y="1561"/>
                  </a:lnTo>
                  <a:lnTo>
                    <a:pt x="28" y="1561"/>
                  </a:lnTo>
                  <a:lnTo>
                    <a:pt x="28" y="1539"/>
                  </a:lnTo>
                  <a:lnTo>
                    <a:pt x="52" y="1539"/>
                  </a:lnTo>
                  <a:close/>
                  <a:moveTo>
                    <a:pt x="52" y="1583"/>
                  </a:moveTo>
                  <a:lnTo>
                    <a:pt x="52" y="1605"/>
                  </a:lnTo>
                  <a:lnTo>
                    <a:pt x="28" y="1605"/>
                  </a:lnTo>
                  <a:lnTo>
                    <a:pt x="28" y="1583"/>
                  </a:lnTo>
                  <a:lnTo>
                    <a:pt x="52" y="1583"/>
                  </a:lnTo>
                  <a:close/>
                  <a:moveTo>
                    <a:pt x="52" y="1627"/>
                  </a:moveTo>
                  <a:lnTo>
                    <a:pt x="52" y="1649"/>
                  </a:lnTo>
                  <a:lnTo>
                    <a:pt x="28" y="1649"/>
                  </a:lnTo>
                  <a:lnTo>
                    <a:pt x="28" y="1627"/>
                  </a:lnTo>
                  <a:lnTo>
                    <a:pt x="52" y="1627"/>
                  </a:lnTo>
                  <a:close/>
                  <a:moveTo>
                    <a:pt x="52" y="1671"/>
                  </a:moveTo>
                  <a:lnTo>
                    <a:pt x="52" y="1693"/>
                  </a:lnTo>
                  <a:lnTo>
                    <a:pt x="28" y="1693"/>
                  </a:lnTo>
                  <a:lnTo>
                    <a:pt x="28" y="1671"/>
                  </a:lnTo>
                  <a:lnTo>
                    <a:pt x="52" y="1671"/>
                  </a:lnTo>
                  <a:close/>
                  <a:moveTo>
                    <a:pt x="52" y="1715"/>
                  </a:moveTo>
                  <a:lnTo>
                    <a:pt x="52" y="1737"/>
                  </a:lnTo>
                  <a:lnTo>
                    <a:pt x="28" y="1737"/>
                  </a:lnTo>
                  <a:lnTo>
                    <a:pt x="28" y="1715"/>
                  </a:lnTo>
                  <a:lnTo>
                    <a:pt x="52" y="1715"/>
                  </a:lnTo>
                  <a:close/>
                  <a:moveTo>
                    <a:pt x="52" y="1759"/>
                  </a:moveTo>
                  <a:lnTo>
                    <a:pt x="51" y="1781"/>
                  </a:lnTo>
                  <a:lnTo>
                    <a:pt x="27" y="1781"/>
                  </a:lnTo>
                  <a:lnTo>
                    <a:pt x="28" y="1759"/>
                  </a:lnTo>
                  <a:lnTo>
                    <a:pt x="52" y="1759"/>
                  </a:lnTo>
                  <a:close/>
                  <a:moveTo>
                    <a:pt x="51" y="1803"/>
                  </a:moveTo>
                  <a:lnTo>
                    <a:pt x="51" y="1825"/>
                  </a:lnTo>
                  <a:lnTo>
                    <a:pt x="27" y="1825"/>
                  </a:lnTo>
                  <a:lnTo>
                    <a:pt x="27" y="1803"/>
                  </a:lnTo>
                  <a:lnTo>
                    <a:pt x="51" y="1803"/>
                  </a:lnTo>
                  <a:close/>
                  <a:moveTo>
                    <a:pt x="51" y="1847"/>
                  </a:moveTo>
                  <a:lnTo>
                    <a:pt x="51" y="1869"/>
                  </a:lnTo>
                  <a:lnTo>
                    <a:pt x="27" y="1869"/>
                  </a:lnTo>
                  <a:lnTo>
                    <a:pt x="27" y="1847"/>
                  </a:lnTo>
                  <a:lnTo>
                    <a:pt x="51" y="1847"/>
                  </a:lnTo>
                  <a:close/>
                  <a:moveTo>
                    <a:pt x="51" y="1891"/>
                  </a:moveTo>
                  <a:lnTo>
                    <a:pt x="51" y="1913"/>
                  </a:lnTo>
                  <a:lnTo>
                    <a:pt x="27" y="1913"/>
                  </a:lnTo>
                  <a:lnTo>
                    <a:pt x="27" y="1891"/>
                  </a:lnTo>
                  <a:lnTo>
                    <a:pt x="51" y="1891"/>
                  </a:lnTo>
                  <a:close/>
                  <a:moveTo>
                    <a:pt x="51" y="1935"/>
                  </a:moveTo>
                  <a:lnTo>
                    <a:pt x="51" y="1957"/>
                  </a:lnTo>
                  <a:lnTo>
                    <a:pt x="27" y="1957"/>
                  </a:lnTo>
                  <a:lnTo>
                    <a:pt x="27" y="1935"/>
                  </a:lnTo>
                  <a:lnTo>
                    <a:pt x="51" y="1935"/>
                  </a:lnTo>
                  <a:close/>
                  <a:moveTo>
                    <a:pt x="51" y="1979"/>
                  </a:moveTo>
                  <a:lnTo>
                    <a:pt x="51" y="2001"/>
                  </a:lnTo>
                  <a:lnTo>
                    <a:pt x="27" y="2001"/>
                  </a:lnTo>
                  <a:lnTo>
                    <a:pt x="27" y="1979"/>
                  </a:lnTo>
                  <a:lnTo>
                    <a:pt x="51" y="1979"/>
                  </a:lnTo>
                  <a:close/>
                  <a:moveTo>
                    <a:pt x="51" y="2023"/>
                  </a:moveTo>
                  <a:lnTo>
                    <a:pt x="51" y="2045"/>
                  </a:lnTo>
                  <a:lnTo>
                    <a:pt x="27" y="2045"/>
                  </a:lnTo>
                  <a:lnTo>
                    <a:pt x="27" y="2023"/>
                  </a:lnTo>
                  <a:lnTo>
                    <a:pt x="51" y="2023"/>
                  </a:lnTo>
                  <a:close/>
                  <a:moveTo>
                    <a:pt x="51" y="2067"/>
                  </a:moveTo>
                  <a:lnTo>
                    <a:pt x="51" y="2089"/>
                  </a:lnTo>
                  <a:lnTo>
                    <a:pt x="27" y="2089"/>
                  </a:lnTo>
                  <a:lnTo>
                    <a:pt x="27" y="2067"/>
                  </a:lnTo>
                  <a:lnTo>
                    <a:pt x="51" y="2067"/>
                  </a:lnTo>
                  <a:close/>
                  <a:moveTo>
                    <a:pt x="51" y="2111"/>
                  </a:moveTo>
                  <a:lnTo>
                    <a:pt x="51" y="2133"/>
                  </a:lnTo>
                  <a:lnTo>
                    <a:pt x="27" y="2133"/>
                  </a:lnTo>
                  <a:lnTo>
                    <a:pt x="27" y="2111"/>
                  </a:lnTo>
                  <a:lnTo>
                    <a:pt x="51" y="2111"/>
                  </a:lnTo>
                  <a:close/>
                  <a:moveTo>
                    <a:pt x="50" y="2155"/>
                  </a:moveTo>
                  <a:lnTo>
                    <a:pt x="50" y="2177"/>
                  </a:lnTo>
                  <a:lnTo>
                    <a:pt x="26" y="2177"/>
                  </a:lnTo>
                  <a:lnTo>
                    <a:pt x="26" y="2155"/>
                  </a:lnTo>
                  <a:lnTo>
                    <a:pt x="50" y="2155"/>
                  </a:lnTo>
                  <a:close/>
                  <a:moveTo>
                    <a:pt x="50" y="2199"/>
                  </a:moveTo>
                  <a:lnTo>
                    <a:pt x="50" y="2221"/>
                  </a:lnTo>
                  <a:lnTo>
                    <a:pt x="26" y="2221"/>
                  </a:lnTo>
                  <a:lnTo>
                    <a:pt x="26" y="2199"/>
                  </a:lnTo>
                  <a:lnTo>
                    <a:pt x="50" y="2199"/>
                  </a:lnTo>
                  <a:close/>
                  <a:moveTo>
                    <a:pt x="50" y="2243"/>
                  </a:moveTo>
                  <a:lnTo>
                    <a:pt x="50" y="2265"/>
                  </a:lnTo>
                  <a:lnTo>
                    <a:pt x="26" y="2265"/>
                  </a:lnTo>
                  <a:lnTo>
                    <a:pt x="26" y="2243"/>
                  </a:lnTo>
                  <a:lnTo>
                    <a:pt x="50" y="2243"/>
                  </a:lnTo>
                  <a:close/>
                  <a:moveTo>
                    <a:pt x="50" y="2287"/>
                  </a:moveTo>
                  <a:lnTo>
                    <a:pt x="50" y="2309"/>
                  </a:lnTo>
                  <a:lnTo>
                    <a:pt x="26" y="2309"/>
                  </a:lnTo>
                  <a:lnTo>
                    <a:pt x="26" y="2287"/>
                  </a:lnTo>
                  <a:lnTo>
                    <a:pt x="50" y="2287"/>
                  </a:lnTo>
                  <a:close/>
                  <a:moveTo>
                    <a:pt x="50" y="2331"/>
                  </a:moveTo>
                  <a:lnTo>
                    <a:pt x="50" y="2353"/>
                  </a:lnTo>
                  <a:lnTo>
                    <a:pt x="26" y="2353"/>
                  </a:lnTo>
                  <a:lnTo>
                    <a:pt x="26" y="2331"/>
                  </a:lnTo>
                  <a:lnTo>
                    <a:pt x="50" y="2331"/>
                  </a:lnTo>
                  <a:close/>
                  <a:moveTo>
                    <a:pt x="50" y="2375"/>
                  </a:moveTo>
                  <a:lnTo>
                    <a:pt x="50" y="2397"/>
                  </a:lnTo>
                  <a:lnTo>
                    <a:pt x="26" y="2397"/>
                  </a:lnTo>
                  <a:lnTo>
                    <a:pt x="26" y="2375"/>
                  </a:lnTo>
                  <a:lnTo>
                    <a:pt x="50" y="2375"/>
                  </a:lnTo>
                  <a:close/>
                  <a:moveTo>
                    <a:pt x="50" y="2419"/>
                  </a:moveTo>
                  <a:lnTo>
                    <a:pt x="50" y="2441"/>
                  </a:lnTo>
                  <a:lnTo>
                    <a:pt x="26" y="2441"/>
                  </a:lnTo>
                  <a:lnTo>
                    <a:pt x="26" y="2419"/>
                  </a:lnTo>
                  <a:lnTo>
                    <a:pt x="50" y="2419"/>
                  </a:lnTo>
                  <a:close/>
                  <a:moveTo>
                    <a:pt x="50" y="2463"/>
                  </a:moveTo>
                  <a:lnTo>
                    <a:pt x="50" y="2485"/>
                  </a:lnTo>
                  <a:lnTo>
                    <a:pt x="26" y="2485"/>
                  </a:lnTo>
                  <a:lnTo>
                    <a:pt x="26" y="2463"/>
                  </a:lnTo>
                  <a:lnTo>
                    <a:pt x="50" y="2463"/>
                  </a:lnTo>
                  <a:close/>
                  <a:moveTo>
                    <a:pt x="50" y="2507"/>
                  </a:moveTo>
                  <a:lnTo>
                    <a:pt x="50" y="2529"/>
                  </a:lnTo>
                  <a:lnTo>
                    <a:pt x="26" y="2529"/>
                  </a:lnTo>
                  <a:lnTo>
                    <a:pt x="26" y="2507"/>
                  </a:lnTo>
                  <a:lnTo>
                    <a:pt x="50" y="2507"/>
                  </a:lnTo>
                  <a:close/>
                  <a:moveTo>
                    <a:pt x="49" y="2551"/>
                  </a:moveTo>
                  <a:lnTo>
                    <a:pt x="49" y="2573"/>
                  </a:lnTo>
                  <a:lnTo>
                    <a:pt x="25" y="2573"/>
                  </a:lnTo>
                  <a:lnTo>
                    <a:pt x="25" y="2551"/>
                  </a:lnTo>
                  <a:lnTo>
                    <a:pt x="49" y="2551"/>
                  </a:lnTo>
                  <a:close/>
                  <a:moveTo>
                    <a:pt x="49" y="2595"/>
                  </a:moveTo>
                  <a:lnTo>
                    <a:pt x="49" y="2617"/>
                  </a:lnTo>
                  <a:lnTo>
                    <a:pt x="25" y="2617"/>
                  </a:lnTo>
                  <a:lnTo>
                    <a:pt x="25" y="2595"/>
                  </a:lnTo>
                  <a:lnTo>
                    <a:pt x="49" y="2595"/>
                  </a:lnTo>
                  <a:close/>
                  <a:moveTo>
                    <a:pt x="49" y="2639"/>
                  </a:moveTo>
                  <a:lnTo>
                    <a:pt x="49" y="2661"/>
                  </a:lnTo>
                  <a:lnTo>
                    <a:pt x="25" y="2661"/>
                  </a:lnTo>
                  <a:lnTo>
                    <a:pt x="25" y="2639"/>
                  </a:lnTo>
                  <a:lnTo>
                    <a:pt x="49" y="2639"/>
                  </a:lnTo>
                  <a:close/>
                  <a:moveTo>
                    <a:pt x="49" y="2683"/>
                  </a:moveTo>
                  <a:lnTo>
                    <a:pt x="49" y="2704"/>
                  </a:lnTo>
                  <a:lnTo>
                    <a:pt x="25" y="2704"/>
                  </a:lnTo>
                  <a:lnTo>
                    <a:pt x="25" y="2683"/>
                  </a:lnTo>
                  <a:lnTo>
                    <a:pt x="49" y="2683"/>
                  </a:lnTo>
                  <a:close/>
                  <a:moveTo>
                    <a:pt x="49" y="2726"/>
                  </a:moveTo>
                  <a:lnTo>
                    <a:pt x="49" y="2748"/>
                  </a:lnTo>
                  <a:lnTo>
                    <a:pt x="25" y="2748"/>
                  </a:lnTo>
                  <a:lnTo>
                    <a:pt x="25" y="2726"/>
                  </a:lnTo>
                  <a:lnTo>
                    <a:pt x="49" y="2726"/>
                  </a:lnTo>
                  <a:close/>
                  <a:moveTo>
                    <a:pt x="49" y="2770"/>
                  </a:moveTo>
                  <a:lnTo>
                    <a:pt x="49" y="2792"/>
                  </a:lnTo>
                  <a:lnTo>
                    <a:pt x="25" y="2792"/>
                  </a:lnTo>
                  <a:lnTo>
                    <a:pt x="25" y="2770"/>
                  </a:lnTo>
                  <a:lnTo>
                    <a:pt x="49" y="2770"/>
                  </a:lnTo>
                  <a:close/>
                  <a:moveTo>
                    <a:pt x="49" y="2814"/>
                  </a:moveTo>
                  <a:lnTo>
                    <a:pt x="49" y="2836"/>
                  </a:lnTo>
                  <a:lnTo>
                    <a:pt x="25" y="2836"/>
                  </a:lnTo>
                  <a:lnTo>
                    <a:pt x="25" y="2814"/>
                  </a:lnTo>
                  <a:lnTo>
                    <a:pt x="49" y="2814"/>
                  </a:lnTo>
                  <a:close/>
                  <a:moveTo>
                    <a:pt x="49" y="2858"/>
                  </a:moveTo>
                  <a:lnTo>
                    <a:pt x="49" y="2880"/>
                  </a:lnTo>
                  <a:lnTo>
                    <a:pt x="25" y="2880"/>
                  </a:lnTo>
                  <a:lnTo>
                    <a:pt x="25" y="2858"/>
                  </a:lnTo>
                  <a:lnTo>
                    <a:pt x="49" y="2858"/>
                  </a:lnTo>
                  <a:close/>
                  <a:moveTo>
                    <a:pt x="49" y="2902"/>
                  </a:moveTo>
                  <a:lnTo>
                    <a:pt x="48" y="2924"/>
                  </a:lnTo>
                  <a:lnTo>
                    <a:pt x="24" y="2924"/>
                  </a:lnTo>
                  <a:lnTo>
                    <a:pt x="25" y="2902"/>
                  </a:lnTo>
                  <a:lnTo>
                    <a:pt x="49" y="2902"/>
                  </a:lnTo>
                  <a:close/>
                  <a:moveTo>
                    <a:pt x="48" y="2946"/>
                  </a:moveTo>
                  <a:lnTo>
                    <a:pt x="48" y="2968"/>
                  </a:lnTo>
                  <a:lnTo>
                    <a:pt x="24" y="2968"/>
                  </a:lnTo>
                  <a:lnTo>
                    <a:pt x="24" y="2946"/>
                  </a:lnTo>
                  <a:lnTo>
                    <a:pt x="48" y="2946"/>
                  </a:lnTo>
                  <a:close/>
                  <a:moveTo>
                    <a:pt x="48" y="2990"/>
                  </a:moveTo>
                  <a:lnTo>
                    <a:pt x="48" y="3012"/>
                  </a:lnTo>
                  <a:lnTo>
                    <a:pt x="24" y="3012"/>
                  </a:lnTo>
                  <a:lnTo>
                    <a:pt x="24" y="2990"/>
                  </a:lnTo>
                  <a:lnTo>
                    <a:pt x="48" y="2990"/>
                  </a:lnTo>
                  <a:close/>
                  <a:moveTo>
                    <a:pt x="48" y="3034"/>
                  </a:moveTo>
                  <a:lnTo>
                    <a:pt x="48" y="3056"/>
                  </a:lnTo>
                  <a:lnTo>
                    <a:pt x="24" y="3056"/>
                  </a:lnTo>
                  <a:lnTo>
                    <a:pt x="24" y="3034"/>
                  </a:lnTo>
                  <a:lnTo>
                    <a:pt x="48" y="3034"/>
                  </a:lnTo>
                  <a:close/>
                  <a:moveTo>
                    <a:pt x="48" y="3078"/>
                  </a:moveTo>
                  <a:lnTo>
                    <a:pt x="48" y="3100"/>
                  </a:lnTo>
                  <a:lnTo>
                    <a:pt x="24" y="3100"/>
                  </a:lnTo>
                  <a:lnTo>
                    <a:pt x="24" y="3078"/>
                  </a:lnTo>
                  <a:lnTo>
                    <a:pt x="48" y="3078"/>
                  </a:lnTo>
                  <a:close/>
                  <a:moveTo>
                    <a:pt x="48" y="3122"/>
                  </a:moveTo>
                  <a:lnTo>
                    <a:pt x="48" y="3144"/>
                  </a:lnTo>
                  <a:lnTo>
                    <a:pt x="24" y="3144"/>
                  </a:lnTo>
                  <a:lnTo>
                    <a:pt x="24" y="3122"/>
                  </a:lnTo>
                  <a:lnTo>
                    <a:pt x="48" y="3122"/>
                  </a:lnTo>
                  <a:close/>
                  <a:moveTo>
                    <a:pt x="72" y="3144"/>
                  </a:moveTo>
                  <a:lnTo>
                    <a:pt x="36" y="3210"/>
                  </a:lnTo>
                  <a:lnTo>
                    <a:pt x="0" y="3144"/>
                  </a:lnTo>
                  <a:lnTo>
                    <a:pt x="72" y="3144"/>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791" name="Rectangle 273">
              <a:extLst>
                <a:ext uri="{FF2B5EF4-FFF2-40B4-BE49-F238E27FC236}">
                  <a16:creationId xmlns:a16="http://schemas.microsoft.com/office/drawing/2014/main" id="{A56129CA-3EB7-49CC-B9B4-5CE97283A16A}"/>
                </a:ext>
              </a:extLst>
            </p:cNvPr>
            <p:cNvSpPr>
              <a:spLocks noChangeArrowheads="1"/>
            </p:cNvSpPr>
            <p:nvPr/>
          </p:nvSpPr>
          <p:spPr bwMode="auto">
            <a:xfrm>
              <a:off x="1885" y="1133"/>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792" name="Rectangle 274">
              <a:extLst>
                <a:ext uri="{FF2B5EF4-FFF2-40B4-BE49-F238E27FC236}">
                  <a16:creationId xmlns:a16="http://schemas.microsoft.com/office/drawing/2014/main" id="{47D6F710-34C7-403F-8BAC-9B2A10B1487F}"/>
                </a:ext>
              </a:extLst>
            </p:cNvPr>
            <p:cNvSpPr>
              <a:spLocks noChangeArrowheads="1"/>
            </p:cNvSpPr>
            <p:nvPr/>
          </p:nvSpPr>
          <p:spPr bwMode="auto">
            <a:xfrm>
              <a:off x="1930" y="1133"/>
              <a:ext cx="197"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Events</a:t>
              </a:r>
              <a:endParaRPr lang="en-US" altLang="en-US" sz="2700" dirty="0">
                <a:solidFill>
                  <a:srgbClr val="1A68A6"/>
                </a:solidFill>
                <a:latin typeface="Calibri" panose="020F0502020204030204" pitchFamily="34" charset="0"/>
              </a:endParaRPr>
            </a:p>
          </p:txBody>
        </p:sp>
        <p:sp>
          <p:nvSpPr>
            <p:cNvPr id="26793" name="Rectangle 275">
              <a:extLst>
                <a:ext uri="{FF2B5EF4-FFF2-40B4-BE49-F238E27FC236}">
                  <a16:creationId xmlns:a16="http://schemas.microsoft.com/office/drawing/2014/main" id="{BF9B2697-86F5-4436-9E1C-FFAAF1159351}"/>
                </a:ext>
              </a:extLst>
            </p:cNvPr>
            <p:cNvSpPr>
              <a:spLocks noChangeArrowheads="1"/>
            </p:cNvSpPr>
            <p:nvPr/>
          </p:nvSpPr>
          <p:spPr bwMode="auto">
            <a:xfrm>
              <a:off x="1885" y="1211"/>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794" name="Rectangle 276">
              <a:extLst>
                <a:ext uri="{FF2B5EF4-FFF2-40B4-BE49-F238E27FC236}">
                  <a16:creationId xmlns:a16="http://schemas.microsoft.com/office/drawing/2014/main" id="{6F130BDC-286A-475C-B82E-09204D0EEC6B}"/>
                </a:ext>
              </a:extLst>
            </p:cNvPr>
            <p:cNvSpPr>
              <a:spLocks noChangeArrowheads="1"/>
            </p:cNvSpPr>
            <p:nvPr/>
          </p:nvSpPr>
          <p:spPr bwMode="auto">
            <a:xfrm>
              <a:off x="1930" y="1211"/>
              <a:ext cx="261"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Referrals</a:t>
              </a:r>
              <a:endParaRPr lang="en-US" altLang="en-US" sz="2700" dirty="0">
                <a:solidFill>
                  <a:srgbClr val="1A68A6"/>
                </a:solidFill>
                <a:latin typeface="Calibri" panose="020F0502020204030204" pitchFamily="34" charset="0"/>
              </a:endParaRPr>
            </a:p>
          </p:txBody>
        </p:sp>
        <p:sp>
          <p:nvSpPr>
            <p:cNvPr id="26795" name="Rectangle 277">
              <a:extLst>
                <a:ext uri="{FF2B5EF4-FFF2-40B4-BE49-F238E27FC236}">
                  <a16:creationId xmlns:a16="http://schemas.microsoft.com/office/drawing/2014/main" id="{09DCBBDE-8DC5-4AD2-8EEA-9830571E5885}"/>
                </a:ext>
              </a:extLst>
            </p:cNvPr>
            <p:cNvSpPr>
              <a:spLocks noChangeArrowheads="1"/>
            </p:cNvSpPr>
            <p:nvPr/>
          </p:nvSpPr>
          <p:spPr bwMode="auto">
            <a:xfrm>
              <a:off x="1885" y="1290"/>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796" name="Rectangle 278">
              <a:extLst>
                <a:ext uri="{FF2B5EF4-FFF2-40B4-BE49-F238E27FC236}">
                  <a16:creationId xmlns:a16="http://schemas.microsoft.com/office/drawing/2014/main" id="{55C337DF-F622-4465-90A0-986593F7E3F6}"/>
                </a:ext>
              </a:extLst>
            </p:cNvPr>
            <p:cNvSpPr>
              <a:spLocks noChangeArrowheads="1"/>
            </p:cNvSpPr>
            <p:nvPr/>
          </p:nvSpPr>
          <p:spPr bwMode="auto">
            <a:xfrm>
              <a:off x="1930" y="1290"/>
              <a:ext cx="32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Networking</a:t>
              </a:r>
              <a:endParaRPr lang="en-US" altLang="en-US" sz="2700" dirty="0">
                <a:solidFill>
                  <a:srgbClr val="1A68A6"/>
                </a:solidFill>
                <a:latin typeface="Calibri" panose="020F0502020204030204" pitchFamily="34" charset="0"/>
              </a:endParaRPr>
            </a:p>
          </p:txBody>
        </p:sp>
        <p:sp>
          <p:nvSpPr>
            <p:cNvPr id="26797" name="Rectangle 279">
              <a:extLst>
                <a:ext uri="{FF2B5EF4-FFF2-40B4-BE49-F238E27FC236}">
                  <a16:creationId xmlns:a16="http://schemas.microsoft.com/office/drawing/2014/main" id="{297759E9-2BA3-4F97-A4FF-7A0CF6752A42}"/>
                </a:ext>
              </a:extLst>
            </p:cNvPr>
            <p:cNvSpPr>
              <a:spLocks noChangeArrowheads="1"/>
            </p:cNvSpPr>
            <p:nvPr/>
          </p:nvSpPr>
          <p:spPr bwMode="auto">
            <a:xfrm>
              <a:off x="1885" y="1369"/>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798" name="Rectangle 280">
              <a:extLst>
                <a:ext uri="{FF2B5EF4-FFF2-40B4-BE49-F238E27FC236}">
                  <a16:creationId xmlns:a16="http://schemas.microsoft.com/office/drawing/2014/main" id="{B304F9DF-6A69-48F5-9E4C-CD6A4C17C3DB}"/>
                </a:ext>
              </a:extLst>
            </p:cNvPr>
            <p:cNvSpPr>
              <a:spLocks noChangeArrowheads="1"/>
            </p:cNvSpPr>
            <p:nvPr/>
          </p:nvSpPr>
          <p:spPr bwMode="auto">
            <a:xfrm>
              <a:off x="1930" y="1369"/>
              <a:ext cx="23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Website</a:t>
              </a:r>
              <a:endParaRPr lang="en-US" altLang="en-US" sz="2700" dirty="0">
                <a:solidFill>
                  <a:srgbClr val="1A68A6"/>
                </a:solidFill>
                <a:latin typeface="Calibri" panose="020F0502020204030204" pitchFamily="34" charset="0"/>
              </a:endParaRPr>
            </a:p>
          </p:txBody>
        </p:sp>
        <p:sp>
          <p:nvSpPr>
            <p:cNvPr id="26799" name="Rectangle 281">
              <a:extLst>
                <a:ext uri="{FF2B5EF4-FFF2-40B4-BE49-F238E27FC236}">
                  <a16:creationId xmlns:a16="http://schemas.microsoft.com/office/drawing/2014/main" id="{04127281-EA73-479D-B76F-F9105884AA27}"/>
                </a:ext>
              </a:extLst>
            </p:cNvPr>
            <p:cNvSpPr>
              <a:spLocks noChangeArrowheads="1"/>
            </p:cNvSpPr>
            <p:nvPr/>
          </p:nvSpPr>
          <p:spPr bwMode="auto">
            <a:xfrm>
              <a:off x="1885" y="1447"/>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800" name="Rectangle 282">
              <a:extLst>
                <a:ext uri="{FF2B5EF4-FFF2-40B4-BE49-F238E27FC236}">
                  <a16:creationId xmlns:a16="http://schemas.microsoft.com/office/drawing/2014/main" id="{88C51734-A873-49F7-B506-F7CD9937F670}"/>
                </a:ext>
              </a:extLst>
            </p:cNvPr>
            <p:cNvSpPr>
              <a:spLocks noChangeArrowheads="1"/>
            </p:cNvSpPr>
            <p:nvPr/>
          </p:nvSpPr>
          <p:spPr bwMode="auto">
            <a:xfrm>
              <a:off x="1930" y="1447"/>
              <a:ext cx="26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Outreach</a:t>
              </a:r>
              <a:endParaRPr lang="en-US" altLang="en-US" sz="2700" dirty="0">
                <a:solidFill>
                  <a:srgbClr val="1A68A6"/>
                </a:solidFill>
                <a:latin typeface="Calibri" panose="020F0502020204030204" pitchFamily="34" charset="0"/>
              </a:endParaRPr>
            </a:p>
          </p:txBody>
        </p:sp>
        <p:sp>
          <p:nvSpPr>
            <p:cNvPr id="26801" name="Rectangle 283">
              <a:extLst>
                <a:ext uri="{FF2B5EF4-FFF2-40B4-BE49-F238E27FC236}">
                  <a16:creationId xmlns:a16="http://schemas.microsoft.com/office/drawing/2014/main" id="{4669E2FC-974F-479D-AB1F-C62E51B12A97}"/>
                </a:ext>
              </a:extLst>
            </p:cNvPr>
            <p:cNvSpPr>
              <a:spLocks noChangeArrowheads="1"/>
            </p:cNvSpPr>
            <p:nvPr/>
          </p:nvSpPr>
          <p:spPr bwMode="auto">
            <a:xfrm>
              <a:off x="1821" y="1037"/>
              <a:ext cx="520"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i="1" dirty="0">
                  <a:solidFill>
                    <a:srgbClr val="000000"/>
                  </a:solidFill>
                  <a:latin typeface="Arial" panose="020B0604020202020204" pitchFamily="34" charset="0"/>
                </a:rPr>
                <a:t>6 STRATEGIES</a:t>
              </a:r>
              <a:endParaRPr lang="en-US" altLang="en-US" sz="2700" dirty="0">
                <a:solidFill>
                  <a:srgbClr val="1A68A6"/>
                </a:solidFill>
                <a:latin typeface="Calibri" panose="020F0502020204030204" pitchFamily="34" charset="0"/>
              </a:endParaRPr>
            </a:p>
          </p:txBody>
        </p:sp>
        <p:sp>
          <p:nvSpPr>
            <p:cNvPr id="26802" name="Freeform 284">
              <a:extLst>
                <a:ext uri="{FF2B5EF4-FFF2-40B4-BE49-F238E27FC236}">
                  <a16:creationId xmlns:a16="http://schemas.microsoft.com/office/drawing/2014/main" id="{D9BA69AB-AE0D-481B-9213-6450E90A120E}"/>
                </a:ext>
              </a:extLst>
            </p:cNvPr>
            <p:cNvSpPr>
              <a:spLocks noEditPoints="1"/>
            </p:cNvSpPr>
            <p:nvPr/>
          </p:nvSpPr>
          <p:spPr bwMode="auto">
            <a:xfrm>
              <a:off x="51" y="951"/>
              <a:ext cx="672" cy="66"/>
            </a:xfrm>
            <a:custGeom>
              <a:avLst/>
              <a:gdLst>
                <a:gd name="T0" fmla="*/ 648 w 672"/>
                <a:gd name="T1" fmla="*/ 44 h 66"/>
                <a:gd name="T2" fmla="*/ 672 w 672"/>
                <a:gd name="T3" fmla="*/ 22 h 66"/>
                <a:gd name="T4" fmla="*/ 624 w 672"/>
                <a:gd name="T5" fmla="*/ 44 h 66"/>
                <a:gd name="T6" fmla="*/ 600 w 672"/>
                <a:gd name="T7" fmla="*/ 22 h 66"/>
                <a:gd name="T8" fmla="*/ 624 w 672"/>
                <a:gd name="T9" fmla="*/ 44 h 66"/>
                <a:gd name="T10" fmla="*/ 552 w 672"/>
                <a:gd name="T11" fmla="*/ 44 h 66"/>
                <a:gd name="T12" fmla="*/ 576 w 672"/>
                <a:gd name="T13" fmla="*/ 22 h 66"/>
                <a:gd name="T14" fmla="*/ 528 w 672"/>
                <a:gd name="T15" fmla="*/ 44 h 66"/>
                <a:gd name="T16" fmla="*/ 504 w 672"/>
                <a:gd name="T17" fmla="*/ 22 h 66"/>
                <a:gd name="T18" fmla="*/ 528 w 672"/>
                <a:gd name="T19" fmla="*/ 44 h 66"/>
                <a:gd name="T20" fmla="*/ 456 w 672"/>
                <a:gd name="T21" fmla="*/ 44 h 66"/>
                <a:gd name="T22" fmla="*/ 480 w 672"/>
                <a:gd name="T23" fmla="*/ 22 h 66"/>
                <a:gd name="T24" fmla="*/ 432 w 672"/>
                <a:gd name="T25" fmla="*/ 44 h 66"/>
                <a:gd name="T26" fmla="*/ 408 w 672"/>
                <a:gd name="T27" fmla="*/ 22 h 66"/>
                <a:gd name="T28" fmla="*/ 432 w 672"/>
                <a:gd name="T29" fmla="*/ 44 h 66"/>
                <a:gd name="T30" fmla="*/ 360 w 672"/>
                <a:gd name="T31" fmla="*/ 44 h 66"/>
                <a:gd name="T32" fmla="*/ 384 w 672"/>
                <a:gd name="T33" fmla="*/ 22 h 66"/>
                <a:gd name="T34" fmla="*/ 336 w 672"/>
                <a:gd name="T35" fmla="*/ 44 h 66"/>
                <a:gd name="T36" fmla="*/ 312 w 672"/>
                <a:gd name="T37" fmla="*/ 22 h 66"/>
                <a:gd name="T38" fmla="*/ 336 w 672"/>
                <a:gd name="T39" fmla="*/ 44 h 66"/>
                <a:gd name="T40" fmla="*/ 264 w 672"/>
                <a:gd name="T41" fmla="*/ 44 h 66"/>
                <a:gd name="T42" fmla="*/ 288 w 672"/>
                <a:gd name="T43" fmla="*/ 22 h 66"/>
                <a:gd name="T44" fmla="*/ 240 w 672"/>
                <a:gd name="T45" fmla="*/ 44 h 66"/>
                <a:gd name="T46" fmla="*/ 216 w 672"/>
                <a:gd name="T47" fmla="*/ 22 h 66"/>
                <a:gd name="T48" fmla="*/ 240 w 672"/>
                <a:gd name="T49" fmla="*/ 44 h 66"/>
                <a:gd name="T50" fmla="*/ 168 w 672"/>
                <a:gd name="T51" fmla="*/ 44 h 66"/>
                <a:gd name="T52" fmla="*/ 192 w 672"/>
                <a:gd name="T53" fmla="*/ 22 h 66"/>
                <a:gd name="T54" fmla="*/ 144 w 672"/>
                <a:gd name="T55" fmla="*/ 44 h 66"/>
                <a:gd name="T56" fmla="*/ 120 w 672"/>
                <a:gd name="T57" fmla="*/ 22 h 66"/>
                <a:gd name="T58" fmla="*/ 144 w 672"/>
                <a:gd name="T59" fmla="*/ 44 h 66"/>
                <a:gd name="T60" fmla="*/ 72 w 672"/>
                <a:gd name="T61" fmla="*/ 44 h 66"/>
                <a:gd name="T62" fmla="*/ 96 w 672"/>
                <a:gd name="T63" fmla="*/ 22 h 66"/>
                <a:gd name="T64" fmla="*/ 72 w 672"/>
                <a:gd name="T65" fmla="*/ 66 h 66"/>
                <a:gd name="T66" fmla="*/ 72 w 672"/>
                <a:gd name="T67" fmla="*/ 0 h 6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72" h="66">
                  <a:moveTo>
                    <a:pt x="672" y="44"/>
                  </a:moveTo>
                  <a:lnTo>
                    <a:pt x="648" y="44"/>
                  </a:lnTo>
                  <a:lnTo>
                    <a:pt x="648" y="22"/>
                  </a:lnTo>
                  <a:lnTo>
                    <a:pt x="672" y="22"/>
                  </a:lnTo>
                  <a:lnTo>
                    <a:pt x="672" y="44"/>
                  </a:lnTo>
                  <a:close/>
                  <a:moveTo>
                    <a:pt x="624" y="44"/>
                  </a:moveTo>
                  <a:lnTo>
                    <a:pt x="600" y="44"/>
                  </a:lnTo>
                  <a:lnTo>
                    <a:pt x="600" y="22"/>
                  </a:lnTo>
                  <a:lnTo>
                    <a:pt x="624" y="22"/>
                  </a:lnTo>
                  <a:lnTo>
                    <a:pt x="624" y="44"/>
                  </a:lnTo>
                  <a:close/>
                  <a:moveTo>
                    <a:pt x="576" y="44"/>
                  </a:moveTo>
                  <a:lnTo>
                    <a:pt x="552" y="44"/>
                  </a:lnTo>
                  <a:lnTo>
                    <a:pt x="552" y="22"/>
                  </a:lnTo>
                  <a:lnTo>
                    <a:pt x="576" y="22"/>
                  </a:lnTo>
                  <a:lnTo>
                    <a:pt x="576" y="44"/>
                  </a:lnTo>
                  <a:close/>
                  <a:moveTo>
                    <a:pt x="528" y="44"/>
                  </a:moveTo>
                  <a:lnTo>
                    <a:pt x="504" y="44"/>
                  </a:lnTo>
                  <a:lnTo>
                    <a:pt x="504" y="22"/>
                  </a:lnTo>
                  <a:lnTo>
                    <a:pt x="528" y="22"/>
                  </a:lnTo>
                  <a:lnTo>
                    <a:pt x="528" y="44"/>
                  </a:lnTo>
                  <a:close/>
                  <a:moveTo>
                    <a:pt x="480" y="44"/>
                  </a:moveTo>
                  <a:lnTo>
                    <a:pt x="456" y="44"/>
                  </a:lnTo>
                  <a:lnTo>
                    <a:pt x="456" y="22"/>
                  </a:lnTo>
                  <a:lnTo>
                    <a:pt x="480" y="22"/>
                  </a:lnTo>
                  <a:lnTo>
                    <a:pt x="480" y="44"/>
                  </a:lnTo>
                  <a:close/>
                  <a:moveTo>
                    <a:pt x="432" y="44"/>
                  </a:moveTo>
                  <a:lnTo>
                    <a:pt x="408" y="44"/>
                  </a:lnTo>
                  <a:lnTo>
                    <a:pt x="408" y="22"/>
                  </a:lnTo>
                  <a:lnTo>
                    <a:pt x="432" y="22"/>
                  </a:lnTo>
                  <a:lnTo>
                    <a:pt x="432" y="44"/>
                  </a:lnTo>
                  <a:close/>
                  <a:moveTo>
                    <a:pt x="384" y="44"/>
                  </a:moveTo>
                  <a:lnTo>
                    <a:pt x="360" y="44"/>
                  </a:lnTo>
                  <a:lnTo>
                    <a:pt x="360" y="22"/>
                  </a:lnTo>
                  <a:lnTo>
                    <a:pt x="384" y="22"/>
                  </a:lnTo>
                  <a:lnTo>
                    <a:pt x="384" y="44"/>
                  </a:lnTo>
                  <a:close/>
                  <a:moveTo>
                    <a:pt x="336" y="44"/>
                  </a:moveTo>
                  <a:lnTo>
                    <a:pt x="312" y="44"/>
                  </a:lnTo>
                  <a:lnTo>
                    <a:pt x="312" y="22"/>
                  </a:lnTo>
                  <a:lnTo>
                    <a:pt x="336" y="22"/>
                  </a:lnTo>
                  <a:lnTo>
                    <a:pt x="336" y="44"/>
                  </a:lnTo>
                  <a:close/>
                  <a:moveTo>
                    <a:pt x="288" y="44"/>
                  </a:moveTo>
                  <a:lnTo>
                    <a:pt x="264" y="44"/>
                  </a:lnTo>
                  <a:lnTo>
                    <a:pt x="264" y="22"/>
                  </a:lnTo>
                  <a:lnTo>
                    <a:pt x="288" y="22"/>
                  </a:lnTo>
                  <a:lnTo>
                    <a:pt x="288" y="44"/>
                  </a:lnTo>
                  <a:close/>
                  <a:moveTo>
                    <a:pt x="240" y="44"/>
                  </a:moveTo>
                  <a:lnTo>
                    <a:pt x="216" y="44"/>
                  </a:lnTo>
                  <a:lnTo>
                    <a:pt x="216" y="22"/>
                  </a:lnTo>
                  <a:lnTo>
                    <a:pt x="240" y="22"/>
                  </a:lnTo>
                  <a:lnTo>
                    <a:pt x="240" y="44"/>
                  </a:lnTo>
                  <a:close/>
                  <a:moveTo>
                    <a:pt x="192" y="44"/>
                  </a:moveTo>
                  <a:lnTo>
                    <a:pt x="168" y="44"/>
                  </a:lnTo>
                  <a:lnTo>
                    <a:pt x="168" y="22"/>
                  </a:lnTo>
                  <a:lnTo>
                    <a:pt x="192" y="22"/>
                  </a:lnTo>
                  <a:lnTo>
                    <a:pt x="192" y="44"/>
                  </a:lnTo>
                  <a:close/>
                  <a:moveTo>
                    <a:pt x="144" y="44"/>
                  </a:moveTo>
                  <a:lnTo>
                    <a:pt x="120" y="44"/>
                  </a:lnTo>
                  <a:lnTo>
                    <a:pt x="120" y="22"/>
                  </a:lnTo>
                  <a:lnTo>
                    <a:pt x="144" y="22"/>
                  </a:lnTo>
                  <a:lnTo>
                    <a:pt x="144" y="44"/>
                  </a:lnTo>
                  <a:close/>
                  <a:moveTo>
                    <a:pt x="96" y="44"/>
                  </a:moveTo>
                  <a:lnTo>
                    <a:pt x="72" y="44"/>
                  </a:lnTo>
                  <a:lnTo>
                    <a:pt x="72" y="22"/>
                  </a:lnTo>
                  <a:lnTo>
                    <a:pt x="96" y="22"/>
                  </a:lnTo>
                  <a:lnTo>
                    <a:pt x="96" y="44"/>
                  </a:lnTo>
                  <a:close/>
                  <a:moveTo>
                    <a:pt x="72" y="66"/>
                  </a:moveTo>
                  <a:lnTo>
                    <a:pt x="0" y="33"/>
                  </a:lnTo>
                  <a:lnTo>
                    <a:pt x="72" y="0"/>
                  </a:lnTo>
                  <a:lnTo>
                    <a:pt x="72" y="66"/>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03" name="Rectangle 285">
              <a:extLst>
                <a:ext uri="{FF2B5EF4-FFF2-40B4-BE49-F238E27FC236}">
                  <a16:creationId xmlns:a16="http://schemas.microsoft.com/office/drawing/2014/main" id="{7C5661BA-53FB-4235-8FDC-B6C0062E85C6}"/>
                </a:ext>
              </a:extLst>
            </p:cNvPr>
            <p:cNvSpPr>
              <a:spLocks noChangeArrowheads="1"/>
            </p:cNvSpPr>
            <p:nvPr/>
          </p:nvSpPr>
          <p:spPr bwMode="auto">
            <a:xfrm>
              <a:off x="99" y="1336"/>
              <a:ext cx="576" cy="92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804" name="Rectangle 286">
              <a:extLst>
                <a:ext uri="{FF2B5EF4-FFF2-40B4-BE49-F238E27FC236}">
                  <a16:creationId xmlns:a16="http://schemas.microsoft.com/office/drawing/2014/main" id="{E572CC91-E8BC-4DB7-BDBC-404B737E08F8}"/>
                </a:ext>
              </a:extLst>
            </p:cNvPr>
            <p:cNvSpPr>
              <a:spLocks noChangeArrowheads="1"/>
            </p:cNvSpPr>
            <p:nvPr/>
          </p:nvSpPr>
          <p:spPr bwMode="auto">
            <a:xfrm>
              <a:off x="157" y="1059"/>
              <a:ext cx="317"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Awareness</a:t>
              </a:r>
              <a:endParaRPr lang="en-US" altLang="en-US" sz="2700" dirty="0">
                <a:solidFill>
                  <a:srgbClr val="1A68A6"/>
                </a:solidFill>
                <a:latin typeface="Calibri" panose="020F0502020204030204" pitchFamily="34" charset="0"/>
              </a:endParaRPr>
            </a:p>
          </p:txBody>
        </p:sp>
        <p:sp>
          <p:nvSpPr>
            <p:cNvPr id="26805" name="Rectangle 287">
              <a:extLst>
                <a:ext uri="{FF2B5EF4-FFF2-40B4-BE49-F238E27FC236}">
                  <a16:creationId xmlns:a16="http://schemas.microsoft.com/office/drawing/2014/main" id="{4386362B-6716-4094-96D3-E397ABCD659D}"/>
                </a:ext>
              </a:extLst>
            </p:cNvPr>
            <p:cNvSpPr>
              <a:spLocks noChangeArrowheads="1"/>
            </p:cNvSpPr>
            <p:nvPr/>
          </p:nvSpPr>
          <p:spPr bwMode="auto">
            <a:xfrm>
              <a:off x="157" y="1138"/>
              <a:ext cx="408"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(recognize us)</a:t>
              </a:r>
              <a:endParaRPr lang="en-US" altLang="en-US" sz="2700" dirty="0">
                <a:solidFill>
                  <a:srgbClr val="1A68A6"/>
                </a:solidFill>
                <a:latin typeface="Calibri" panose="020F0502020204030204" pitchFamily="34" charset="0"/>
              </a:endParaRPr>
            </a:p>
          </p:txBody>
        </p:sp>
        <p:sp>
          <p:nvSpPr>
            <p:cNvPr id="26806" name="Rectangle 288">
              <a:extLst>
                <a:ext uri="{FF2B5EF4-FFF2-40B4-BE49-F238E27FC236}">
                  <a16:creationId xmlns:a16="http://schemas.microsoft.com/office/drawing/2014/main" id="{192770A0-8815-4EF7-A79A-9E45C29FF779}"/>
                </a:ext>
              </a:extLst>
            </p:cNvPr>
            <p:cNvSpPr>
              <a:spLocks noChangeArrowheads="1"/>
            </p:cNvSpPr>
            <p:nvPr/>
          </p:nvSpPr>
          <p:spPr bwMode="auto">
            <a:xfrm>
              <a:off x="149" y="2158"/>
              <a:ext cx="28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Credibility</a:t>
              </a:r>
              <a:endParaRPr lang="en-US" altLang="en-US" sz="2700" dirty="0">
                <a:solidFill>
                  <a:srgbClr val="1A68A6"/>
                </a:solidFill>
                <a:latin typeface="Calibri" panose="020F0502020204030204" pitchFamily="34" charset="0"/>
              </a:endParaRPr>
            </a:p>
          </p:txBody>
        </p:sp>
        <p:sp>
          <p:nvSpPr>
            <p:cNvPr id="26807" name="Rectangle 289">
              <a:extLst>
                <a:ext uri="{FF2B5EF4-FFF2-40B4-BE49-F238E27FC236}">
                  <a16:creationId xmlns:a16="http://schemas.microsoft.com/office/drawing/2014/main" id="{D66CEED7-F09D-4C84-B181-992F3BE3C3C4}"/>
                </a:ext>
              </a:extLst>
            </p:cNvPr>
            <p:cNvSpPr>
              <a:spLocks noChangeArrowheads="1"/>
            </p:cNvSpPr>
            <p:nvPr/>
          </p:nvSpPr>
          <p:spPr bwMode="auto">
            <a:xfrm>
              <a:off x="149" y="2237"/>
              <a:ext cx="279"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(know us)</a:t>
              </a:r>
              <a:endParaRPr lang="en-US" altLang="en-US" sz="2700" dirty="0">
                <a:solidFill>
                  <a:srgbClr val="1A68A6"/>
                </a:solidFill>
                <a:latin typeface="Calibri" panose="020F0502020204030204" pitchFamily="34" charset="0"/>
              </a:endParaRPr>
            </a:p>
          </p:txBody>
        </p:sp>
        <p:sp>
          <p:nvSpPr>
            <p:cNvPr id="26808" name="Freeform 290">
              <a:extLst>
                <a:ext uri="{FF2B5EF4-FFF2-40B4-BE49-F238E27FC236}">
                  <a16:creationId xmlns:a16="http://schemas.microsoft.com/office/drawing/2014/main" id="{5FFDCFBD-E7CF-4CAA-952D-B520F7EC30C4}"/>
                </a:ext>
              </a:extLst>
            </p:cNvPr>
            <p:cNvSpPr>
              <a:spLocks noEditPoints="1"/>
            </p:cNvSpPr>
            <p:nvPr/>
          </p:nvSpPr>
          <p:spPr bwMode="auto">
            <a:xfrm>
              <a:off x="291" y="1215"/>
              <a:ext cx="48" cy="912"/>
            </a:xfrm>
            <a:custGeom>
              <a:avLst/>
              <a:gdLst>
                <a:gd name="T0" fmla="*/ 0 w 800"/>
                <a:gd name="T1" fmla="*/ 0 h 16600"/>
                <a:gd name="T2" fmla="*/ 0 w 800"/>
                <a:gd name="T3" fmla="*/ 0 h 16600"/>
                <a:gd name="T4" fmla="*/ 0 w 800"/>
                <a:gd name="T5" fmla="*/ 0 h 16600"/>
                <a:gd name="T6" fmla="*/ 0 w 800"/>
                <a:gd name="T7" fmla="*/ 0 h 16600"/>
                <a:gd name="T8" fmla="*/ 0 w 800"/>
                <a:gd name="T9" fmla="*/ 0 h 16600"/>
                <a:gd name="T10" fmla="*/ 0 w 800"/>
                <a:gd name="T11" fmla="*/ 0 h 16600"/>
                <a:gd name="T12" fmla="*/ 0 w 800"/>
                <a:gd name="T13" fmla="*/ 0 h 16600"/>
                <a:gd name="T14" fmla="*/ 0 w 800"/>
                <a:gd name="T15" fmla="*/ 0 h 16600"/>
                <a:gd name="T16" fmla="*/ 0 w 800"/>
                <a:gd name="T17" fmla="*/ 0 h 16600"/>
                <a:gd name="T18" fmla="*/ 0 w 800"/>
                <a:gd name="T19" fmla="*/ 0 h 16600"/>
                <a:gd name="T20" fmla="*/ 0 w 800"/>
                <a:gd name="T21" fmla="*/ 0 h 166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800" h="16600">
                  <a:moveTo>
                    <a:pt x="467" y="67"/>
                  </a:moveTo>
                  <a:lnTo>
                    <a:pt x="467" y="15934"/>
                  </a:lnTo>
                  <a:cubicBezTo>
                    <a:pt x="467" y="15970"/>
                    <a:pt x="437" y="16000"/>
                    <a:pt x="400" y="16000"/>
                  </a:cubicBezTo>
                  <a:cubicBezTo>
                    <a:pt x="364" y="16000"/>
                    <a:pt x="334" y="15970"/>
                    <a:pt x="334" y="15934"/>
                  </a:cubicBezTo>
                  <a:lnTo>
                    <a:pt x="334" y="67"/>
                  </a:lnTo>
                  <a:cubicBezTo>
                    <a:pt x="334" y="30"/>
                    <a:pt x="364" y="0"/>
                    <a:pt x="400" y="0"/>
                  </a:cubicBezTo>
                  <a:cubicBezTo>
                    <a:pt x="437" y="0"/>
                    <a:pt x="467" y="30"/>
                    <a:pt x="467" y="67"/>
                  </a:cubicBezTo>
                  <a:close/>
                  <a:moveTo>
                    <a:pt x="800" y="15800"/>
                  </a:moveTo>
                  <a:lnTo>
                    <a:pt x="400" y="16600"/>
                  </a:lnTo>
                  <a:lnTo>
                    <a:pt x="0" y="15800"/>
                  </a:lnTo>
                  <a:lnTo>
                    <a:pt x="800" y="1580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09" name="Rectangle 291">
              <a:extLst>
                <a:ext uri="{FF2B5EF4-FFF2-40B4-BE49-F238E27FC236}">
                  <a16:creationId xmlns:a16="http://schemas.microsoft.com/office/drawing/2014/main" id="{4A7AC198-5EAF-48A2-8675-573AD123C01B}"/>
                </a:ext>
              </a:extLst>
            </p:cNvPr>
            <p:cNvSpPr>
              <a:spLocks noChangeArrowheads="1"/>
            </p:cNvSpPr>
            <p:nvPr/>
          </p:nvSpPr>
          <p:spPr bwMode="auto">
            <a:xfrm>
              <a:off x="117" y="3199"/>
              <a:ext cx="31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Preference</a:t>
              </a:r>
              <a:endParaRPr lang="en-US" altLang="en-US" sz="2700" dirty="0">
                <a:solidFill>
                  <a:srgbClr val="1A68A6"/>
                </a:solidFill>
                <a:latin typeface="Calibri" panose="020F0502020204030204" pitchFamily="34" charset="0"/>
              </a:endParaRPr>
            </a:p>
          </p:txBody>
        </p:sp>
        <p:sp>
          <p:nvSpPr>
            <p:cNvPr id="26810" name="Rectangle 292">
              <a:extLst>
                <a:ext uri="{FF2B5EF4-FFF2-40B4-BE49-F238E27FC236}">
                  <a16:creationId xmlns:a16="http://schemas.microsoft.com/office/drawing/2014/main" id="{7E32B835-9487-4CBC-897E-A06F16574220}"/>
                </a:ext>
              </a:extLst>
            </p:cNvPr>
            <p:cNvSpPr>
              <a:spLocks noChangeArrowheads="1"/>
            </p:cNvSpPr>
            <p:nvPr/>
          </p:nvSpPr>
          <p:spPr bwMode="auto">
            <a:xfrm>
              <a:off x="117" y="3278"/>
              <a:ext cx="459"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(want to use us)</a:t>
              </a:r>
              <a:endParaRPr lang="en-US" altLang="en-US" sz="2700" dirty="0">
                <a:solidFill>
                  <a:srgbClr val="1A68A6"/>
                </a:solidFill>
                <a:latin typeface="Calibri" panose="020F0502020204030204" pitchFamily="34" charset="0"/>
              </a:endParaRPr>
            </a:p>
          </p:txBody>
        </p:sp>
        <p:sp>
          <p:nvSpPr>
            <p:cNvPr id="26811" name="Freeform 293">
              <a:extLst>
                <a:ext uri="{FF2B5EF4-FFF2-40B4-BE49-F238E27FC236}">
                  <a16:creationId xmlns:a16="http://schemas.microsoft.com/office/drawing/2014/main" id="{4EB91C0B-49F8-426C-98BB-F1DC76777160}"/>
                </a:ext>
              </a:extLst>
            </p:cNvPr>
            <p:cNvSpPr>
              <a:spLocks noEditPoints="1"/>
            </p:cNvSpPr>
            <p:nvPr/>
          </p:nvSpPr>
          <p:spPr bwMode="auto">
            <a:xfrm>
              <a:off x="267" y="3399"/>
              <a:ext cx="48" cy="531"/>
            </a:xfrm>
            <a:custGeom>
              <a:avLst/>
              <a:gdLst>
                <a:gd name="T0" fmla="*/ 0 w 400"/>
                <a:gd name="T1" fmla="*/ 0 h 4834"/>
                <a:gd name="T2" fmla="*/ 0 w 400"/>
                <a:gd name="T3" fmla="*/ 0 h 4834"/>
                <a:gd name="T4" fmla="*/ 0 w 400"/>
                <a:gd name="T5" fmla="*/ 0 h 4834"/>
                <a:gd name="T6" fmla="*/ 0 w 400"/>
                <a:gd name="T7" fmla="*/ 0 h 4834"/>
                <a:gd name="T8" fmla="*/ 0 w 400"/>
                <a:gd name="T9" fmla="*/ 0 h 4834"/>
                <a:gd name="T10" fmla="*/ 0 w 400"/>
                <a:gd name="T11" fmla="*/ 0 h 4834"/>
                <a:gd name="T12" fmla="*/ 0 w 400"/>
                <a:gd name="T13" fmla="*/ 0 h 4834"/>
                <a:gd name="T14" fmla="*/ 0 w 400"/>
                <a:gd name="T15" fmla="*/ 0 h 4834"/>
                <a:gd name="T16" fmla="*/ 0 w 400"/>
                <a:gd name="T17" fmla="*/ 0 h 4834"/>
                <a:gd name="T18" fmla="*/ 0 w 400"/>
                <a:gd name="T19" fmla="*/ 0 h 4834"/>
                <a:gd name="T20" fmla="*/ 0 w 400"/>
                <a:gd name="T21" fmla="*/ 0 h 48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0" h="4834">
                  <a:moveTo>
                    <a:pt x="234" y="34"/>
                  </a:moveTo>
                  <a:lnTo>
                    <a:pt x="234" y="4500"/>
                  </a:lnTo>
                  <a:cubicBezTo>
                    <a:pt x="234" y="4519"/>
                    <a:pt x="219" y="4534"/>
                    <a:pt x="200" y="4534"/>
                  </a:cubicBezTo>
                  <a:cubicBezTo>
                    <a:pt x="182" y="4534"/>
                    <a:pt x="167" y="4519"/>
                    <a:pt x="167" y="4500"/>
                  </a:cubicBezTo>
                  <a:lnTo>
                    <a:pt x="167" y="34"/>
                  </a:lnTo>
                  <a:cubicBezTo>
                    <a:pt x="167" y="15"/>
                    <a:pt x="182" y="0"/>
                    <a:pt x="200" y="0"/>
                  </a:cubicBezTo>
                  <a:cubicBezTo>
                    <a:pt x="219" y="0"/>
                    <a:pt x="234" y="15"/>
                    <a:pt x="234" y="34"/>
                  </a:cubicBezTo>
                  <a:close/>
                  <a:moveTo>
                    <a:pt x="400" y="4434"/>
                  </a:moveTo>
                  <a:lnTo>
                    <a:pt x="200" y="4834"/>
                  </a:lnTo>
                  <a:lnTo>
                    <a:pt x="0" y="4434"/>
                  </a:lnTo>
                  <a:lnTo>
                    <a:pt x="400" y="4434"/>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12" name="Rectangle 294">
              <a:extLst>
                <a:ext uri="{FF2B5EF4-FFF2-40B4-BE49-F238E27FC236}">
                  <a16:creationId xmlns:a16="http://schemas.microsoft.com/office/drawing/2014/main" id="{6042810D-2D18-49F5-B1C0-8BBB14CDE6F7}"/>
                </a:ext>
              </a:extLst>
            </p:cNvPr>
            <p:cNvSpPr>
              <a:spLocks noChangeArrowheads="1"/>
            </p:cNvSpPr>
            <p:nvPr/>
          </p:nvSpPr>
          <p:spPr bwMode="auto">
            <a:xfrm>
              <a:off x="149" y="3954"/>
              <a:ext cx="38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Repeat Sales</a:t>
              </a:r>
              <a:endParaRPr lang="en-US" altLang="en-US" sz="2700" dirty="0">
                <a:solidFill>
                  <a:srgbClr val="1A68A6"/>
                </a:solidFill>
                <a:latin typeface="Calibri" panose="020F0502020204030204" pitchFamily="34" charset="0"/>
              </a:endParaRPr>
            </a:p>
          </p:txBody>
        </p:sp>
        <p:sp>
          <p:nvSpPr>
            <p:cNvPr id="26813" name="Rectangle 295">
              <a:extLst>
                <a:ext uri="{FF2B5EF4-FFF2-40B4-BE49-F238E27FC236}">
                  <a16:creationId xmlns:a16="http://schemas.microsoft.com/office/drawing/2014/main" id="{FB10AFB3-7035-404F-9C66-738F39671033}"/>
                </a:ext>
              </a:extLst>
            </p:cNvPr>
            <p:cNvSpPr>
              <a:spLocks noChangeArrowheads="1"/>
            </p:cNvSpPr>
            <p:nvPr/>
          </p:nvSpPr>
          <p:spPr bwMode="auto">
            <a:xfrm>
              <a:off x="149" y="4033"/>
              <a:ext cx="268"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(ongoing </a:t>
              </a:r>
              <a:endParaRPr lang="en-US" altLang="en-US" sz="2700" dirty="0">
                <a:solidFill>
                  <a:srgbClr val="1A68A6"/>
                </a:solidFill>
                <a:latin typeface="Calibri" panose="020F0502020204030204" pitchFamily="34" charset="0"/>
              </a:endParaRPr>
            </a:p>
          </p:txBody>
        </p:sp>
        <p:sp>
          <p:nvSpPr>
            <p:cNvPr id="26814" name="Rectangle 296">
              <a:extLst>
                <a:ext uri="{FF2B5EF4-FFF2-40B4-BE49-F238E27FC236}">
                  <a16:creationId xmlns:a16="http://schemas.microsoft.com/office/drawing/2014/main" id="{8FFD9019-3C81-40D2-840A-761E3CD276E4}"/>
                </a:ext>
              </a:extLst>
            </p:cNvPr>
            <p:cNvSpPr>
              <a:spLocks noChangeArrowheads="1"/>
            </p:cNvSpPr>
            <p:nvPr/>
          </p:nvSpPr>
          <p:spPr bwMode="auto">
            <a:xfrm>
              <a:off x="149" y="4112"/>
              <a:ext cx="35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relationship)</a:t>
              </a:r>
              <a:endParaRPr lang="en-US" altLang="en-US" sz="2700" dirty="0">
                <a:solidFill>
                  <a:srgbClr val="1A68A6"/>
                </a:solidFill>
                <a:latin typeface="Calibri" panose="020F0502020204030204" pitchFamily="34" charset="0"/>
              </a:endParaRPr>
            </a:p>
          </p:txBody>
        </p:sp>
        <p:sp>
          <p:nvSpPr>
            <p:cNvPr id="26815" name="Freeform 297">
              <a:extLst>
                <a:ext uri="{FF2B5EF4-FFF2-40B4-BE49-F238E27FC236}">
                  <a16:creationId xmlns:a16="http://schemas.microsoft.com/office/drawing/2014/main" id="{3E8CF8F9-7628-4F8E-9979-DDED035085CE}"/>
                </a:ext>
              </a:extLst>
            </p:cNvPr>
            <p:cNvSpPr>
              <a:spLocks noEditPoints="1"/>
            </p:cNvSpPr>
            <p:nvPr/>
          </p:nvSpPr>
          <p:spPr bwMode="auto">
            <a:xfrm>
              <a:off x="267" y="2344"/>
              <a:ext cx="48" cy="824"/>
            </a:xfrm>
            <a:custGeom>
              <a:avLst/>
              <a:gdLst>
                <a:gd name="T0" fmla="*/ 0 w 400"/>
                <a:gd name="T1" fmla="*/ 0 h 7500"/>
                <a:gd name="T2" fmla="*/ 0 w 400"/>
                <a:gd name="T3" fmla="*/ 0 h 7500"/>
                <a:gd name="T4" fmla="*/ 0 w 400"/>
                <a:gd name="T5" fmla="*/ 0 h 7500"/>
                <a:gd name="T6" fmla="*/ 0 w 400"/>
                <a:gd name="T7" fmla="*/ 0 h 7500"/>
                <a:gd name="T8" fmla="*/ 0 w 400"/>
                <a:gd name="T9" fmla="*/ 0 h 7500"/>
                <a:gd name="T10" fmla="*/ 0 w 400"/>
                <a:gd name="T11" fmla="*/ 0 h 7500"/>
                <a:gd name="T12" fmla="*/ 0 w 400"/>
                <a:gd name="T13" fmla="*/ 0 h 7500"/>
                <a:gd name="T14" fmla="*/ 0 w 400"/>
                <a:gd name="T15" fmla="*/ 0 h 7500"/>
                <a:gd name="T16" fmla="*/ 0 w 400"/>
                <a:gd name="T17" fmla="*/ 0 h 7500"/>
                <a:gd name="T18" fmla="*/ 0 w 400"/>
                <a:gd name="T19" fmla="*/ 0 h 7500"/>
                <a:gd name="T20" fmla="*/ 0 w 400"/>
                <a:gd name="T21" fmla="*/ 0 h 75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0" h="7500">
                  <a:moveTo>
                    <a:pt x="234" y="34"/>
                  </a:moveTo>
                  <a:lnTo>
                    <a:pt x="234" y="7167"/>
                  </a:lnTo>
                  <a:cubicBezTo>
                    <a:pt x="234" y="7186"/>
                    <a:pt x="219" y="7200"/>
                    <a:pt x="200" y="7200"/>
                  </a:cubicBezTo>
                  <a:cubicBezTo>
                    <a:pt x="182" y="7200"/>
                    <a:pt x="167" y="7186"/>
                    <a:pt x="167" y="7167"/>
                  </a:cubicBezTo>
                  <a:lnTo>
                    <a:pt x="167" y="34"/>
                  </a:lnTo>
                  <a:cubicBezTo>
                    <a:pt x="167" y="15"/>
                    <a:pt x="182" y="0"/>
                    <a:pt x="200" y="0"/>
                  </a:cubicBezTo>
                  <a:cubicBezTo>
                    <a:pt x="219" y="0"/>
                    <a:pt x="234" y="15"/>
                    <a:pt x="234" y="34"/>
                  </a:cubicBezTo>
                  <a:close/>
                  <a:moveTo>
                    <a:pt x="400" y="7100"/>
                  </a:moveTo>
                  <a:lnTo>
                    <a:pt x="200" y="7500"/>
                  </a:lnTo>
                  <a:lnTo>
                    <a:pt x="0" y="7100"/>
                  </a:lnTo>
                  <a:lnTo>
                    <a:pt x="400" y="710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16" name="Rectangle 299">
              <a:extLst>
                <a:ext uri="{FF2B5EF4-FFF2-40B4-BE49-F238E27FC236}">
                  <a16:creationId xmlns:a16="http://schemas.microsoft.com/office/drawing/2014/main" id="{284DA819-B8E6-47A8-8EC2-30335571D965}"/>
                </a:ext>
              </a:extLst>
            </p:cNvPr>
            <p:cNvSpPr>
              <a:spLocks noChangeArrowheads="1"/>
            </p:cNvSpPr>
            <p:nvPr/>
          </p:nvSpPr>
          <p:spPr bwMode="auto">
            <a:xfrm>
              <a:off x="3949" y="768"/>
              <a:ext cx="633"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650" b="1" dirty="0">
                  <a:solidFill>
                    <a:srgbClr val="000000"/>
                  </a:solidFill>
                  <a:latin typeface="Arial" panose="020B0604020202020204" pitchFamily="34" charset="0"/>
                </a:rPr>
                <a:t>FACILITATORS</a:t>
              </a:r>
              <a:endParaRPr lang="en-US" altLang="en-US" sz="2700" dirty="0">
                <a:solidFill>
                  <a:srgbClr val="1A68A6"/>
                </a:solidFill>
                <a:latin typeface="Calibri" panose="020F0502020204030204" pitchFamily="34" charset="0"/>
              </a:endParaRPr>
            </a:p>
          </p:txBody>
        </p:sp>
        <p:sp>
          <p:nvSpPr>
            <p:cNvPr id="26817" name="Rectangle 300">
              <a:extLst>
                <a:ext uri="{FF2B5EF4-FFF2-40B4-BE49-F238E27FC236}">
                  <a16:creationId xmlns:a16="http://schemas.microsoft.com/office/drawing/2014/main" id="{4D7EA230-EE7C-4EA1-9560-665D030CC01E}"/>
                </a:ext>
              </a:extLst>
            </p:cNvPr>
            <p:cNvSpPr>
              <a:spLocks noChangeArrowheads="1"/>
            </p:cNvSpPr>
            <p:nvPr/>
          </p:nvSpPr>
          <p:spPr bwMode="auto">
            <a:xfrm>
              <a:off x="1711" y="4107"/>
              <a:ext cx="852"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00"/>
                  </a:solidFill>
                  <a:latin typeface="Arial" panose="020B0604020202020204" pitchFamily="34" charset="0"/>
                </a:rPr>
                <a:t>Feedback into Marketing</a:t>
              </a:r>
              <a:endParaRPr lang="en-US" altLang="en-US" sz="2700" dirty="0">
                <a:solidFill>
                  <a:srgbClr val="1A68A6"/>
                </a:solidFill>
                <a:latin typeface="Calibri" panose="020F0502020204030204" pitchFamily="34" charset="0"/>
              </a:endParaRPr>
            </a:p>
          </p:txBody>
        </p:sp>
        <p:sp>
          <p:nvSpPr>
            <p:cNvPr id="26818" name="Rectangle 301">
              <a:extLst>
                <a:ext uri="{FF2B5EF4-FFF2-40B4-BE49-F238E27FC236}">
                  <a16:creationId xmlns:a16="http://schemas.microsoft.com/office/drawing/2014/main" id="{0744D3D8-66CB-4D0C-9D9E-D7FDD30C2527}"/>
                </a:ext>
              </a:extLst>
            </p:cNvPr>
            <p:cNvSpPr>
              <a:spLocks noChangeArrowheads="1"/>
            </p:cNvSpPr>
            <p:nvPr/>
          </p:nvSpPr>
          <p:spPr bwMode="auto">
            <a:xfrm>
              <a:off x="3983" y="4058"/>
              <a:ext cx="679" cy="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650" dirty="0">
                  <a:solidFill>
                    <a:srgbClr val="000000"/>
                  </a:solidFill>
                  <a:latin typeface="Arial" panose="020B0604020202020204" pitchFamily="34" charset="0"/>
                </a:rPr>
                <a:t>Lessons Learned</a:t>
              </a:r>
              <a:endParaRPr lang="en-US" altLang="en-US" sz="4800" dirty="0">
                <a:solidFill>
                  <a:srgbClr val="1A68A6"/>
                </a:solidFill>
                <a:latin typeface="Calibri" panose="020F0502020204030204" pitchFamily="34" charset="0"/>
              </a:endParaRPr>
            </a:p>
          </p:txBody>
        </p:sp>
        <p:sp>
          <p:nvSpPr>
            <p:cNvPr id="26819" name="Rectangle 303">
              <a:extLst>
                <a:ext uri="{FF2B5EF4-FFF2-40B4-BE49-F238E27FC236}">
                  <a16:creationId xmlns:a16="http://schemas.microsoft.com/office/drawing/2014/main" id="{72ACDF78-D7D3-4FC3-9A14-D043F0677398}"/>
                </a:ext>
              </a:extLst>
            </p:cNvPr>
            <p:cNvSpPr>
              <a:spLocks noChangeArrowheads="1"/>
            </p:cNvSpPr>
            <p:nvPr/>
          </p:nvSpPr>
          <p:spPr bwMode="auto">
            <a:xfrm>
              <a:off x="3237" y="935"/>
              <a:ext cx="197"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Events</a:t>
              </a:r>
              <a:endParaRPr lang="en-US" altLang="en-US" sz="2700" dirty="0">
                <a:solidFill>
                  <a:srgbClr val="1A68A6"/>
                </a:solidFill>
                <a:latin typeface="Calibri" panose="020F0502020204030204" pitchFamily="34" charset="0"/>
              </a:endParaRPr>
            </a:p>
          </p:txBody>
        </p:sp>
        <p:sp>
          <p:nvSpPr>
            <p:cNvPr id="26820" name="Rectangle 304">
              <a:extLst>
                <a:ext uri="{FF2B5EF4-FFF2-40B4-BE49-F238E27FC236}">
                  <a16:creationId xmlns:a16="http://schemas.microsoft.com/office/drawing/2014/main" id="{288874DD-6CEA-4AB8-9DC4-7F7B58F43E08}"/>
                </a:ext>
              </a:extLst>
            </p:cNvPr>
            <p:cNvSpPr>
              <a:spLocks noChangeArrowheads="1"/>
            </p:cNvSpPr>
            <p:nvPr/>
          </p:nvSpPr>
          <p:spPr bwMode="auto">
            <a:xfrm>
              <a:off x="3237" y="1013"/>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821" name="Rectangle 305">
              <a:extLst>
                <a:ext uri="{FF2B5EF4-FFF2-40B4-BE49-F238E27FC236}">
                  <a16:creationId xmlns:a16="http://schemas.microsoft.com/office/drawing/2014/main" id="{48923868-0606-49D5-BA62-3ABD8E5D1CC7}"/>
                </a:ext>
              </a:extLst>
            </p:cNvPr>
            <p:cNvSpPr>
              <a:spLocks noChangeArrowheads="1"/>
            </p:cNvSpPr>
            <p:nvPr/>
          </p:nvSpPr>
          <p:spPr bwMode="auto">
            <a:xfrm>
              <a:off x="3282" y="1013"/>
              <a:ext cx="279"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Exhibiting</a:t>
              </a:r>
              <a:endParaRPr lang="en-US" altLang="en-US" sz="2700" dirty="0">
                <a:solidFill>
                  <a:srgbClr val="1A68A6"/>
                </a:solidFill>
                <a:latin typeface="Calibri" panose="020F0502020204030204" pitchFamily="34" charset="0"/>
              </a:endParaRPr>
            </a:p>
          </p:txBody>
        </p:sp>
        <p:sp>
          <p:nvSpPr>
            <p:cNvPr id="26822" name="Rectangle 306">
              <a:extLst>
                <a:ext uri="{FF2B5EF4-FFF2-40B4-BE49-F238E27FC236}">
                  <a16:creationId xmlns:a16="http://schemas.microsoft.com/office/drawing/2014/main" id="{08C46B44-EABF-478F-A016-839D1076B0FF}"/>
                </a:ext>
              </a:extLst>
            </p:cNvPr>
            <p:cNvSpPr>
              <a:spLocks noChangeArrowheads="1"/>
            </p:cNvSpPr>
            <p:nvPr/>
          </p:nvSpPr>
          <p:spPr bwMode="auto">
            <a:xfrm>
              <a:off x="3237" y="1092"/>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823" name="Rectangle 307">
              <a:extLst>
                <a:ext uri="{FF2B5EF4-FFF2-40B4-BE49-F238E27FC236}">
                  <a16:creationId xmlns:a16="http://schemas.microsoft.com/office/drawing/2014/main" id="{E2E0450B-CC04-4164-AF9B-419AD9EECB39}"/>
                </a:ext>
              </a:extLst>
            </p:cNvPr>
            <p:cNvSpPr>
              <a:spLocks noChangeArrowheads="1"/>
            </p:cNvSpPr>
            <p:nvPr/>
          </p:nvSpPr>
          <p:spPr bwMode="auto">
            <a:xfrm>
              <a:off x="3282" y="1092"/>
              <a:ext cx="268"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Speaking</a:t>
              </a:r>
              <a:endParaRPr lang="en-US" altLang="en-US" sz="2700" dirty="0">
                <a:solidFill>
                  <a:srgbClr val="1A68A6"/>
                </a:solidFill>
                <a:latin typeface="Calibri" panose="020F0502020204030204" pitchFamily="34" charset="0"/>
              </a:endParaRPr>
            </a:p>
          </p:txBody>
        </p:sp>
        <p:sp>
          <p:nvSpPr>
            <p:cNvPr id="26824" name="Rectangle 308">
              <a:extLst>
                <a:ext uri="{FF2B5EF4-FFF2-40B4-BE49-F238E27FC236}">
                  <a16:creationId xmlns:a16="http://schemas.microsoft.com/office/drawing/2014/main" id="{B6459316-4B5D-4656-9776-CF0ABB4BD150}"/>
                </a:ext>
              </a:extLst>
            </p:cNvPr>
            <p:cNvSpPr>
              <a:spLocks noChangeArrowheads="1"/>
            </p:cNvSpPr>
            <p:nvPr/>
          </p:nvSpPr>
          <p:spPr bwMode="auto">
            <a:xfrm>
              <a:off x="3237" y="1171"/>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825" name="Rectangle 309">
              <a:extLst>
                <a:ext uri="{FF2B5EF4-FFF2-40B4-BE49-F238E27FC236}">
                  <a16:creationId xmlns:a16="http://schemas.microsoft.com/office/drawing/2014/main" id="{109D8BAD-B3B4-41CA-8AFF-4C119B735D05}"/>
                </a:ext>
              </a:extLst>
            </p:cNvPr>
            <p:cNvSpPr>
              <a:spLocks noChangeArrowheads="1"/>
            </p:cNvSpPr>
            <p:nvPr/>
          </p:nvSpPr>
          <p:spPr bwMode="auto">
            <a:xfrm>
              <a:off x="3282" y="1171"/>
              <a:ext cx="27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Attending</a:t>
              </a:r>
              <a:endParaRPr lang="en-US" altLang="en-US" sz="2700" dirty="0">
                <a:solidFill>
                  <a:srgbClr val="1A68A6"/>
                </a:solidFill>
                <a:latin typeface="Calibri" panose="020F0502020204030204" pitchFamily="34" charset="0"/>
              </a:endParaRPr>
            </a:p>
          </p:txBody>
        </p:sp>
        <p:sp>
          <p:nvSpPr>
            <p:cNvPr id="26826" name="Rectangle 310">
              <a:extLst>
                <a:ext uri="{FF2B5EF4-FFF2-40B4-BE49-F238E27FC236}">
                  <a16:creationId xmlns:a16="http://schemas.microsoft.com/office/drawing/2014/main" id="{617663FD-C9AC-4DF7-9C5C-6341E11AC793}"/>
                </a:ext>
              </a:extLst>
            </p:cNvPr>
            <p:cNvSpPr>
              <a:spLocks noChangeArrowheads="1"/>
            </p:cNvSpPr>
            <p:nvPr/>
          </p:nvSpPr>
          <p:spPr bwMode="auto">
            <a:xfrm>
              <a:off x="3717" y="935"/>
              <a:ext cx="23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Website</a:t>
              </a:r>
              <a:endParaRPr lang="en-US" altLang="en-US" sz="2700" dirty="0">
                <a:solidFill>
                  <a:srgbClr val="1A68A6"/>
                </a:solidFill>
                <a:latin typeface="Calibri" panose="020F0502020204030204" pitchFamily="34" charset="0"/>
              </a:endParaRPr>
            </a:p>
          </p:txBody>
        </p:sp>
        <p:sp>
          <p:nvSpPr>
            <p:cNvPr id="26827" name="Rectangle 311">
              <a:extLst>
                <a:ext uri="{FF2B5EF4-FFF2-40B4-BE49-F238E27FC236}">
                  <a16:creationId xmlns:a16="http://schemas.microsoft.com/office/drawing/2014/main" id="{A20A1597-8CAB-45EE-AB95-7A26C6671BFC}"/>
                </a:ext>
              </a:extLst>
            </p:cNvPr>
            <p:cNvSpPr>
              <a:spLocks noChangeArrowheads="1"/>
            </p:cNvSpPr>
            <p:nvPr/>
          </p:nvSpPr>
          <p:spPr bwMode="auto">
            <a:xfrm>
              <a:off x="3717" y="1013"/>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828" name="Rectangle 312">
              <a:extLst>
                <a:ext uri="{FF2B5EF4-FFF2-40B4-BE49-F238E27FC236}">
                  <a16:creationId xmlns:a16="http://schemas.microsoft.com/office/drawing/2014/main" id="{E73CD619-C5D4-4CE9-A70E-1BCD73C0AE0C}"/>
                </a:ext>
              </a:extLst>
            </p:cNvPr>
            <p:cNvSpPr>
              <a:spLocks noChangeArrowheads="1"/>
            </p:cNvSpPr>
            <p:nvPr/>
          </p:nvSpPr>
          <p:spPr bwMode="auto">
            <a:xfrm>
              <a:off x="3762" y="1013"/>
              <a:ext cx="469"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Online Outreach</a:t>
              </a:r>
              <a:endParaRPr lang="en-US" altLang="en-US" sz="2700" dirty="0">
                <a:solidFill>
                  <a:srgbClr val="1A68A6"/>
                </a:solidFill>
                <a:latin typeface="Calibri" panose="020F0502020204030204" pitchFamily="34" charset="0"/>
              </a:endParaRPr>
            </a:p>
          </p:txBody>
        </p:sp>
        <p:sp>
          <p:nvSpPr>
            <p:cNvPr id="26829" name="Rectangle 313">
              <a:extLst>
                <a:ext uri="{FF2B5EF4-FFF2-40B4-BE49-F238E27FC236}">
                  <a16:creationId xmlns:a16="http://schemas.microsoft.com/office/drawing/2014/main" id="{0792B989-947F-4431-B045-90F7342A9178}"/>
                </a:ext>
              </a:extLst>
            </p:cNvPr>
            <p:cNvSpPr>
              <a:spLocks noChangeArrowheads="1"/>
            </p:cNvSpPr>
            <p:nvPr/>
          </p:nvSpPr>
          <p:spPr bwMode="auto">
            <a:xfrm>
              <a:off x="3717" y="1092"/>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830" name="Rectangle 314">
              <a:extLst>
                <a:ext uri="{FF2B5EF4-FFF2-40B4-BE49-F238E27FC236}">
                  <a16:creationId xmlns:a16="http://schemas.microsoft.com/office/drawing/2014/main" id="{5928410E-6B56-42EC-BDEA-673EFAB63746}"/>
                </a:ext>
              </a:extLst>
            </p:cNvPr>
            <p:cNvSpPr>
              <a:spLocks noChangeArrowheads="1"/>
            </p:cNvSpPr>
            <p:nvPr/>
          </p:nvSpPr>
          <p:spPr bwMode="auto">
            <a:xfrm>
              <a:off x="3762" y="1092"/>
              <a:ext cx="23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Surveys</a:t>
              </a:r>
              <a:endParaRPr lang="en-US" altLang="en-US" sz="2700" dirty="0">
                <a:solidFill>
                  <a:srgbClr val="1A68A6"/>
                </a:solidFill>
                <a:latin typeface="Calibri" panose="020F0502020204030204" pitchFamily="34" charset="0"/>
              </a:endParaRPr>
            </a:p>
          </p:txBody>
        </p:sp>
        <p:sp>
          <p:nvSpPr>
            <p:cNvPr id="26831" name="Rectangle 315">
              <a:extLst>
                <a:ext uri="{FF2B5EF4-FFF2-40B4-BE49-F238E27FC236}">
                  <a16:creationId xmlns:a16="http://schemas.microsoft.com/office/drawing/2014/main" id="{E3677955-91C5-4983-8402-AB4422F86B99}"/>
                </a:ext>
              </a:extLst>
            </p:cNvPr>
            <p:cNvSpPr>
              <a:spLocks noChangeArrowheads="1"/>
            </p:cNvSpPr>
            <p:nvPr/>
          </p:nvSpPr>
          <p:spPr bwMode="auto">
            <a:xfrm>
              <a:off x="4373" y="927"/>
              <a:ext cx="26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Outreach</a:t>
              </a:r>
              <a:endParaRPr lang="en-US" altLang="en-US" sz="2700" dirty="0">
                <a:solidFill>
                  <a:srgbClr val="1A68A6"/>
                </a:solidFill>
                <a:latin typeface="Calibri" panose="020F0502020204030204" pitchFamily="34" charset="0"/>
              </a:endParaRPr>
            </a:p>
          </p:txBody>
        </p:sp>
        <p:sp>
          <p:nvSpPr>
            <p:cNvPr id="26832" name="Rectangle 316">
              <a:extLst>
                <a:ext uri="{FF2B5EF4-FFF2-40B4-BE49-F238E27FC236}">
                  <a16:creationId xmlns:a16="http://schemas.microsoft.com/office/drawing/2014/main" id="{07DBA715-5745-4391-BECF-AEAF35AE61F3}"/>
                </a:ext>
              </a:extLst>
            </p:cNvPr>
            <p:cNvSpPr>
              <a:spLocks noChangeArrowheads="1"/>
            </p:cNvSpPr>
            <p:nvPr/>
          </p:nvSpPr>
          <p:spPr bwMode="auto">
            <a:xfrm>
              <a:off x="4373" y="1006"/>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833" name="Rectangle 317">
              <a:extLst>
                <a:ext uri="{FF2B5EF4-FFF2-40B4-BE49-F238E27FC236}">
                  <a16:creationId xmlns:a16="http://schemas.microsoft.com/office/drawing/2014/main" id="{FD169380-FBE3-4D55-86EC-3E835BD9B4E6}"/>
                </a:ext>
              </a:extLst>
            </p:cNvPr>
            <p:cNvSpPr>
              <a:spLocks noChangeArrowheads="1"/>
            </p:cNvSpPr>
            <p:nvPr/>
          </p:nvSpPr>
          <p:spPr bwMode="auto">
            <a:xfrm>
              <a:off x="4418" y="1006"/>
              <a:ext cx="318"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Advertising</a:t>
              </a:r>
              <a:endParaRPr lang="en-US" altLang="en-US" sz="2700" dirty="0">
                <a:solidFill>
                  <a:srgbClr val="1A68A6"/>
                </a:solidFill>
                <a:latin typeface="Calibri" panose="020F0502020204030204" pitchFamily="34" charset="0"/>
              </a:endParaRPr>
            </a:p>
          </p:txBody>
        </p:sp>
        <p:sp>
          <p:nvSpPr>
            <p:cNvPr id="26834" name="Rectangle 318">
              <a:extLst>
                <a:ext uri="{FF2B5EF4-FFF2-40B4-BE49-F238E27FC236}">
                  <a16:creationId xmlns:a16="http://schemas.microsoft.com/office/drawing/2014/main" id="{8CE5FD90-4DE2-4D36-B13F-99B3C43FAF24}"/>
                </a:ext>
              </a:extLst>
            </p:cNvPr>
            <p:cNvSpPr>
              <a:spLocks noChangeArrowheads="1"/>
            </p:cNvSpPr>
            <p:nvPr/>
          </p:nvSpPr>
          <p:spPr bwMode="auto">
            <a:xfrm>
              <a:off x="4373" y="1085"/>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835" name="Rectangle 319">
              <a:extLst>
                <a:ext uri="{FF2B5EF4-FFF2-40B4-BE49-F238E27FC236}">
                  <a16:creationId xmlns:a16="http://schemas.microsoft.com/office/drawing/2014/main" id="{6FC910FC-B0B1-4DF4-B2F7-8C3595292A7C}"/>
                </a:ext>
              </a:extLst>
            </p:cNvPr>
            <p:cNvSpPr>
              <a:spLocks noChangeArrowheads="1"/>
            </p:cNvSpPr>
            <p:nvPr/>
          </p:nvSpPr>
          <p:spPr bwMode="auto">
            <a:xfrm>
              <a:off x="4418" y="1085"/>
              <a:ext cx="9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PR</a:t>
              </a:r>
              <a:endParaRPr lang="en-US" altLang="en-US" sz="2700" dirty="0">
                <a:solidFill>
                  <a:srgbClr val="1A68A6"/>
                </a:solidFill>
                <a:latin typeface="Calibri" panose="020F0502020204030204" pitchFamily="34" charset="0"/>
              </a:endParaRPr>
            </a:p>
          </p:txBody>
        </p:sp>
        <p:sp>
          <p:nvSpPr>
            <p:cNvPr id="26836" name="Rectangle 320">
              <a:extLst>
                <a:ext uri="{FF2B5EF4-FFF2-40B4-BE49-F238E27FC236}">
                  <a16:creationId xmlns:a16="http://schemas.microsoft.com/office/drawing/2014/main" id="{D3C2597B-1407-4E67-BFED-C596E4E8A9BA}"/>
                </a:ext>
              </a:extLst>
            </p:cNvPr>
            <p:cNvSpPr>
              <a:spLocks noChangeArrowheads="1"/>
            </p:cNvSpPr>
            <p:nvPr/>
          </p:nvSpPr>
          <p:spPr bwMode="auto">
            <a:xfrm>
              <a:off x="4373" y="1163"/>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837" name="Rectangle 321">
              <a:extLst>
                <a:ext uri="{FF2B5EF4-FFF2-40B4-BE49-F238E27FC236}">
                  <a16:creationId xmlns:a16="http://schemas.microsoft.com/office/drawing/2014/main" id="{2DCB4F11-2DBF-4B83-8618-3A7798DAF9E1}"/>
                </a:ext>
              </a:extLst>
            </p:cNvPr>
            <p:cNvSpPr>
              <a:spLocks noChangeArrowheads="1"/>
            </p:cNvSpPr>
            <p:nvPr/>
          </p:nvSpPr>
          <p:spPr bwMode="auto">
            <a:xfrm>
              <a:off x="4418" y="1163"/>
              <a:ext cx="304"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Newsletter</a:t>
              </a:r>
              <a:endParaRPr lang="en-US" altLang="en-US" sz="2700" dirty="0">
                <a:solidFill>
                  <a:srgbClr val="1A68A6"/>
                </a:solidFill>
                <a:latin typeface="Calibri" panose="020F0502020204030204" pitchFamily="34" charset="0"/>
              </a:endParaRPr>
            </a:p>
          </p:txBody>
        </p:sp>
        <p:sp>
          <p:nvSpPr>
            <p:cNvPr id="26838" name="Rectangle 322">
              <a:extLst>
                <a:ext uri="{FF2B5EF4-FFF2-40B4-BE49-F238E27FC236}">
                  <a16:creationId xmlns:a16="http://schemas.microsoft.com/office/drawing/2014/main" id="{A47B5182-D0C9-4FF7-9B6A-DBE7B4D612FE}"/>
                </a:ext>
              </a:extLst>
            </p:cNvPr>
            <p:cNvSpPr>
              <a:spLocks noChangeArrowheads="1"/>
            </p:cNvSpPr>
            <p:nvPr/>
          </p:nvSpPr>
          <p:spPr bwMode="auto">
            <a:xfrm>
              <a:off x="3277" y="1338"/>
              <a:ext cx="32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Networking</a:t>
              </a:r>
              <a:endParaRPr lang="en-US" altLang="en-US" sz="2700" dirty="0">
                <a:solidFill>
                  <a:srgbClr val="1A68A6"/>
                </a:solidFill>
                <a:latin typeface="Calibri" panose="020F0502020204030204" pitchFamily="34" charset="0"/>
              </a:endParaRPr>
            </a:p>
          </p:txBody>
        </p:sp>
        <p:sp>
          <p:nvSpPr>
            <p:cNvPr id="26839" name="Rectangle 323">
              <a:extLst>
                <a:ext uri="{FF2B5EF4-FFF2-40B4-BE49-F238E27FC236}">
                  <a16:creationId xmlns:a16="http://schemas.microsoft.com/office/drawing/2014/main" id="{C8C514C6-2B19-4044-89DA-C8A6624403C1}"/>
                </a:ext>
              </a:extLst>
            </p:cNvPr>
            <p:cNvSpPr>
              <a:spLocks noChangeArrowheads="1"/>
            </p:cNvSpPr>
            <p:nvPr/>
          </p:nvSpPr>
          <p:spPr bwMode="auto">
            <a:xfrm>
              <a:off x="3277" y="1416"/>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840" name="Rectangle 324">
              <a:extLst>
                <a:ext uri="{FF2B5EF4-FFF2-40B4-BE49-F238E27FC236}">
                  <a16:creationId xmlns:a16="http://schemas.microsoft.com/office/drawing/2014/main" id="{A1CCA4C0-287E-4CAF-85A1-25E58C945303}"/>
                </a:ext>
              </a:extLst>
            </p:cNvPr>
            <p:cNvSpPr>
              <a:spLocks noChangeArrowheads="1"/>
            </p:cNvSpPr>
            <p:nvPr/>
          </p:nvSpPr>
          <p:spPr bwMode="auto">
            <a:xfrm>
              <a:off x="3322" y="1416"/>
              <a:ext cx="361"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Partnerships</a:t>
              </a:r>
              <a:endParaRPr lang="en-US" altLang="en-US" sz="2700" dirty="0">
                <a:solidFill>
                  <a:srgbClr val="1A68A6"/>
                </a:solidFill>
                <a:latin typeface="Calibri" panose="020F0502020204030204" pitchFamily="34" charset="0"/>
              </a:endParaRPr>
            </a:p>
          </p:txBody>
        </p:sp>
        <p:sp>
          <p:nvSpPr>
            <p:cNvPr id="26841" name="Rectangle 325">
              <a:extLst>
                <a:ext uri="{FF2B5EF4-FFF2-40B4-BE49-F238E27FC236}">
                  <a16:creationId xmlns:a16="http://schemas.microsoft.com/office/drawing/2014/main" id="{CFE8D016-3DC7-432E-AFA1-0825FFABFC36}"/>
                </a:ext>
              </a:extLst>
            </p:cNvPr>
            <p:cNvSpPr>
              <a:spLocks noChangeArrowheads="1"/>
            </p:cNvSpPr>
            <p:nvPr/>
          </p:nvSpPr>
          <p:spPr bwMode="auto">
            <a:xfrm>
              <a:off x="3277" y="1495"/>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842" name="Rectangle 326">
              <a:extLst>
                <a:ext uri="{FF2B5EF4-FFF2-40B4-BE49-F238E27FC236}">
                  <a16:creationId xmlns:a16="http://schemas.microsoft.com/office/drawing/2014/main" id="{A496CEAA-265F-4B7A-BE03-6B0CC3D1EC3C}"/>
                </a:ext>
              </a:extLst>
            </p:cNvPr>
            <p:cNvSpPr>
              <a:spLocks noChangeArrowheads="1"/>
            </p:cNvSpPr>
            <p:nvPr/>
          </p:nvSpPr>
          <p:spPr bwMode="auto">
            <a:xfrm>
              <a:off x="3322" y="1495"/>
              <a:ext cx="12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IAC </a:t>
              </a:r>
              <a:endParaRPr lang="en-US" altLang="en-US" sz="2700" dirty="0">
                <a:solidFill>
                  <a:srgbClr val="1A68A6"/>
                </a:solidFill>
                <a:latin typeface="Calibri" panose="020F0502020204030204" pitchFamily="34" charset="0"/>
              </a:endParaRPr>
            </a:p>
          </p:txBody>
        </p:sp>
        <p:grpSp>
          <p:nvGrpSpPr>
            <p:cNvPr id="26843" name="Group 331">
              <a:extLst>
                <a:ext uri="{FF2B5EF4-FFF2-40B4-BE49-F238E27FC236}">
                  <a16:creationId xmlns:a16="http://schemas.microsoft.com/office/drawing/2014/main" id="{ECFF41C0-7459-4CA0-A0D2-58CF5D38C49E}"/>
                </a:ext>
              </a:extLst>
            </p:cNvPr>
            <p:cNvGrpSpPr>
              <a:grpSpLocks/>
            </p:cNvGrpSpPr>
            <p:nvPr/>
          </p:nvGrpSpPr>
          <p:grpSpPr bwMode="auto">
            <a:xfrm>
              <a:off x="4883" y="969"/>
              <a:ext cx="624" cy="616"/>
              <a:chOff x="4883" y="969"/>
              <a:chExt cx="624" cy="616"/>
            </a:xfrm>
          </p:grpSpPr>
          <p:sp>
            <p:nvSpPr>
              <p:cNvPr id="26881" name="Rectangle 327">
                <a:extLst>
                  <a:ext uri="{FF2B5EF4-FFF2-40B4-BE49-F238E27FC236}">
                    <a16:creationId xmlns:a16="http://schemas.microsoft.com/office/drawing/2014/main" id="{F3780CBC-9EF6-4412-ACED-C2C0686EA38F}"/>
                  </a:ext>
                </a:extLst>
              </p:cNvPr>
              <p:cNvSpPr>
                <a:spLocks noChangeArrowheads="1"/>
              </p:cNvSpPr>
              <p:nvPr/>
            </p:nvSpPr>
            <p:spPr bwMode="auto">
              <a:xfrm>
                <a:off x="4883" y="969"/>
                <a:ext cx="624" cy="61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pic>
            <p:nvPicPr>
              <p:cNvPr id="26882" name="Picture 328">
                <a:extLst>
                  <a:ext uri="{FF2B5EF4-FFF2-40B4-BE49-F238E27FC236}">
                    <a16:creationId xmlns:a16="http://schemas.microsoft.com/office/drawing/2014/main" id="{7975A74D-AB02-49B3-9157-C5E44DF939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 y="969"/>
                <a:ext cx="624" cy="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83" name="Rectangle 329">
                <a:extLst>
                  <a:ext uri="{FF2B5EF4-FFF2-40B4-BE49-F238E27FC236}">
                    <a16:creationId xmlns:a16="http://schemas.microsoft.com/office/drawing/2014/main" id="{6FF4F045-F8DB-4C17-93B4-CB5123C6C089}"/>
                  </a:ext>
                </a:extLst>
              </p:cNvPr>
              <p:cNvSpPr>
                <a:spLocks noChangeArrowheads="1"/>
              </p:cNvSpPr>
              <p:nvPr/>
            </p:nvSpPr>
            <p:spPr bwMode="auto">
              <a:xfrm>
                <a:off x="4883" y="969"/>
                <a:ext cx="624" cy="616"/>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884" name="Rectangle 330">
                <a:extLst>
                  <a:ext uri="{FF2B5EF4-FFF2-40B4-BE49-F238E27FC236}">
                    <a16:creationId xmlns:a16="http://schemas.microsoft.com/office/drawing/2014/main" id="{ABD8CFFB-81F5-4876-BCBA-701E3674A0A3}"/>
                  </a:ext>
                </a:extLst>
              </p:cNvPr>
              <p:cNvSpPr>
                <a:spLocks noChangeArrowheads="1"/>
              </p:cNvSpPr>
              <p:nvPr/>
            </p:nvSpPr>
            <p:spPr bwMode="auto">
              <a:xfrm>
                <a:off x="4883" y="969"/>
                <a:ext cx="624" cy="616"/>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844" name="Rectangle 332">
              <a:extLst>
                <a:ext uri="{FF2B5EF4-FFF2-40B4-BE49-F238E27FC236}">
                  <a16:creationId xmlns:a16="http://schemas.microsoft.com/office/drawing/2014/main" id="{16B9E236-C863-4FC3-8A6B-2A0EBFDF40AD}"/>
                </a:ext>
              </a:extLst>
            </p:cNvPr>
            <p:cNvSpPr>
              <a:spLocks noChangeArrowheads="1"/>
            </p:cNvSpPr>
            <p:nvPr/>
          </p:nvSpPr>
          <p:spPr bwMode="auto">
            <a:xfrm>
              <a:off x="3837" y="1345"/>
              <a:ext cx="261"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Referrals</a:t>
              </a:r>
              <a:endParaRPr lang="en-US" altLang="en-US" sz="2700" dirty="0">
                <a:solidFill>
                  <a:srgbClr val="1A68A6"/>
                </a:solidFill>
                <a:latin typeface="Calibri" panose="020F0502020204030204" pitchFamily="34" charset="0"/>
              </a:endParaRPr>
            </a:p>
          </p:txBody>
        </p:sp>
        <p:sp>
          <p:nvSpPr>
            <p:cNvPr id="26845" name="Rectangle 333">
              <a:extLst>
                <a:ext uri="{FF2B5EF4-FFF2-40B4-BE49-F238E27FC236}">
                  <a16:creationId xmlns:a16="http://schemas.microsoft.com/office/drawing/2014/main" id="{3FCF41E9-7B01-41EB-8FA8-E1A8A46E0282}"/>
                </a:ext>
              </a:extLst>
            </p:cNvPr>
            <p:cNvSpPr>
              <a:spLocks noChangeArrowheads="1"/>
            </p:cNvSpPr>
            <p:nvPr/>
          </p:nvSpPr>
          <p:spPr bwMode="auto">
            <a:xfrm>
              <a:off x="3837" y="1424"/>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846" name="Rectangle 334">
              <a:extLst>
                <a:ext uri="{FF2B5EF4-FFF2-40B4-BE49-F238E27FC236}">
                  <a16:creationId xmlns:a16="http://schemas.microsoft.com/office/drawing/2014/main" id="{F71E9C12-CCFA-4605-B53F-67CF5787762C}"/>
                </a:ext>
              </a:extLst>
            </p:cNvPr>
            <p:cNvSpPr>
              <a:spLocks noChangeArrowheads="1"/>
            </p:cNvSpPr>
            <p:nvPr/>
          </p:nvSpPr>
          <p:spPr bwMode="auto">
            <a:xfrm>
              <a:off x="3882" y="1424"/>
              <a:ext cx="355"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Government</a:t>
              </a:r>
              <a:endParaRPr lang="en-US" altLang="en-US" sz="2700" dirty="0">
                <a:solidFill>
                  <a:srgbClr val="1A68A6"/>
                </a:solidFill>
                <a:latin typeface="Calibri" panose="020F0502020204030204" pitchFamily="34" charset="0"/>
              </a:endParaRPr>
            </a:p>
          </p:txBody>
        </p:sp>
        <p:sp>
          <p:nvSpPr>
            <p:cNvPr id="26847" name="Rectangle 335">
              <a:extLst>
                <a:ext uri="{FF2B5EF4-FFF2-40B4-BE49-F238E27FC236}">
                  <a16:creationId xmlns:a16="http://schemas.microsoft.com/office/drawing/2014/main" id="{3EADE9E4-BF4A-47A7-A32D-8117E2B4CAE7}"/>
                </a:ext>
              </a:extLst>
            </p:cNvPr>
            <p:cNvSpPr>
              <a:spLocks noChangeArrowheads="1"/>
            </p:cNvSpPr>
            <p:nvPr/>
          </p:nvSpPr>
          <p:spPr bwMode="auto">
            <a:xfrm>
              <a:off x="3837" y="1502"/>
              <a:ext cx="2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a:t>
              </a:r>
              <a:endParaRPr lang="en-US" altLang="en-US" sz="2700" dirty="0">
                <a:solidFill>
                  <a:srgbClr val="1A68A6"/>
                </a:solidFill>
                <a:latin typeface="Calibri" panose="020F0502020204030204" pitchFamily="34" charset="0"/>
              </a:endParaRPr>
            </a:p>
          </p:txBody>
        </p:sp>
        <p:sp>
          <p:nvSpPr>
            <p:cNvPr id="26848" name="Rectangle 336">
              <a:extLst>
                <a:ext uri="{FF2B5EF4-FFF2-40B4-BE49-F238E27FC236}">
                  <a16:creationId xmlns:a16="http://schemas.microsoft.com/office/drawing/2014/main" id="{6BA775B5-0F70-4328-AD4E-A696EE8F7432}"/>
                </a:ext>
              </a:extLst>
            </p:cNvPr>
            <p:cNvSpPr>
              <a:spLocks noChangeArrowheads="1"/>
            </p:cNvSpPr>
            <p:nvPr/>
          </p:nvSpPr>
          <p:spPr bwMode="auto">
            <a:xfrm>
              <a:off x="3882" y="1502"/>
              <a:ext cx="34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Commercial</a:t>
              </a:r>
              <a:endParaRPr lang="en-US" altLang="en-US" sz="2700" dirty="0">
                <a:solidFill>
                  <a:srgbClr val="1A68A6"/>
                </a:solidFill>
                <a:latin typeface="Calibri" panose="020F0502020204030204" pitchFamily="34" charset="0"/>
              </a:endParaRPr>
            </a:p>
          </p:txBody>
        </p:sp>
        <p:sp>
          <p:nvSpPr>
            <p:cNvPr id="26849" name="Rectangle 337">
              <a:extLst>
                <a:ext uri="{FF2B5EF4-FFF2-40B4-BE49-F238E27FC236}">
                  <a16:creationId xmlns:a16="http://schemas.microsoft.com/office/drawing/2014/main" id="{72F65A40-2FBE-47EB-A91C-1BECB6E2642A}"/>
                </a:ext>
              </a:extLst>
            </p:cNvPr>
            <p:cNvSpPr>
              <a:spLocks noChangeArrowheads="1"/>
            </p:cNvSpPr>
            <p:nvPr/>
          </p:nvSpPr>
          <p:spPr bwMode="auto">
            <a:xfrm>
              <a:off x="4973" y="1204"/>
              <a:ext cx="331"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b="1" dirty="0">
                  <a:solidFill>
                    <a:srgbClr val="000000"/>
                  </a:solidFill>
                  <a:latin typeface="Arial" panose="020B0604020202020204" pitchFamily="34" charset="0"/>
                </a:rPr>
                <a:t>CONTENT </a:t>
              </a:r>
              <a:endParaRPr lang="en-US" altLang="en-US" sz="2700" dirty="0">
                <a:solidFill>
                  <a:srgbClr val="1A68A6"/>
                </a:solidFill>
                <a:latin typeface="Calibri" panose="020F0502020204030204" pitchFamily="34" charset="0"/>
              </a:endParaRPr>
            </a:p>
          </p:txBody>
        </p:sp>
        <p:sp>
          <p:nvSpPr>
            <p:cNvPr id="26850" name="Rectangle 338">
              <a:extLst>
                <a:ext uri="{FF2B5EF4-FFF2-40B4-BE49-F238E27FC236}">
                  <a16:creationId xmlns:a16="http://schemas.microsoft.com/office/drawing/2014/main" id="{80A1C4B0-60A1-48B8-A8A3-E72C6B302732}"/>
                </a:ext>
              </a:extLst>
            </p:cNvPr>
            <p:cNvSpPr>
              <a:spLocks noChangeArrowheads="1"/>
            </p:cNvSpPr>
            <p:nvPr/>
          </p:nvSpPr>
          <p:spPr bwMode="auto">
            <a:xfrm>
              <a:off x="4973" y="1282"/>
              <a:ext cx="470"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b="1" dirty="0">
                  <a:solidFill>
                    <a:srgbClr val="000000"/>
                  </a:solidFill>
                  <a:latin typeface="Arial" panose="020B0604020202020204" pitchFamily="34" charset="0"/>
                </a:rPr>
                <a:t>MANAGEMENT</a:t>
              </a:r>
              <a:endParaRPr lang="en-US" altLang="en-US" sz="2700" dirty="0">
                <a:solidFill>
                  <a:srgbClr val="1A68A6"/>
                </a:solidFill>
                <a:latin typeface="Calibri" panose="020F0502020204030204" pitchFamily="34" charset="0"/>
              </a:endParaRPr>
            </a:p>
          </p:txBody>
        </p:sp>
        <p:sp>
          <p:nvSpPr>
            <p:cNvPr id="26851" name="Freeform 339">
              <a:extLst>
                <a:ext uri="{FF2B5EF4-FFF2-40B4-BE49-F238E27FC236}">
                  <a16:creationId xmlns:a16="http://schemas.microsoft.com/office/drawing/2014/main" id="{21810AAB-9A5B-4E10-AAB4-40A27BAC6C72}"/>
                </a:ext>
              </a:extLst>
            </p:cNvPr>
            <p:cNvSpPr>
              <a:spLocks noEditPoints="1"/>
            </p:cNvSpPr>
            <p:nvPr/>
          </p:nvSpPr>
          <p:spPr bwMode="auto">
            <a:xfrm>
              <a:off x="4803" y="1079"/>
              <a:ext cx="148" cy="44"/>
            </a:xfrm>
            <a:custGeom>
              <a:avLst/>
              <a:gdLst>
                <a:gd name="T0" fmla="*/ 0 w 617"/>
                <a:gd name="T1" fmla="*/ 0 h 200"/>
                <a:gd name="T2" fmla="*/ 0 w 617"/>
                <a:gd name="T3" fmla="*/ 0 h 200"/>
                <a:gd name="T4" fmla="*/ 0 w 617"/>
                <a:gd name="T5" fmla="*/ 0 h 200"/>
                <a:gd name="T6" fmla="*/ 0 w 617"/>
                <a:gd name="T7" fmla="*/ 0 h 200"/>
                <a:gd name="T8" fmla="*/ 0 w 617"/>
                <a:gd name="T9" fmla="*/ 0 h 200"/>
                <a:gd name="T10" fmla="*/ 0 w 617"/>
                <a:gd name="T11" fmla="*/ 0 h 200"/>
                <a:gd name="T12" fmla="*/ 0 w 617"/>
                <a:gd name="T13" fmla="*/ 0 h 200"/>
                <a:gd name="T14" fmla="*/ 0 w 617"/>
                <a:gd name="T15" fmla="*/ 0 h 200"/>
                <a:gd name="T16" fmla="*/ 0 w 617"/>
                <a:gd name="T17" fmla="*/ 0 h 200"/>
                <a:gd name="T18" fmla="*/ 0 w 617"/>
                <a:gd name="T19" fmla="*/ 0 h 200"/>
                <a:gd name="T20" fmla="*/ 0 w 617"/>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7" h="200">
                  <a:moveTo>
                    <a:pt x="600" y="117"/>
                  </a:moveTo>
                  <a:lnTo>
                    <a:pt x="167" y="117"/>
                  </a:lnTo>
                  <a:cubicBezTo>
                    <a:pt x="158" y="117"/>
                    <a:pt x="150" y="110"/>
                    <a:pt x="150" y="100"/>
                  </a:cubicBezTo>
                  <a:cubicBezTo>
                    <a:pt x="150" y="91"/>
                    <a:pt x="158" y="84"/>
                    <a:pt x="167" y="84"/>
                  </a:cubicBezTo>
                  <a:lnTo>
                    <a:pt x="600" y="84"/>
                  </a:lnTo>
                  <a:cubicBezTo>
                    <a:pt x="610" y="84"/>
                    <a:pt x="617" y="91"/>
                    <a:pt x="617" y="100"/>
                  </a:cubicBezTo>
                  <a:cubicBezTo>
                    <a:pt x="617" y="110"/>
                    <a:pt x="610" y="117"/>
                    <a:pt x="600" y="117"/>
                  </a:cubicBezTo>
                  <a:close/>
                  <a:moveTo>
                    <a:pt x="200" y="200"/>
                  </a:moveTo>
                  <a:lnTo>
                    <a:pt x="0" y="100"/>
                  </a:lnTo>
                  <a:lnTo>
                    <a:pt x="200" y="0"/>
                  </a:lnTo>
                  <a:lnTo>
                    <a:pt x="200" y="20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52" name="Freeform 340">
              <a:extLst>
                <a:ext uri="{FF2B5EF4-FFF2-40B4-BE49-F238E27FC236}">
                  <a16:creationId xmlns:a16="http://schemas.microsoft.com/office/drawing/2014/main" id="{8134C54D-8C9C-4F82-91B3-569633F32ECF}"/>
                </a:ext>
              </a:extLst>
            </p:cNvPr>
            <p:cNvSpPr>
              <a:spLocks noEditPoints="1"/>
            </p:cNvSpPr>
            <p:nvPr/>
          </p:nvSpPr>
          <p:spPr bwMode="auto">
            <a:xfrm>
              <a:off x="4803" y="1197"/>
              <a:ext cx="148" cy="44"/>
            </a:xfrm>
            <a:custGeom>
              <a:avLst/>
              <a:gdLst>
                <a:gd name="T0" fmla="*/ 0 w 617"/>
                <a:gd name="T1" fmla="*/ 0 h 200"/>
                <a:gd name="T2" fmla="*/ 0 w 617"/>
                <a:gd name="T3" fmla="*/ 0 h 200"/>
                <a:gd name="T4" fmla="*/ 0 w 617"/>
                <a:gd name="T5" fmla="*/ 0 h 200"/>
                <a:gd name="T6" fmla="*/ 0 w 617"/>
                <a:gd name="T7" fmla="*/ 0 h 200"/>
                <a:gd name="T8" fmla="*/ 0 w 617"/>
                <a:gd name="T9" fmla="*/ 0 h 200"/>
                <a:gd name="T10" fmla="*/ 0 w 617"/>
                <a:gd name="T11" fmla="*/ 0 h 200"/>
                <a:gd name="T12" fmla="*/ 0 w 617"/>
                <a:gd name="T13" fmla="*/ 0 h 200"/>
                <a:gd name="T14" fmla="*/ 0 w 617"/>
                <a:gd name="T15" fmla="*/ 0 h 200"/>
                <a:gd name="T16" fmla="*/ 0 w 617"/>
                <a:gd name="T17" fmla="*/ 0 h 200"/>
                <a:gd name="T18" fmla="*/ 0 w 617"/>
                <a:gd name="T19" fmla="*/ 0 h 200"/>
                <a:gd name="T20" fmla="*/ 0 w 617"/>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7" h="200">
                  <a:moveTo>
                    <a:pt x="600" y="116"/>
                  </a:moveTo>
                  <a:lnTo>
                    <a:pt x="167" y="116"/>
                  </a:lnTo>
                  <a:cubicBezTo>
                    <a:pt x="158" y="116"/>
                    <a:pt x="150" y="109"/>
                    <a:pt x="150" y="100"/>
                  </a:cubicBezTo>
                  <a:cubicBezTo>
                    <a:pt x="150" y="91"/>
                    <a:pt x="158" y="83"/>
                    <a:pt x="167" y="83"/>
                  </a:cubicBezTo>
                  <a:lnTo>
                    <a:pt x="600" y="83"/>
                  </a:lnTo>
                  <a:cubicBezTo>
                    <a:pt x="610" y="83"/>
                    <a:pt x="617" y="91"/>
                    <a:pt x="617" y="100"/>
                  </a:cubicBezTo>
                  <a:cubicBezTo>
                    <a:pt x="617" y="109"/>
                    <a:pt x="610" y="116"/>
                    <a:pt x="600" y="116"/>
                  </a:cubicBezTo>
                  <a:close/>
                  <a:moveTo>
                    <a:pt x="200" y="200"/>
                  </a:moveTo>
                  <a:lnTo>
                    <a:pt x="0" y="100"/>
                  </a:lnTo>
                  <a:lnTo>
                    <a:pt x="200" y="0"/>
                  </a:lnTo>
                  <a:lnTo>
                    <a:pt x="200" y="20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53" name="Freeform 341">
              <a:extLst>
                <a:ext uri="{FF2B5EF4-FFF2-40B4-BE49-F238E27FC236}">
                  <a16:creationId xmlns:a16="http://schemas.microsoft.com/office/drawing/2014/main" id="{1FA7F79F-DF94-4A51-8EB4-F0D20FEE40CB}"/>
                </a:ext>
              </a:extLst>
            </p:cNvPr>
            <p:cNvSpPr>
              <a:spLocks noEditPoints="1"/>
            </p:cNvSpPr>
            <p:nvPr/>
          </p:nvSpPr>
          <p:spPr bwMode="auto">
            <a:xfrm>
              <a:off x="4803" y="1307"/>
              <a:ext cx="148" cy="44"/>
            </a:xfrm>
            <a:custGeom>
              <a:avLst/>
              <a:gdLst>
                <a:gd name="T0" fmla="*/ 0 w 617"/>
                <a:gd name="T1" fmla="*/ 0 h 200"/>
                <a:gd name="T2" fmla="*/ 0 w 617"/>
                <a:gd name="T3" fmla="*/ 0 h 200"/>
                <a:gd name="T4" fmla="*/ 0 w 617"/>
                <a:gd name="T5" fmla="*/ 0 h 200"/>
                <a:gd name="T6" fmla="*/ 0 w 617"/>
                <a:gd name="T7" fmla="*/ 0 h 200"/>
                <a:gd name="T8" fmla="*/ 0 w 617"/>
                <a:gd name="T9" fmla="*/ 0 h 200"/>
                <a:gd name="T10" fmla="*/ 0 w 617"/>
                <a:gd name="T11" fmla="*/ 0 h 200"/>
                <a:gd name="T12" fmla="*/ 0 w 617"/>
                <a:gd name="T13" fmla="*/ 0 h 200"/>
                <a:gd name="T14" fmla="*/ 0 w 617"/>
                <a:gd name="T15" fmla="*/ 0 h 200"/>
                <a:gd name="T16" fmla="*/ 0 w 617"/>
                <a:gd name="T17" fmla="*/ 0 h 200"/>
                <a:gd name="T18" fmla="*/ 0 w 617"/>
                <a:gd name="T19" fmla="*/ 0 h 200"/>
                <a:gd name="T20" fmla="*/ 0 w 617"/>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7" h="200">
                  <a:moveTo>
                    <a:pt x="600" y="116"/>
                  </a:moveTo>
                  <a:lnTo>
                    <a:pt x="167" y="116"/>
                  </a:lnTo>
                  <a:cubicBezTo>
                    <a:pt x="158" y="116"/>
                    <a:pt x="150" y="109"/>
                    <a:pt x="150" y="100"/>
                  </a:cubicBezTo>
                  <a:cubicBezTo>
                    <a:pt x="150" y="91"/>
                    <a:pt x="158" y="83"/>
                    <a:pt x="167" y="83"/>
                  </a:cubicBezTo>
                  <a:lnTo>
                    <a:pt x="600" y="83"/>
                  </a:lnTo>
                  <a:cubicBezTo>
                    <a:pt x="610" y="83"/>
                    <a:pt x="617" y="91"/>
                    <a:pt x="617" y="100"/>
                  </a:cubicBezTo>
                  <a:cubicBezTo>
                    <a:pt x="617" y="109"/>
                    <a:pt x="610" y="116"/>
                    <a:pt x="600" y="116"/>
                  </a:cubicBezTo>
                  <a:close/>
                  <a:moveTo>
                    <a:pt x="200" y="200"/>
                  </a:moveTo>
                  <a:lnTo>
                    <a:pt x="0" y="100"/>
                  </a:lnTo>
                  <a:lnTo>
                    <a:pt x="200" y="0"/>
                  </a:lnTo>
                  <a:lnTo>
                    <a:pt x="200" y="20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54" name="Freeform 342">
              <a:extLst>
                <a:ext uri="{FF2B5EF4-FFF2-40B4-BE49-F238E27FC236}">
                  <a16:creationId xmlns:a16="http://schemas.microsoft.com/office/drawing/2014/main" id="{D6DF7B8C-62E8-45F3-A8A5-E3C68F2F3014}"/>
                </a:ext>
              </a:extLst>
            </p:cNvPr>
            <p:cNvSpPr>
              <a:spLocks noEditPoints="1"/>
            </p:cNvSpPr>
            <p:nvPr/>
          </p:nvSpPr>
          <p:spPr bwMode="auto">
            <a:xfrm>
              <a:off x="4811" y="1417"/>
              <a:ext cx="148" cy="44"/>
            </a:xfrm>
            <a:custGeom>
              <a:avLst/>
              <a:gdLst>
                <a:gd name="T0" fmla="*/ 0 w 616"/>
                <a:gd name="T1" fmla="*/ 0 h 200"/>
                <a:gd name="T2" fmla="*/ 0 w 616"/>
                <a:gd name="T3" fmla="*/ 0 h 200"/>
                <a:gd name="T4" fmla="*/ 0 w 616"/>
                <a:gd name="T5" fmla="*/ 0 h 200"/>
                <a:gd name="T6" fmla="*/ 0 w 616"/>
                <a:gd name="T7" fmla="*/ 0 h 200"/>
                <a:gd name="T8" fmla="*/ 0 w 616"/>
                <a:gd name="T9" fmla="*/ 0 h 200"/>
                <a:gd name="T10" fmla="*/ 0 w 616"/>
                <a:gd name="T11" fmla="*/ 0 h 200"/>
                <a:gd name="T12" fmla="*/ 0 w 616"/>
                <a:gd name="T13" fmla="*/ 0 h 200"/>
                <a:gd name="T14" fmla="*/ 0 w 616"/>
                <a:gd name="T15" fmla="*/ 0 h 200"/>
                <a:gd name="T16" fmla="*/ 0 w 616"/>
                <a:gd name="T17" fmla="*/ 0 h 200"/>
                <a:gd name="T18" fmla="*/ 0 w 616"/>
                <a:gd name="T19" fmla="*/ 0 h 200"/>
                <a:gd name="T20" fmla="*/ 0 w 616"/>
                <a:gd name="T21" fmla="*/ 0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16" h="200">
                  <a:moveTo>
                    <a:pt x="600" y="116"/>
                  </a:moveTo>
                  <a:lnTo>
                    <a:pt x="166" y="116"/>
                  </a:lnTo>
                  <a:cubicBezTo>
                    <a:pt x="157" y="116"/>
                    <a:pt x="150" y="109"/>
                    <a:pt x="150" y="100"/>
                  </a:cubicBezTo>
                  <a:cubicBezTo>
                    <a:pt x="150" y="91"/>
                    <a:pt x="157" y="83"/>
                    <a:pt x="166" y="83"/>
                  </a:cubicBezTo>
                  <a:lnTo>
                    <a:pt x="600" y="83"/>
                  </a:lnTo>
                  <a:cubicBezTo>
                    <a:pt x="609" y="83"/>
                    <a:pt x="616" y="91"/>
                    <a:pt x="616" y="100"/>
                  </a:cubicBezTo>
                  <a:cubicBezTo>
                    <a:pt x="616" y="109"/>
                    <a:pt x="609" y="116"/>
                    <a:pt x="600" y="116"/>
                  </a:cubicBezTo>
                  <a:close/>
                  <a:moveTo>
                    <a:pt x="200" y="200"/>
                  </a:moveTo>
                  <a:lnTo>
                    <a:pt x="0" y="100"/>
                  </a:lnTo>
                  <a:lnTo>
                    <a:pt x="200" y="0"/>
                  </a:lnTo>
                  <a:lnTo>
                    <a:pt x="200" y="20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55" name="Rectangle 343">
              <a:extLst>
                <a:ext uri="{FF2B5EF4-FFF2-40B4-BE49-F238E27FC236}">
                  <a16:creationId xmlns:a16="http://schemas.microsoft.com/office/drawing/2014/main" id="{265A7D6D-9E48-4936-9BB7-1838D5D89308}"/>
                </a:ext>
              </a:extLst>
            </p:cNvPr>
            <p:cNvSpPr>
              <a:spLocks noChangeArrowheads="1"/>
            </p:cNvSpPr>
            <p:nvPr/>
          </p:nvSpPr>
          <p:spPr bwMode="auto">
            <a:xfrm>
              <a:off x="3517" y="2100"/>
              <a:ext cx="882"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Opportunity Identification Form</a:t>
              </a:r>
              <a:endParaRPr lang="en-US" altLang="en-US" sz="2700" dirty="0">
                <a:solidFill>
                  <a:srgbClr val="1A68A6"/>
                </a:solidFill>
                <a:latin typeface="Calibri" panose="020F0502020204030204" pitchFamily="34" charset="0"/>
              </a:endParaRPr>
            </a:p>
          </p:txBody>
        </p:sp>
        <p:sp>
          <p:nvSpPr>
            <p:cNvPr id="26856" name="Rectangle 344">
              <a:extLst>
                <a:ext uri="{FF2B5EF4-FFF2-40B4-BE49-F238E27FC236}">
                  <a16:creationId xmlns:a16="http://schemas.microsoft.com/office/drawing/2014/main" id="{F9ABCC7C-80D9-4917-921F-01634AF12539}"/>
                </a:ext>
              </a:extLst>
            </p:cNvPr>
            <p:cNvSpPr>
              <a:spLocks noChangeArrowheads="1"/>
            </p:cNvSpPr>
            <p:nvPr/>
          </p:nvSpPr>
          <p:spPr bwMode="auto">
            <a:xfrm>
              <a:off x="3591" y="2540"/>
              <a:ext cx="75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dirty="0">
                  <a:solidFill>
                    <a:srgbClr val="000000"/>
                  </a:solidFill>
                  <a:latin typeface="Arial" panose="020B0604020202020204" pitchFamily="34" charset="0"/>
                </a:rPr>
                <a:t>Detailed Opportunity Form</a:t>
              </a:r>
              <a:endParaRPr lang="en-US" altLang="en-US" sz="2700" dirty="0">
                <a:solidFill>
                  <a:srgbClr val="1A68A6"/>
                </a:solidFill>
                <a:latin typeface="Calibri" panose="020F0502020204030204" pitchFamily="34" charset="0"/>
              </a:endParaRPr>
            </a:p>
          </p:txBody>
        </p:sp>
        <p:sp>
          <p:nvSpPr>
            <p:cNvPr id="26857" name="Freeform 345">
              <a:extLst>
                <a:ext uri="{FF2B5EF4-FFF2-40B4-BE49-F238E27FC236}">
                  <a16:creationId xmlns:a16="http://schemas.microsoft.com/office/drawing/2014/main" id="{5BADECF4-DD17-474F-A8BB-9B45FEB7569A}"/>
                </a:ext>
              </a:extLst>
            </p:cNvPr>
            <p:cNvSpPr>
              <a:spLocks noEditPoints="1"/>
            </p:cNvSpPr>
            <p:nvPr/>
          </p:nvSpPr>
          <p:spPr bwMode="auto">
            <a:xfrm>
              <a:off x="2784" y="1890"/>
              <a:ext cx="2094" cy="6"/>
            </a:xfrm>
            <a:custGeom>
              <a:avLst/>
              <a:gdLst>
                <a:gd name="T0" fmla="*/ 0 w 8726"/>
                <a:gd name="T1" fmla="*/ 0 h 25"/>
                <a:gd name="T2" fmla="*/ 0 w 8726"/>
                <a:gd name="T3" fmla="*/ 0 h 25"/>
                <a:gd name="T4" fmla="*/ 0 w 8726"/>
                <a:gd name="T5" fmla="*/ 0 h 25"/>
                <a:gd name="T6" fmla="*/ 0 w 8726"/>
                <a:gd name="T7" fmla="*/ 0 h 25"/>
                <a:gd name="T8" fmla="*/ 0 w 8726"/>
                <a:gd name="T9" fmla="*/ 0 h 25"/>
                <a:gd name="T10" fmla="*/ 0 w 8726"/>
                <a:gd name="T11" fmla="*/ 0 h 25"/>
                <a:gd name="T12" fmla="*/ 0 w 8726"/>
                <a:gd name="T13" fmla="*/ 0 h 25"/>
                <a:gd name="T14" fmla="*/ 0 w 8726"/>
                <a:gd name="T15" fmla="*/ 0 h 25"/>
                <a:gd name="T16" fmla="*/ 0 w 8726"/>
                <a:gd name="T17" fmla="*/ 0 h 25"/>
                <a:gd name="T18" fmla="*/ 0 w 8726"/>
                <a:gd name="T19" fmla="*/ 0 h 25"/>
                <a:gd name="T20" fmla="*/ 0 w 8726"/>
                <a:gd name="T21" fmla="*/ 0 h 25"/>
                <a:gd name="T22" fmla="*/ 0 w 8726"/>
                <a:gd name="T23" fmla="*/ 0 h 25"/>
                <a:gd name="T24" fmla="*/ 0 w 8726"/>
                <a:gd name="T25" fmla="*/ 0 h 25"/>
                <a:gd name="T26" fmla="*/ 0 w 8726"/>
                <a:gd name="T27" fmla="*/ 0 h 25"/>
                <a:gd name="T28" fmla="*/ 0 w 8726"/>
                <a:gd name="T29" fmla="*/ 0 h 25"/>
                <a:gd name="T30" fmla="*/ 0 w 8726"/>
                <a:gd name="T31" fmla="*/ 0 h 25"/>
                <a:gd name="T32" fmla="*/ 0 w 8726"/>
                <a:gd name="T33" fmla="*/ 0 h 25"/>
                <a:gd name="T34" fmla="*/ 0 w 8726"/>
                <a:gd name="T35" fmla="*/ 0 h 25"/>
                <a:gd name="T36" fmla="*/ 0 w 8726"/>
                <a:gd name="T37" fmla="*/ 0 h 25"/>
                <a:gd name="T38" fmla="*/ 0 w 8726"/>
                <a:gd name="T39" fmla="*/ 0 h 25"/>
                <a:gd name="T40" fmla="*/ 0 w 8726"/>
                <a:gd name="T41" fmla="*/ 0 h 25"/>
                <a:gd name="T42" fmla="*/ 0 w 8726"/>
                <a:gd name="T43" fmla="*/ 0 h 25"/>
                <a:gd name="T44" fmla="*/ 0 w 8726"/>
                <a:gd name="T45" fmla="*/ 0 h 25"/>
                <a:gd name="T46" fmla="*/ 0 w 8726"/>
                <a:gd name="T47" fmla="*/ 0 h 25"/>
                <a:gd name="T48" fmla="*/ 0 w 8726"/>
                <a:gd name="T49" fmla="*/ 0 h 25"/>
                <a:gd name="T50" fmla="*/ 0 w 8726"/>
                <a:gd name="T51" fmla="*/ 0 h 25"/>
                <a:gd name="T52" fmla="*/ 0 w 8726"/>
                <a:gd name="T53" fmla="*/ 0 h 25"/>
                <a:gd name="T54" fmla="*/ 0 w 8726"/>
                <a:gd name="T55" fmla="*/ 0 h 25"/>
                <a:gd name="T56" fmla="*/ 0 w 8726"/>
                <a:gd name="T57" fmla="*/ 0 h 25"/>
                <a:gd name="T58" fmla="*/ 0 w 8726"/>
                <a:gd name="T59" fmla="*/ 0 h 25"/>
                <a:gd name="T60" fmla="*/ 0 w 8726"/>
                <a:gd name="T61" fmla="*/ 0 h 25"/>
                <a:gd name="T62" fmla="*/ 0 w 8726"/>
                <a:gd name="T63" fmla="*/ 0 h 25"/>
                <a:gd name="T64" fmla="*/ 0 w 8726"/>
                <a:gd name="T65" fmla="*/ 0 h 25"/>
                <a:gd name="T66" fmla="*/ 0 w 8726"/>
                <a:gd name="T67" fmla="*/ 0 h 25"/>
                <a:gd name="T68" fmla="*/ 0 w 8726"/>
                <a:gd name="T69" fmla="*/ 0 h 25"/>
                <a:gd name="T70" fmla="*/ 0 w 8726"/>
                <a:gd name="T71" fmla="*/ 0 h 25"/>
                <a:gd name="T72" fmla="*/ 0 w 8726"/>
                <a:gd name="T73" fmla="*/ 0 h 25"/>
                <a:gd name="T74" fmla="*/ 0 w 8726"/>
                <a:gd name="T75" fmla="*/ 0 h 25"/>
                <a:gd name="T76" fmla="*/ 0 w 8726"/>
                <a:gd name="T77" fmla="*/ 0 h 25"/>
                <a:gd name="T78" fmla="*/ 0 w 8726"/>
                <a:gd name="T79" fmla="*/ 0 h 25"/>
                <a:gd name="T80" fmla="*/ 0 w 8726"/>
                <a:gd name="T81" fmla="*/ 0 h 25"/>
                <a:gd name="T82" fmla="*/ 0 w 8726"/>
                <a:gd name="T83" fmla="*/ 0 h 25"/>
                <a:gd name="T84" fmla="*/ 0 w 8726"/>
                <a:gd name="T85" fmla="*/ 0 h 25"/>
                <a:gd name="T86" fmla="*/ 0 w 8726"/>
                <a:gd name="T87" fmla="*/ 0 h 25"/>
                <a:gd name="T88" fmla="*/ 0 w 8726"/>
                <a:gd name="T89" fmla="*/ 0 h 25"/>
                <a:gd name="T90" fmla="*/ 0 w 8726"/>
                <a:gd name="T91" fmla="*/ 0 h 25"/>
                <a:gd name="T92" fmla="*/ 0 w 8726"/>
                <a:gd name="T93" fmla="*/ 0 h 25"/>
                <a:gd name="T94" fmla="*/ 0 w 8726"/>
                <a:gd name="T95" fmla="*/ 0 h 25"/>
                <a:gd name="T96" fmla="*/ 0 w 8726"/>
                <a:gd name="T97" fmla="*/ 0 h 25"/>
                <a:gd name="T98" fmla="*/ 0 w 8726"/>
                <a:gd name="T99" fmla="*/ 0 h 25"/>
                <a:gd name="T100" fmla="*/ 0 w 8726"/>
                <a:gd name="T101" fmla="*/ 0 h 25"/>
                <a:gd name="T102" fmla="*/ 0 w 8726"/>
                <a:gd name="T103" fmla="*/ 0 h 25"/>
                <a:gd name="T104" fmla="*/ 0 w 8726"/>
                <a:gd name="T105" fmla="*/ 0 h 25"/>
                <a:gd name="T106" fmla="*/ 0 w 8726"/>
                <a:gd name="T107" fmla="*/ 0 h 25"/>
                <a:gd name="T108" fmla="*/ 0 w 8726"/>
                <a:gd name="T109" fmla="*/ 0 h 25"/>
                <a:gd name="T110" fmla="*/ 0 w 8726"/>
                <a:gd name="T111" fmla="*/ 0 h 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726" h="25">
                  <a:moveTo>
                    <a:pt x="12" y="0"/>
                  </a:moveTo>
                  <a:lnTo>
                    <a:pt x="87" y="0"/>
                  </a:lnTo>
                  <a:cubicBezTo>
                    <a:pt x="94" y="0"/>
                    <a:pt x="100" y="6"/>
                    <a:pt x="100" y="12"/>
                  </a:cubicBezTo>
                  <a:cubicBezTo>
                    <a:pt x="100" y="19"/>
                    <a:pt x="94" y="25"/>
                    <a:pt x="87" y="25"/>
                  </a:cubicBezTo>
                  <a:lnTo>
                    <a:pt x="12" y="25"/>
                  </a:lnTo>
                  <a:cubicBezTo>
                    <a:pt x="6" y="25"/>
                    <a:pt x="0" y="19"/>
                    <a:pt x="0" y="12"/>
                  </a:cubicBezTo>
                  <a:cubicBezTo>
                    <a:pt x="0" y="6"/>
                    <a:pt x="6" y="0"/>
                    <a:pt x="12" y="0"/>
                  </a:cubicBezTo>
                  <a:close/>
                  <a:moveTo>
                    <a:pt x="187" y="0"/>
                  </a:moveTo>
                  <a:lnTo>
                    <a:pt x="187" y="0"/>
                  </a:lnTo>
                  <a:cubicBezTo>
                    <a:pt x="194" y="0"/>
                    <a:pt x="200" y="6"/>
                    <a:pt x="200" y="12"/>
                  </a:cubicBezTo>
                  <a:cubicBezTo>
                    <a:pt x="200" y="19"/>
                    <a:pt x="194" y="25"/>
                    <a:pt x="187" y="25"/>
                  </a:cubicBezTo>
                  <a:cubicBezTo>
                    <a:pt x="181" y="25"/>
                    <a:pt x="175" y="19"/>
                    <a:pt x="175" y="12"/>
                  </a:cubicBezTo>
                  <a:cubicBezTo>
                    <a:pt x="175" y="6"/>
                    <a:pt x="181" y="0"/>
                    <a:pt x="187" y="0"/>
                  </a:cubicBezTo>
                  <a:close/>
                  <a:moveTo>
                    <a:pt x="287" y="0"/>
                  </a:moveTo>
                  <a:lnTo>
                    <a:pt x="362" y="0"/>
                  </a:lnTo>
                  <a:cubicBezTo>
                    <a:pt x="369" y="0"/>
                    <a:pt x="375" y="6"/>
                    <a:pt x="375" y="12"/>
                  </a:cubicBezTo>
                  <a:cubicBezTo>
                    <a:pt x="375" y="19"/>
                    <a:pt x="369" y="25"/>
                    <a:pt x="362" y="25"/>
                  </a:cubicBezTo>
                  <a:lnTo>
                    <a:pt x="287" y="25"/>
                  </a:lnTo>
                  <a:cubicBezTo>
                    <a:pt x="281" y="25"/>
                    <a:pt x="275" y="19"/>
                    <a:pt x="275" y="12"/>
                  </a:cubicBezTo>
                  <a:cubicBezTo>
                    <a:pt x="275" y="6"/>
                    <a:pt x="281" y="0"/>
                    <a:pt x="287" y="0"/>
                  </a:cubicBezTo>
                  <a:close/>
                  <a:moveTo>
                    <a:pt x="462" y="0"/>
                  </a:moveTo>
                  <a:lnTo>
                    <a:pt x="463" y="0"/>
                  </a:lnTo>
                  <a:cubicBezTo>
                    <a:pt x="469" y="0"/>
                    <a:pt x="475" y="6"/>
                    <a:pt x="475" y="12"/>
                  </a:cubicBezTo>
                  <a:cubicBezTo>
                    <a:pt x="475" y="19"/>
                    <a:pt x="469" y="25"/>
                    <a:pt x="463" y="25"/>
                  </a:cubicBezTo>
                  <a:lnTo>
                    <a:pt x="462" y="25"/>
                  </a:lnTo>
                  <a:cubicBezTo>
                    <a:pt x="456" y="25"/>
                    <a:pt x="450" y="19"/>
                    <a:pt x="450" y="12"/>
                  </a:cubicBezTo>
                  <a:cubicBezTo>
                    <a:pt x="450" y="6"/>
                    <a:pt x="456" y="0"/>
                    <a:pt x="462" y="0"/>
                  </a:cubicBezTo>
                  <a:close/>
                  <a:moveTo>
                    <a:pt x="563" y="0"/>
                  </a:moveTo>
                  <a:lnTo>
                    <a:pt x="638" y="0"/>
                  </a:lnTo>
                  <a:cubicBezTo>
                    <a:pt x="644" y="0"/>
                    <a:pt x="650" y="6"/>
                    <a:pt x="650" y="12"/>
                  </a:cubicBezTo>
                  <a:cubicBezTo>
                    <a:pt x="650" y="19"/>
                    <a:pt x="644" y="25"/>
                    <a:pt x="638" y="25"/>
                  </a:cubicBezTo>
                  <a:lnTo>
                    <a:pt x="563" y="25"/>
                  </a:lnTo>
                  <a:cubicBezTo>
                    <a:pt x="556" y="25"/>
                    <a:pt x="550" y="19"/>
                    <a:pt x="550" y="12"/>
                  </a:cubicBezTo>
                  <a:cubicBezTo>
                    <a:pt x="550" y="6"/>
                    <a:pt x="556" y="0"/>
                    <a:pt x="563" y="0"/>
                  </a:cubicBezTo>
                  <a:close/>
                  <a:moveTo>
                    <a:pt x="738" y="0"/>
                  </a:moveTo>
                  <a:lnTo>
                    <a:pt x="738" y="0"/>
                  </a:lnTo>
                  <a:cubicBezTo>
                    <a:pt x="744" y="0"/>
                    <a:pt x="750" y="6"/>
                    <a:pt x="750" y="12"/>
                  </a:cubicBezTo>
                  <a:cubicBezTo>
                    <a:pt x="750" y="19"/>
                    <a:pt x="744" y="25"/>
                    <a:pt x="738" y="25"/>
                  </a:cubicBezTo>
                  <a:cubicBezTo>
                    <a:pt x="731" y="25"/>
                    <a:pt x="725" y="19"/>
                    <a:pt x="725" y="12"/>
                  </a:cubicBezTo>
                  <a:cubicBezTo>
                    <a:pt x="725" y="6"/>
                    <a:pt x="731" y="0"/>
                    <a:pt x="738" y="0"/>
                  </a:cubicBezTo>
                  <a:close/>
                  <a:moveTo>
                    <a:pt x="838" y="0"/>
                  </a:moveTo>
                  <a:lnTo>
                    <a:pt x="913" y="0"/>
                  </a:lnTo>
                  <a:cubicBezTo>
                    <a:pt x="919" y="0"/>
                    <a:pt x="925" y="6"/>
                    <a:pt x="925" y="12"/>
                  </a:cubicBezTo>
                  <a:cubicBezTo>
                    <a:pt x="925" y="19"/>
                    <a:pt x="919" y="25"/>
                    <a:pt x="913" y="25"/>
                  </a:cubicBezTo>
                  <a:lnTo>
                    <a:pt x="838" y="25"/>
                  </a:lnTo>
                  <a:cubicBezTo>
                    <a:pt x="831" y="25"/>
                    <a:pt x="825" y="19"/>
                    <a:pt x="825" y="12"/>
                  </a:cubicBezTo>
                  <a:cubicBezTo>
                    <a:pt x="825" y="6"/>
                    <a:pt x="831" y="0"/>
                    <a:pt x="838" y="0"/>
                  </a:cubicBezTo>
                  <a:close/>
                  <a:moveTo>
                    <a:pt x="1013" y="0"/>
                  </a:moveTo>
                  <a:lnTo>
                    <a:pt x="1013" y="0"/>
                  </a:lnTo>
                  <a:cubicBezTo>
                    <a:pt x="1019" y="0"/>
                    <a:pt x="1025" y="6"/>
                    <a:pt x="1025" y="12"/>
                  </a:cubicBezTo>
                  <a:cubicBezTo>
                    <a:pt x="1025" y="19"/>
                    <a:pt x="1019" y="25"/>
                    <a:pt x="1013" y="25"/>
                  </a:cubicBezTo>
                  <a:cubicBezTo>
                    <a:pt x="1006" y="25"/>
                    <a:pt x="1000" y="19"/>
                    <a:pt x="1000" y="12"/>
                  </a:cubicBezTo>
                  <a:cubicBezTo>
                    <a:pt x="1000" y="6"/>
                    <a:pt x="1006" y="0"/>
                    <a:pt x="1013" y="0"/>
                  </a:cubicBezTo>
                  <a:close/>
                  <a:moveTo>
                    <a:pt x="1113" y="0"/>
                  </a:moveTo>
                  <a:lnTo>
                    <a:pt x="1188" y="0"/>
                  </a:lnTo>
                  <a:cubicBezTo>
                    <a:pt x="1194" y="0"/>
                    <a:pt x="1200" y="6"/>
                    <a:pt x="1200" y="12"/>
                  </a:cubicBezTo>
                  <a:cubicBezTo>
                    <a:pt x="1200" y="19"/>
                    <a:pt x="1194" y="25"/>
                    <a:pt x="1188" y="25"/>
                  </a:cubicBezTo>
                  <a:lnTo>
                    <a:pt x="1113" y="25"/>
                  </a:lnTo>
                  <a:cubicBezTo>
                    <a:pt x="1106" y="25"/>
                    <a:pt x="1100" y="19"/>
                    <a:pt x="1100" y="12"/>
                  </a:cubicBezTo>
                  <a:cubicBezTo>
                    <a:pt x="1100" y="6"/>
                    <a:pt x="1106" y="0"/>
                    <a:pt x="1113" y="0"/>
                  </a:cubicBezTo>
                  <a:close/>
                  <a:moveTo>
                    <a:pt x="1288" y="0"/>
                  </a:moveTo>
                  <a:lnTo>
                    <a:pt x="1288" y="0"/>
                  </a:lnTo>
                  <a:cubicBezTo>
                    <a:pt x="1294" y="0"/>
                    <a:pt x="1300" y="6"/>
                    <a:pt x="1300" y="12"/>
                  </a:cubicBezTo>
                  <a:cubicBezTo>
                    <a:pt x="1300" y="19"/>
                    <a:pt x="1294" y="25"/>
                    <a:pt x="1288" y="25"/>
                  </a:cubicBezTo>
                  <a:cubicBezTo>
                    <a:pt x="1281" y="25"/>
                    <a:pt x="1275" y="19"/>
                    <a:pt x="1275" y="12"/>
                  </a:cubicBezTo>
                  <a:cubicBezTo>
                    <a:pt x="1275" y="6"/>
                    <a:pt x="1281" y="0"/>
                    <a:pt x="1288" y="0"/>
                  </a:cubicBezTo>
                  <a:close/>
                  <a:moveTo>
                    <a:pt x="1388" y="0"/>
                  </a:moveTo>
                  <a:lnTo>
                    <a:pt x="1463" y="0"/>
                  </a:lnTo>
                  <a:cubicBezTo>
                    <a:pt x="1469" y="0"/>
                    <a:pt x="1475" y="6"/>
                    <a:pt x="1475" y="12"/>
                  </a:cubicBezTo>
                  <a:cubicBezTo>
                    <a:pt x="1475" y="19"/>
                    <a:pt x="1469" y="25"/>
                    <a:pt x="1463" y="25"/>
                  </a:cubicBezTo>
                  <a:lnTo>
                    <a:pt x="1388" y="25"/>
                  </a:lnTo>
                  <a:cubicBezTo>
                    <a:pt x="1381" y="25"/>
                    <a:pt x="1375" y="19"/>
                    <a:pt x="1375" y="12"/>
                  </a:cubicBezTo>
                  <a:cubicBezTo>
                    <a:pt x="1375" y="6"/>
                    <a:pt x="1381" y="0"/>
                    <a:pt x="1388" y="0"/>
                  </a:cubicBezTo>
                  <a:close/>
                  <a:moveTo>
                    <a:pt x="1563" y="0"/>
                  </a:moveTo>
                  <a:lnTo>
                    <a:pt x="1563" y="0"/>
                  </a:lnTo>
                  <a:cubicBezTo>
                    <a:pt x="1570" y="0"/>
                    <a:pt x="1575" y="6"/>
                    <a:pt x="1575" y="12"/>
                  </a:cubicBezTo>
                  <a:cubicBezTo>
                    <a:pt x="1575" y="19"/>
                    <a:pt x="1570" y="25"/>
                    <a:pt x="1563" y="25"/>
                  </a:cubicBezTo>
                  <a:cubicBezTo>
                    <a:pt x="1556" y="25"/>
                    <a:pt x="1550" y="19"/>
                    <a:pt x="1550" y="12"/>
                  </a:cubicBezTo>
                  <a:cubicBezTo>
                    <a:pt x="1550" y="6"/>
                    <a:pt x="1556" y="0"/>
                    <a:pt x="1563" y="0"/>
                  </a:cubicBezTo>
                  <a:close/>
                  <a:moveTo>
                    <a:pt x="1663" y="0"/>
                  </a:moveTo>
                  <a:lnTo>
                    <a:pt x="1738" y="0"/>
                  </a:lnTo>
                  <a:cubicBezTo>
                    <a:pt x="1745" y="0"/>
                    <a:pt x="1750" y="6"/>
                    <a:pt x="1750" y="12"/>
                  </a:cubicBezTo>
                  <a:cubicBezTo>
                    <a:pt x="1750" y="19"/>
                    <a:pt x="1745" y="25"/>
                    <a:pt x="1738" y="25"/>
                  </a:cubicBezTo>
                  <a:lnTo>
                    <a:pt x="1663" y="25"/>
                  </a:lnTo>
                  <a:cubicBezTo>
                    <a:pt x="1656" y="25"/>
                    <a:pt x="1650" y="19"/>
                    <a:pt x="1650" y="12"/>
                  </a:cubicBezTo>
                  <a:cubicBezTo>
                    <a:pt x="1650" y="6"/>
                    <a:pt x="1656" y="0"/>
                    <a:pt x="1663" y="0"/>
                  </a:cubicBezTo>
                  <a:close/>
                  <a:moveTo>
                    <a:pt x="1838" y="0"/>
                  </a:moveTo>
                  <a:lnTo>
                    <a:pt x="1838" y="0"/>
                  </a:lnTo>
                  <a:cubicBezTo>
                    <a:pt x="1845" y="0"/>
                    <a:pt x="1850" y="6"/>
                    <a:pt x="1850" y="12"/>
                  </a:cubicBezTo>
                  <a:cubicBezTo>
                    <a:pt x="1850" y="19"/>
                    <a:pt x="1845" y="25"/>
                    <a:pt x="1838" y="25"/>
                  </a:cubicBezTo>
                  <a:cubicBezTo>
                    <a:pt x="1831" y="25"/>
                    <a:pt x="1825" y="19"/>
                    <a:pt x="1825" y="12"/>
                  </a:cubicBezTo>
                  <a:cubicBezTo>
                    <a:pt x="1825" y="6"/>
                    <a:pt x="1831" y="0"/>
                    <a:pt x="1838" y="0"/>
                  </a:cubicBezTo>
                  <a:close/>
                  <a:moveTo>
                    <a:pt x="1938" y="0"/>
                  </a:moveTo>
                  <a:lnTo>
                    <a:pt x="2013" y="0"/>
                  </a:lnTo>
                  <a:cubicBezTo>
                    <a:pt x="2020" y="0"/>
                    <a:pt x="2025" y="6"/>
                    <a:pt x="2025" y="12"/>
                  </a:cubicBezTo>
                  <a:cubicBezTo>
                    <a:pt x="2025" y="19"/>
                    <a:pt x="2020" y="25"/>
                    <a:pt x="2013" y="25"/>
                  </a:cubicBezTo>
                  <a:lnTo>
                    <a:pt x="1938" y="25"/>
                  </a:lnTo>
                  <a:cubicBezTo>
                    <a:pt x="1931" y="25"/>
                    <a:pt x="1925" y="19"/>
                    <a:pt x="1925" y="12"/>
                  </a:cubicBezTo>
                  <a:cubicBezTo>
                    <a:pt x="1925" y="6"/>
                    <a:pt x="1931" y="0"/>
                    <a:pt x="1938" y="0"/>
                  </a:cubicBezTo>
                  <a:close/>
                  <a:moveTo>
                    <a:pt x="2113" y="0"/>
                  </a:moveTo>
                  <a:lnTo>
                    <a:pt x="2113" y="0"/>
                  </a:lnTo>
                  <a:cubicBezTo>
                    <a:pt x="2120" y="0"/>
                    <a:pt x="2125" y="6"/>
                    <a:pt x="2125" y="12"/>
                  </a:cubicBezTo>
                  <a:cubicBezTo>
                    <a:pt x="2125" y="19"/>
                    <a:pt x="2120" y="25"/>
                    <a:pt x="2113" y="25"/>
                  </a:cubicBezTo>
                  <a:cubicBezTo>
                    <a:pt x="2106" y="25"/>
                    <a:pt x="2100" y="19"/>
                    <a:pt x="2100" y="12"/>
                  </a:cubicBezTo>
                  <a:cubicBezTo>
                    <a:pt x="2100" y="6"/>
                    <a:pt x="2106" y="0"/>
                    <a:pt x="2113" y="0"/>
                  </a:cubicBezTo>
                  <a:close/>
                  <a:moveTo>
                    <a:pt x="2213" y="0"/>
                  </a:moveTo>
                  <a:lnTo>
                    <a:pt x="2288" y="0"/>
                  </a:lnTo>
                  <a:cubicBezTo>
                    <a:pt x="2295" y="0"/>
                    <a:pt x="2300" y="6"/>
                    <a:pt x="2300" y="12"/>
                  </a:cubicBezTo>
                  <a:cubicBezTo>
                    <a:pt x="2300" y="19"/>
                    <a:pt x="2295" y="25"/>
                    <a:pt x="2288" y="25"/>
                  </a:cubicBezTo>
                  <a:lnTo>
                    <a:pt x="2213" y="25"/>
                  </a:lnTo>
                  <a:cubicBezTo>
                    <a:pt x="2206" y="25"/>
                    <a:pt x="2200" y="19"/>
                    <a:pt x="2200" y="12"/>
                  </a:cubicBezTo>
                  <a:cubicBezTo>
                    <a:pt x="2200" y="6"/>
                    <a:pt x="2206" y="0"/>
                    <a:pt x="2213" y="0"/>
                  </a:cubicBezTo>
                  <a:close/>
                  <a:moveTo>
                    <a:pt x="2388" y="0"/>
                  </a:moveTo>
                  <a:lnTo>
                    <a:pt x="2388" y="0"/>
                  </a:lnTo>
                  <a:cubicBezTo>
                    <a:pt x="2395" y="0"/>
                    <a:pt x="2400" y="6"/>
                    <a:pt x="2400" y="12"/>
                  </a:cubicBezTo>
                  <a:cubicBezTo>
                    <a:pt x="2400" y="19"/>
                    <a:pt x="2395" y="25"/>
                    <a:pt x="2388" y="25"/>
                  </a:cubicBezTo>
                  <a:cubicBezTo>
                    <a:pt x="2381" y="25"/>
                    <a:pt x="2375" y="19"/>
                    <a:pt x="2375" y="12"/>
                  </a:cubicBezTo>
                  <a:cubicBezTo>
                    <a:pt x="2375" y="6"/>
                    <a:pt x="2381" y="0"/>
                    <a:pt x="2388" y="0"/>
                  </a:cubicBezTo>
                  <a:close/>
                  <a:moveTo>
                    <a:pt x="2488" y="0"/>
                  </a:moveTo>
                  <a:lnTo>
                    <a:pt x="2563" y="0"/>
                  </a:lnTo>
                  <a:cubicBezTo>
                    <a:pt x="2570" y="0"/>
                    <a:pt x="2575" y="6"/>
                    <a:pt x="2575" y="12"/>
                  </a:cubicBezTo>
                  <a:cubicBezTo>
                    <a:pt x="2575" y="19"/>
                    <a:pt x="2570" y="25"/>
                    <a:pt x="2563" y="25"/>
                  </a:cubicBezTo>
                  <a:lnTo>
                    <a:pt x="2488" y="25"/>
                  </a:lnTo>
                  <a:cubicBezTo>
                    <a:pt x="2481" y="25"/>
                    <a:pt x="2475" y="19"/>
                    <a:pt x="2475" y="12"/>
                  </a:cubicBezTo>
                  <a:cubicBezTo>
                    <a:pt x="2475" y="6"/>
                    <a:pt x="2481" y="0"/>
                    <a:pt x="2488" y="0"/>
                  </a:cubicBezTo>
                  <a:close/>
                  <a:moveTo>
                    <a:pt x="2663" y="0"/>
                  </a:moveTo>
                  <a:lnTo>
                    <a:pt x="2663" y="0"/>
                  </a:lnTo>
                  <a:cubicBezTo>
                    <a:pt x="2670" y="0"/>
                    <a:pt x="2675" y="6"/>
                    <a:pt x="2675" y="12"/>
                  </a:cubicBezTo>
                  <a:cubicBezTo>
                    <a:pt x="2675" y="19"/>
                    <a:pt x="2670" y="25"/>
                    <a:pt x="2663" y="25"/>
                  </a:cubicBezTo>
                  <a:cubicBezTo>
                    <a:pt x="2656" y="25"/>
                    <a:pt x="2650" y="19"/>
                    <a:pt x="2650" y="12"/>
                  </a:cubicBezTo>
                  <a:cubicBezTo>
                    <a:pt x="2650" y="6"/>
                    <a:pt x="2656" y="0"/>
                    <a:pt x="2663" y="0"/>
                  </a:cubicBezTo>
                  <a:close/>
                  <a:moveTo>
                    <a:pt x="2763" y="0"/>
                  </a:moveTo>
                  <a:lnTo>
                    <a:pt x="2838" y="0"/>
                  </a:lnTo>
                  <a:cubicBezTo>
                    <a:pt x="2845" y="0"/>
                    <a:pt x="2850" y="6"/>
                    <a:pt x="2850" y="12"/>
                  </a:cubicBezTo>
                  <a:cubicBezTo>
                    <a:pt x="2850" y="19"/>
                    <a:pt x="2845" y="25"/>
                    <a:pt x="2838" y="25"/>
                  </a:cubicBezTo>
                  <a:lnTo>
                    <a:pt x="2763" y="25"/>
                  </a:lnTo>
                  <a:cubicBezTo>
                    <a:pt x="2756" y="25"/>
                    <a:pt x="2750" y="19"/>
                    <a:pt x="2750" y="12"/>
                  </a:cubicBezTo>
                  <a:cubicBezTo>
                    <a:pt x="2750" y="6"/>
                    <a:pt x="2756" y="0"/>
                    <a:pt x="2763" y="0"/>
                  </a:cubicBezTo>
                  <a:close/>
                  <a:moveTo>
                    <a:pt x="2938" y="0"/>
                  </a:moveTo>
                  <a:lnTo>
                    <a:pt x="2938" y="0"/>
                  </a:lnTo>
                  <a:cubicBezTo>
                    <a:pt x="2945" y="0"/>
                    <a:pt x="2950" y="6"/>
                    <a:pt x="2950" y="12"/>
                  </a:cubicBezTo>
                  <a:cubicBezTo>
                    <a:pt x="2950" y="19"/>
                    <a:pt x="2945" y="25"/>
                    <a:pt x="2938" y="25"/>
                  </a:cubicBezTo>
                  <a:cubicBezTo>
                    <a:pt x="2931" y="25"/>
                    <a:pt x="2925" y="19"/>
                    <a:pt x="2925" y="12"/>
                  </a:cubicBezTo>
                  <a:cubicBezTo>
                    <a:pt x="2925" y="6"/>
                    <a:pt x="2931" y="0"/>
                    <a:pt x="2938" y="0"/>
                  </a:cubicBezTo>
                  <a:close/>
                  <a:moveTo>
                    <a:pt x="3038" y="0"/>
                  </a:moveTo>
                  <a:lnTo>
                    <a:pt x="3113" y="0"/>
                  </a:lnTo>
                  <a:cubicBezTo>
                    <a:pt x="3120" y="0"/>
                    <a:pt x="3125" y="6"/>
                    <a:pt x="3125" y="12"/>
                  </a:cubicBezTo>
                  <a:cubicBezTo>
                    <a:pt x="3125" y="19"/>
                    <a:pt x="3120" y="25"/>
                    <a:pt x="3113" y="25"/>
                  </a:cubicBezTo>
                  <a:lnTo>
                    <a:pt x="3038" y="25"/>
                  </a:lnTo>
                  <a:cubicBezTo>
                    <a:pt x="3031" y="25"/>
                    <a:pt x="3025" y="19"/>
                    <a:pt x="3025" y="12"/>
                  </a:cubicBezTo>
                  <a:cubicBezTo>
                    <a:pt x="3025" y="6"/>
                    <a:pt x="3031" y="0"/>
                    <a:pt x="3038" y="0"/>
                  </a:cubicBezTo>
                  <a:close/>
                  <a:moveTo>
                    <a:pt x="3213" y="0"/>
                  </a:moveTo>
                  <a:lnTo>
                    <a:pt x="3213" y="0"/>
                  </a:lnTo>
                  <a:cubicBezTo>
                    <a:pt x="3220" y="0"/>
                    <a:pt x="3225" y="6"/>
                    <a:pt x="3225" y="12"/>
                  </a:cubicBezTo>
                  <a:cubicBezTo>
                    <a:pt x="3225" y="19"/>
                    <a:pt x="3220" y="25"/>
                    <a:pt x="3213" y="25"/>
                  </a:cubicBezTo>
                  <a:cubicBezTo>
                    <a:pt x="3206" y="25"/>
                    <a:pt x="3200" y="19"/>
                    <a:pt x="3200" y="12"/>
                  </a:cubicBezTo>
                  <a:cubicBezTo>
                    <a:pt x="3200" y="6"/>
                    <a:pt x="3206" y="0"/>
                    <a:pt x="3213" y="0"/>
                  </a:cubicBezTo>
                  <a:close/>
                  <a:moveTo>
                    <a:pt x="3313" y="0"/>
                  </a:moveTo>
                  <a:lnTo>
                    <a:pt x="3388" y="0"/>
                  </a:lnTo>
                  <a:cubicBezTo>
                    <a:pt x="3395" y="0"/>
                    <a:pt x="3400" y="6"/>
                    <a:pt x="3400" y="12"/>
                  </a:cubicBezTo>
                  <a:cubicBezTo>
                    <a:pt x="3400" y="19"/>
                    <a:pt x="3395" y="25"/>
                    <a:pt x="3388" y="25"/>
                  </a:cubicBezTo>
                  <a:lnTo>
                    <a:pt x="3313" y="25"/>
                  </a:lnTo>
                  <a:cubicBezTo>
                    <a:pt x="3306" y="25"/>
                    <a:pt x="3300" y="19"/>
                    <a:pt x="3300" y="12"/>
                  </a:cubicBezTo>
                  <a:cubicBezTo>
                    <a:pt x="3300" y="6"/>
                    <a:pt x="3306" y="0"/>
                    <a:pt x="3313" y="0"/>
                  </a:cubicBezTo>
                  <a:close/>
                  <a:moveTo>
                    <a:pt x="3488" y="0"/>
                  </a:moveTo>
                  <a:lnTo>
                    <a:pt x="3488" y="0"/>
                  </a:lnTo>
                  <a:cubicBezTo>
                    <a:pt x="3495" y="0"/>
                    <a:pt x="3500" y="6"/>
                    <a:pt x="3500" y="12"/>
                  </a:cubicBezTo>
                  <a:cubicBezTo>
                    <a:pt x="3500" y="19"/>
                    <a:pt x="3495" y="25"/>
                    <a:pt x="3488" y="25"/>
                  </a:cubicBezTo>
                  <a:cubicBezTo>
                    <a:pt x="3481" y="25"/>
                    <a:pt x="3475" y="19"/>
                    <a:pt x="3475" y="12"/>
                  </a:cubicBezTo>
                  <a:cubicBezTo>
                    <a:pt x="3475" y="6"/>
                    <a:pt x="3481" y="0"/>
                    <a:pt x="3488" y="0"/>
                  </a:cubicBezTo>
                  <a:close/>
                  <a:moveTo>
                    <a:pt x="3588" y="0"/>
                  </a:moveTo>
                  <a:lnTo>
                    <a:pt x="3663" y="0"/>
                  </a:lnTo>
                  <a:cubicBezTo>
                    <a:pt x="3670" y="0"/>
                    <a:pt x="3675" y="6"/>
                    <a:pt x="3675" y="12"/>
                  </a:cubicBezTo>
                  <a:cubicBezTo>
                    <a:pt x="3675" y="19"/>
                    <a:pt x="3670" y="25"/>
                    <a:pt x="3663" y="25"/>
                  </a:cubicBezTo>
                  <a:lnTo>
                    <a:pt x="3588" y="25"/>
                  </a:lnTo>
                  <a:cubicBezTo>
                    <a:pt x="3581" y="25"/>
                    <a:pt x="3575" y="19"/>
                    <a:pt x="3575" y="12"/>
                  </a:cubicBezTo>
                  <a:cubicBezTo>
                    <a:pt x="3575" y="6"/>
                    <a:pt x="3581" y="0"/>
                    <a:pt x="3588" y="0"/>
                  </a:cubicBezTo>
                  <a:close/>
                  <a:moveTo>
                    <a:pt x="3763" y="0"/>
                  </a:moveTo>
                  <a:lnTo>
                    <a:pt x="3763" y="0"/>
                  </a:lnTo>
                  <a:cubicBezTo>
                    <a:pt x="3770" y="0"/>
                    <a:pt x="3775" y="6"/>
                    <a:pt x="3775" y="12"/>
                  </a:cubicBezTo>
                  <a:cubicBezTo>
                    <a:pt x="3775" y="19"/>
                    <a:pt x="3770" y="25"/>
                    <a:pt x="3763" y="25"/>
                  </a:cubicBezTo>
                  <a:cubicBezTo>
                    <a:pt x="3756" y="25"/>
                    <a:pt x="3750" y="19"/>
                    <a:pt x="3750" y="12"/>
                  </a:cubicBezTo>
                  <a:cubicBezTo>
                    <a:pt x="3750" y="6"/>
                    <a:pt x="3756" y="0"/>
                    <a:pt x="3763" y="0"/>
                  </a:cubicBezTo>
                  <a:close/>
                  <a:moveTo>
                    <a:pt x="3863" y="0"/>
                  </a:moveTo>
                  <a:lnTo>
                    <a:pt x="3938" y="0"/>
                  </a:lnTo>
                  <a:cubicBezTo>
                    <a:pt x="3945" y="0"/>
                    <a:pt x="3950" y="6"/>
                    <a:pt x="3950" y="12"/>
                  </a:cubicBezTo>
                  <a:cubicBezTo>
                    <a:pt x="3950" y="19"/>
                    <a:pt x="3945" y="25"/>
                    <a:pt x="3938" y="25"/>
                  </a:cubicBezTo>
                  <a:lnTo>
                    <a:pt x="3863" y="25"/>
                  </a:lnTo>
                  <a:cubicBezTo>
                    <a:pt x="3856" y="25"/>
                    <a:pt x="3850" y="19"/>
                    <a:pt x="3850" y="12"/>
                  </a:cubicBezTo>
                  <a:cubicBezTo>
                    <a:pt x="3850" y="6"/>
                    <a:pt x="3856" y="0"/>
                    <a:pt x="3863" y="0"/>
                  </a:cubicBezTo>
                  <a:close/>
                  <a:moveTo>
                    <a:pt x="4038" y="0"/>
                  </a:moveTo>
                  <a:lnTo>
                    <a:pt x="4038" y="0"/>
                  </a:lnTo>
                  <a:cubicBezTo>
                    <a:pt x="4045" y="0"/>
                    <a:pt x="4050" y="6"/>
                    <a:pt x="4050" y="12"/>
                  </a:cubicBezTo>
                  <a:cubicBezTo>
                    <a:pt x="4050" y="19"/>
                    <a:pt x="4045" y="25"/>
                    <a:pt x="4038" y="25"/>
                  </a:cubicBezTo>
                  <a:cubicBezTo>
                    <a:pt x="4031" y="25"/>
                    <a:pt x="4025" y="19"/>
                    <a:pt x="4025" y="12"/>
                  </a:cubicBezTo>
                  <a:cubicBezTo>
                    <a:pt x="4025" y="6"/>
                    <a:pt x="4031" y="0"/>
                    <a:pt x="4038" y="0"/>
                  </a:cubicBezTo>
                  <a:close/>
                  <a:moveTo>
                    <a:pt x="4138" y="0"/>
                  </a:moveTo>
                  <a:lnTo>
                    <a:pt x="4213" y="0"/>
                  </a:lnTo>
                  <a:cubicBezTo>
                    <a:pt x="4220" y="0"/>
                    <a:pt x="4225" y="6"/>
                    <a:pt x="4225" y="12"/>
                  </a:cubicBezTo>
                  <a:cubicBezTo>
                    <a:pt x="4225" y="19"/>
                    <a:pt x="4220" y="25"/>
                    <a:pt x="4213" y="25"/>
                  </a:cubicBezTo>
                  <a:lnTo>
                    <a:pt x="4138" y="25"/>
                  </a:lnTo>
                  <a:cubicBezTo>
                    <a:pt x="4131" y="25"/>
                    <a:pt x="4125" y="19"/>
                    <a:pt x="4125" y="12"/>
                  </a:cubicBezTo>
                  <a:cubicBezTo>
                    <a:pt x="4125" y="6"/>
                    <a:pt x="4131" y="0"/>
                    <a:pt x="4138" y="0"/>
                  </a:cubicBezTo>
                  <a:close/>
                  <a:moveTo>
                    <a:pt x="4313" y="0"/>
                  </a:moveTo>
                  <a:lnTo>
                    <a:pt x="4313" y="0"/>
                  </a:lnTo>
                  <a:cubicBezTo>
                    <a:pt x="4320" y="0"/>
                    <a:pt x="4325" y="6"/>
                    <a:pt x="4325" y="12"/>
                  </a:cubicBezTo>
                  <a:cubicBezTo>
                    <a:pt x="4325" y="19"/>
                    <a:pt x="4320" y="25"/>
                    <a:pt x="4313" y="25"/>
                  </a:cubicBezTo>
                  <a:cubicBezTo>
                    <a:pt x="4306" y="25"/>
                    <a:pt x="4300" y="19"/>
                    <a:pt x="4300" y="12"/>
                  </a:cubicBezTo>
                  <a:cubicBezTo>
                    <a:pt x="4300" y="6"/>
                    <a:pt x="4306" y="0"/>
                    <a:pt x="4313" y="0"/>
                  </a:cubicBezTo>
                  <a:close/>
                  <a:moveTo>
                    <a:pt x="4413" y="0"/>
                  </a:moveTo>
                  <a:lnTo>
                    <a:pt x="4488" y="0"/>
                  </a:lnTo>
                  <a:cubicBezTo>
                    <a:pt x="4495" y="0"/>
                    <a:pt x="4500" y="6"/>
                    <a:pt x="4500" y="12"/>
                  </a:cubicBezTo>
                  <a:cubicBezTo>
                    <a:pt x="4500" y="19"/>
                    <a:pt x="4495" y="25"/>
                    <a:pt x="4488" y="25"/>
                  </a:cubicBezTo>
                  <a:lnTo>
                    <a:pt x="4413" y="25"/>
                  </a:lnTo>
                  <a:cubicBezTo>
                    <a:pt x="4406" y="25"/>
                    <a:pt x="4400" y="19"/>
                    <a:pt x="4400" y="12"/>
                  </a:cubicBezTo>
                  <a:cubicBezTo>
                    <a:pt x="4400" y="6"/>
                    <a:pt x="4406" y="0"/>
                    <a:pt x="4413" y="0"/>
                  </a:cubicBezTo>
                  <a:close/>
                  <a:moveTo>
                    <a:pt x="4588" y="0"/>
                  </a:moveTo>
                  <a:lnTo>
                    <a:pt x="4588" y="0"/>
                  </a:lnTo>
                  <a:cubicBezTo>
                    <a:pt x="4595" y="0"/>
                    <a:pt x="4600" y="6"/>
                    <a:pt x="4600" y="12"/>
                  </a:cubicBezTo>
                  <a:cubicBezTo>
                    <a:pt x="4600" y="19"/>
                    <a:pt x="4595" y="25"/>
                    <a:pt x="4588" y="25"/>
                  </a:cubicBezTo>
                  <a:cubicBezTo>
                    <a:pt x="4581" y="25"/>
                    <a:pt x="4575" y="19"/>
                    <a:pt x="4575" y="12"/>
                  </a:cubicBezTo>
                  <a:cubicBezTo>
                    <a:pt x="4575" y="6"/>
                    <a:pt x="4581" y="0"/>
                    <a:pt x="4588" y="0"/>
                  </a:cubicBezTo>
                  <a:close/>
                  <a:moveTo>
                    <a:pt x="4688" y="0"/>
                  </a:moveTo>
                  <a:lnTo>
                    <a:pt x="4763" y="0"/>
                  </a:lnTo>
                  <a:cubicBezTo>
                    <a:pt x="4770" y="0"/>
                    <a:pt x="4775" y="6"/>
                    <a:pt x="4775" y="12"/>
                  </a:cubicBezTo>
                  <a:cubicBezTo>
                    <a:pt x="4775" y="19"/>
                    <a:pt x="4770" y="25"/>
                    <a:pt x="4763" y="25"/>
                  </a:cubicBezTo>
                  <a:lnTo>
                    <a:pt x="4688" y="25"/>
                  </a:lnTo>
                  <a:cubicBezTo>
                    <a:pt x="4681" y="25"/>
                    <a:pt x="4675" y="19"/>
                    <a:pt x="4675" y="12"/>
                  </a:cubicBezTo>
                  <a:cubicBezTo>
                    <a:pt x="4675" y="6"/>
                    <a:pt x="4681" y="0"/>
                    <a:pt x="4688" y="0"/>
                  </a:cubicBezTo>
                  <a:close/>
                  <a:moveTo>
                    <a:pt x="4863" y="0"/>
                  </a:moveTo>
                  <a:lnTo>
                    <a:pt x="4863" y="0"/>
                  </a:lnTo>
                  <a:cubicBezTo>
                    <a:pt x="4870" y="0"/>
                    <a:pt x="4875" y="6"/>
                    <a:pt x="4875" y="12"/>
                  </a:cubicBezTo>
                  <a:cubicBezTo>
                    <a:pt x="4875" y="19"/>
                    <a:pt x="4870" y="25"/>
                    <a:pt x="4863" y="25"/>
                  </a:cubicBezTo>
                  <a:cubicBezTo>
                    <a:pt x="4856" y="25"/>
                    <a:pt x="4850" y="19"/>
                    <a:pt x="4850" y="12"/>
                  </a:cubicBezTo>
                  <a:cubicBezTo>
                    <a:pt x="4850" y="6"/>
                    <a:pt x="4856" y="0"/>
                    <a:pt x="4863" y="0"/>
                  </a:cubicBezTo>
                  <a:close/>
                  <a:moveTo>
                    <a:pt x="4963" y="0"/>
                  </a:moveTo>
                  <a:lnTo>
                    <a:pt x="5038" y="0"/>
                  </a:lnTo>
                  <a:cubicBezTo>
                    <a:pt x="5045" y="0"/>
                    <a:pt x="5050" y="6"/>
                    <a:pt x="5050" y="12"/>
                  </a:cubicBezTo>
                  <a:cubicBezTo>
                    <a:pt x="5050" y="19"/>
                    <a:pt x="5045" y="25"/>
                    <a:pt x="5038" y="25"/>
                  </a:cubicBezTo>
                  <a:lnTo>
                    <a:pt x="4963" y="25"/>
                  </a:lnTo>
                  <a:cubicBezTo>
                    <a:pt x="4956" y="25"/>
                    <a:pt x="4950" y="19"/>
                    <a:pt x="4950" y="12"/>
                  </a:cubicBezTo>
                  <a:cubicBezTo>
                    <a:pt x="4950" y="6"/>
                    <a:pt x="4956" y="0"/>
                    <a:pt x="4963" y="0"/>
                  </a:cubicBezTo>
                  <a:close/>
                  <a:moveTo>
                    <a:pt x="5138" y="0"/>
                  </a:moveTo>
                  <a:lnTo>
                    <a:pt x="5138" y="0"/>
                  </a:lnTo>
                  <a:cubicBezTo>
                    <a:pt x="5145" y="0"/>
                    <a:pt x="5150" y="6"/>
                    <a:pt x="5150" y="12"/>
                  </a:cubicBezTo>
                  <a:cubicBezTo>
                    <a:pt x="5150" y="19"/>
                    <a:pt x="5145" y="25"/>
                    <a:pt x="5138" y="25"/>
                  </a:cubicBezTo>
                  <a:cubicBezTo>
                    <a:pt x="5131" y="25"/>
                    <a:pt x="5125" y="19"/>
                    <a:pt x="5125" y="12"/>
                  </a:cubicBezTo>
                  <a:cubicBezTo>
                    <a:pt x="5125" y="6"/>
                    <a:pt x="5131" y="0"/>
                    <a:pt x="5138" y="0"/>
                  </a:cubicBezTo>
                  <a:close/>
                  <a:moveTo>
                    <a:pt x="5238" y="0"/>
                  </a:moveTo>
                  <a:lnTo>
                    <a:pt x="5313" y="0"/>
                  </a:lnTo>
                  <a:cubicBezTo>
                    <a:pt x="5320" y="0"/>
                    <a:pt x="5325" y="6"/>
                    <a:pt x="5325" y="12"/>
                  </a:cubicBezTo>
                  <a:cubicBezTo>
                    <a:pt x="5325" y="19"/>
                    <a:pt x="5320" y="25"/>
                    <a:pt x="5313" y="25"/>
                  </a:cubicBezTo>
                  <a:lnTo>
                    <a:pt x="5238" y="25"/>
                  </a:lnTo>
                  <a:cubicBezTo>
                    <a:pt x="5231" y="25"/>
                    <a:pt x="5225" y="19"/>
                    <a:pt x="5225" y="12"/>
                  </a:cubicBezTo>
                  <a:cubicBezTo>
                    <a:pt x="5225" y="6"/>
                    <a:pt x="5231" y="0"/>
                    <a:pt x="5238" y="0"/>
                  </a:cubicBezTo>
                  <a:close/>
                  <a:moveTo>
                    <a:pt x="5413" y="0"/>
                  </a:moveTo>
                  <a:lnTo>
                    <a:pt x="5413" y="0"/>
                  </a:lnTo>
                  <a:cubicBezTo>
                    <a:pt x="5420" y="0"/>
                    <a:pt x="5425" y="6"/>
                    <a:pt x="5425" y="12"/>
                  </a:cubicBezTo>
                  <a:cubicBezTo>
                    <a:pt x="5425" y="19"/>
                    <a:pt x="5420" y="25"/>
                    <a:pt x="5413" y="25"/>
                  </a:cubicBezTo>
                  <a:cubicBezTo>
                    <a:pt x="5406" y="25"/>
                    <a:pt x="5400" y="19"/>
                    <a:pt x="5400" y="12"/>
                  </a:cubicBezTo>
                  <a:cubicBezTo>
                    <a:pt x="5400" y="6"/>
                    <a:pt x="5406" y="0"/>
                    <a:pt x="5413" y="0"/>
                  </a:cubicBezTo>
                  <a:close/>
                  <a:moveTo>
                    <a:pt x="5513" y="0"/>
                  </a:moveTo>
                  <a:lnTo>
                    <a:pt x="5588" y="0"/>
                  </a:lnTo>
                  <a:cubicBezTo>
                    <a:pt x="5595" y="0"/>
                    <a:pt x="5600" y="6"/>
                    <a:pt x="5600" y="12"/>
                  </a:cubicBezTo>
                  <a:cubicBezTo>
                    <a:pt x="5600" y="19"/>
                    <a:pt x="5595" y="25"/>
                    <a:pt x="5588" y="25"/>
                  </a:cubicBezTo>
                  <a:lnTo>
                    <a:pt x="5513" y="25"/>
                  </a:lnTo>
                  <a:cubicBezTo>
                    <a:pt x="5506" y="25"/>
                    <a:pt x="5500" y="19"/>
                    <a:pt x="5500" y="12"/>
                  </a:cubicBezTo>
                  <a:cubicBezTo>
                    <a:pt x="5500" y="6"/>
                    <a:pt x="5506" y="0"/>
                    <a:pt x="5513" y="0"/>
                  </a:cubicBezTo>
                  <a:close/>
                  <a:moveTo>
                    <a:pt x="5688" y="0"/>
                  </a:moveTo>
                  <a:lnTo>
                    <a:pt x="5688" y="0"/>
                  </a:lnTo>
                  <a:cubicBezTo>
                    <a:pt x="5695" y="0"/>
                    <a:pt x="5700" y="6"/>
                    <a:pt x="5700" y="12"/>
                  </a:cubicBezTo>
                  <a:cubicBezTo>
                    <a:pt x="5700" y="19"/>
                    <a:pt x="5695" y="25"/>
                    <a:pt x="5688" y="25"/>
                  </a:cubicBezTo>
                  <a:cubicBezTo>
                    <a:pt x="5681" y="25"/>
                    <a:pt x="5675" y="19"/>
                    <a:pt x="5675" y="12"/>
                  </a:cubicBezTo>
                  <a:cubicBezTo>
                    <a:pt x="5675" y="6"/>
                    <a:pt x="5681" y="0"/>
                    <a:pt x="5688" y="0"/>
                  </a:cubicBezTo>
                  <a:close/>
                  <a:moveTo>
                    <a:pt x="5788" y="0"/>
                  </a:moveTo>
                  <a:lnTo>
                    <a:pt x="5863" y="0"/>
                  </a:lnTo>
                  <a:cubicBezTo>
                    <a:pt x="5870" y="0"/>
                    <a:pt x="5875" y="6"/>
                    <a:pt x="5875" y="12"/>
                  </a:cubicBezTo>
                  <a:cubicBezTo>
                    <a:pt x="5875" y="19"/>
                    <a:pt x="5870" y="25"/>
                    <a:pt x="5863" y="25"/>
                  </a:cubicBezTo>
                  <a:lnTo>
                    <a:pt x="5788" y="25"/>
                  </a:lnTo>
                  <a:cubicBezTo>
                    <a:pt x="5781" y="25"/>
                    <a:pt x="5775" y="19"/>
                    <a:pt x="5775" y="12"/>
                  </a:cubicBezTo>
                  <a:cubicBezTo>
                    <a:pt x="5775" y="6"/>
                    <a:pt x="5781" y="0"/>
                    <a:pt x="5788" y="0"/>
                  </a:cubicBezTo>
                  <a:close/>
                  <a:moveTo>
                    <a:pt x="5963" y="0"/>
                  </a:moveTo>
                  <a:lnTo>
                    <a:pt x="5963" y="0"/>
                  </a:lnTo>
                  <a:cubicBezTo>
                    <a:pt x="5970" y="0"/>
                    <a:pt x="5975" y="6"/>
                    <a:pt x="5975" y="12"/>
                  </a:cubicBezTo>
                  <a:cubicBezTo>
                    <a:pt x="5975" y="19"/>
                    <a:pt x="5970" y="25"/>
                    <a:pt x="5963" y="25"/>
                  </a:cubicBezTo>
                  <a:cubicBezTo>
                    <a:pt x="5956" y="25"/>
                    <a:pt x="5950" y="19"/>
                    <a:pt x="5950" y="12"/>
                  </a:cubicBezTo>
                  <a:cubicBezTo>
                    <a:pt x="5950" y="6"/>
                    <a:pt x="5956" y="0"/>
                    <a:pt x="5963" y="0"/>
                  </a:cubicBezTo>
                  <a:close/>
                  <a:moveTo>
                    <a:pt x="6063" y="0"/>
                  </a:moveTo>
                  <a:lnTo>
                    <a:pt x="6138" y="0"/>
                  </a:lnTo>
                  <a:cubicBezTo>
                    <a:pt x="6145" y="0"/>
                    <a:pt x="6150" y="6"/>
                    <a:pt x="6150" y="12"/>
                  </a:cubicBezTo>
                  <a:cubicBezTo>
                    <a:pt x="6150" y="19"/>
                    <a:pt x="6145" y="25"/>
                    <a:pt x="6138" y="25"/>
                  </a:cubicBezTo>
                  <a:lnTo>
                    <a:pt x="6063" y="25"/>
                  </a:lnTo>
                  <a:cubicBezTo>
                    <a:pt x="6056" y="25"/>
                    <a:pt x="6050" y="19"/>
                    <a:pt x="6050" y="12"/>
                  </a:cubicBezTo>
                  <a:cubicBezTo>
                    <a:pt x="6050" y="6"/>
                    <a:pt x="6056" y="0"/>
                    <a:pt x="6063" y="0"/>
                  </a:cubicBezTo>
                  <a:close/>
                  <a:moveTo>
                    <a:pt x="6238" y="0"/>
                  </a:moveTo>
                  <a:lnTo>
                    <a:pt x="6238" y="0"/>
                  </a:lnTo>
                  <a:cubicBezTo>
                    <a:pt x="6245" y="0"/>
                    <a:pt x="6251" y="6"/>
                    <a:pt x="6251" y="12"/>
                  </a:cubicBezTo>
                  <a:cubicBezTo>
                    <a:pt x="6251" y="19"/>
                    <a:pt x="6245" y="25"/>
                    <a:pt x="6238" y="25"/>
                  </a:cubicBezTo>
                  <a:cubicBezTo>
                    <a:pt x="6231" y="25"/>
                    <a:pt x="6225" y="19"/>
                    <a:pt x="6225" y="12"/>
                  </a:cubicBezTo>
                  <a:cubicBezTo>
                    <a:pt x="6225" y="6"/>
                    <a:pt x="6231" y="0"/>
                    <a:pt x="6238" y="0"/>
                  </a:cubicBezTo>
                  <a:close/>
                  <a:moveTo>
                    <a:pt x="6338" y="0"/>
                  </a:moveTo>
                  <a:lnTo>
                    <a:pt x="6413" y="0"/>
                  </a:lnTo>
                  <a:cubicBezTo>
                    <a:pt x="6420" y="0"/>
                    <a:pt x="6426" y="6"/>
                    <a:pt x="6426" y="12"/>
                  </a:cubicBezTo>
                  <a:cubicBezTo>
                    <a:pt x="6426" y="19"/>
                    <a:pt x="6420" y="25"/>
                    <a:pt x="6413" y="25"/>
                  </a:cubicBezTo>
                  <a:lnTo>
                    <a:pt x="6338" y="25"/>
                  </a:lnTo>
                  <a:cubicBezTo>
                    <a:pt x="6331" y="25"/>
                    <a:pt x="6326" y="19"/>
                    <a:pt x="6326" y="12"/>
                  </a:cubicBezTo>
                  <a:cubicBezTo>
                    <a:pt x="6326" y="6"/>
                    <a:pt x="6331" y="0"/>
                    <a:pt x="6338" y="0"/>
                  </a:cubicBezTo>
                  <a:close/>
                  <a:moveTo>
                    <a:pt x="6513" y="0"/>
                  </a:moveTo>
                  <a:lnTo>
                    <a:pt x="6513" y="0"/>
                  </a:lnTo>
                  <a:cubicBezTo>
                    <a:pt x="6520" y="0"/>
                    <a:pt x="6526" y="6"/>
                    <a:pt x="6526" y="12"/>
                  </a:cubicBezTo>
                  <a:cubicBezTo>
                    <a:pt x="6526" y="19"/>
                    <a:pt x="6520" y="25"/>
                    <a:pt x="6513" y="25"/>
                  </a:cubicBezTo>
                  <a:cubicBezTo>
                    <a:pt x="6506" y="25"/>
                    <a:pt x="6501" y="19"/>
                    <a:pt x="6501" y="12"/>
                  </a:cubicBezTo>
                  <a:cubicBezTo>
                    <a:pt x="6501" y="6"/>
                    <a:pt x="6506" y="0"/>
                    <a:pt x="6513" y="0"/>
                  </a:cubicBezTo>
                  <a:close/>
                  <a:moveTo>
                    <a:pt x="6613" y="0"/>
                  </a:moveTo>
                  <a:lnTo>
                    <a:pt x="6688" y="0"/>
                  </a:lnTo>
                  <a:cubicBezTo>
                    <a:pt x="6695" y="0"/>
                    <a:pt x="6701" y="6"/>
                    <a:pt x="6701" y="12"/>
                  </a:cubicBezTo>
                  <a:cubicBezTo>
                    <a:pt x="6701" y="19"/>
                    <a:pt x="6695" y="25"/>
                    <a:pt x="6688" y="25"/>
                  </a:cubicBezTo>
                  <a:lnTo>
                    <a:pt x="6613" y="25"/>
                  </a:lnTo>
                  <a:cubicBezTo>
                    <a:pt x="6606" y="25"/>
                    <a:pt x="6601" y="19"/>
                    <a:pt x="6601" y="12"/>
                  </a:cubicBezTo>
                  <a:cubicBezTo>
                    <a:pt x="6601" y="6"/>
                    <a:pt x="6606" y="0"/>
                    <a:pt x="6613" y="0"/>
                  </a:cubicBezTo>
                  <a:close/>
                  <a:moveTo>
                    <a:pt x="6788" y="0"/>
                  </a:moveTo>
                  <a:lnTo>
                    <a:pt x="6788" y="0"/>
                  </a:lnTo>
                  <a:cubicBezTo>
                    <a:pt x="6795" y="0"/>
                    <a:pt x="6801" y="6"/>
                    <a:pt x="6801" y="12"/>
                  </a:cubicBezTo>
                  <a:cubicBezTo>
                    <a:pt x="6801" y="19"/>
                    <a:pt x="6795" y="25"/>
                    <a:pt x="6788" y="25"/>
                  </a:cubicBezTo>
                  <a:cubicBezTo>
                    <a:pt x="6781" y="25"/>
                    <a:pt x="6776" y="19"/>
                    <a:pt x="6776" y="12"/>
                  </a:cubicBezTo>
                  <a:cubicBezTo>
                    <a:pt x="6776" y="6"/>
                    <a:pt x="6781" y="0"/>
                    <a:pt x="6788" y="0"/>
                  </a:cubicBezTo>
                  <a:close/>
                  <a:moveTo>
                    <a:pt x="6888" y="0"/>
                  </a:moveTo>
                  <a:lnTo>
                    <a:pt x="6963" y="0"/>
                  </a:lnTo>
                  <a:cubicBezTo>
                    <a:pt x="6970" y="0"/>
                    <a:pt x="6976" y="6"/>
                    <a:pt x="6976" y="12"/>
                  </a:cubicBezTo>
                  <a:cubicBezTo>
                    <a:pt x="6976" y="19"/>
                    <a:pt x="6970" y="25"/>
                    <a:pt x="6963" y="25"/>
                  </a:cubicBezTo>
                  <a:lnTo>
                    <a:pt x="6888" y="25"/>
                  </a:lnTo>
                  <a:cubicBezTo>
                    <a:pt x="6881" y="25"/>
                    <a:pt x="6876" y="19"/>
                    <a:pt x="6876" y="12"/>
                  </a:cubicBezTo>
                  <a:cubicBezTo>
                    <a:pt x="6876" y="6"/>
                    <a:pt x="6881" y="0"/>
                    <a:pt x="6888" y="0"/>
                  </a:cubicBezTo>
                  <a:close/>
                  <a:moveTo>
                    <a:pt x="7063" y="0"/>
                  </a:moveTo>
                  <a:lnTo>
                    <a:pt x="7063" y="0"/>
                  </a:lnTo>
                  <a:cubicBezTo>
                    <a:pt x="7070" y="0"/>
                    <a:pt x="7076" y="6"/>
                    <a:pt x="7076" y="12"/>
                  </a:cubicBezTo>
                  <a:cubicBezTo>
                    <a:pt x="7076" y="19"/>
                    <a:pt x="7070" y="25"/>
                    <a:pt x="7063" y="25"/>
                  </a:cubicBezTo>
                  <a:cubicBezTo>
                    <a:pt x="7056" y="25"/>
                    <a:pt x="7051" y="19"/>
                    <a:pt x="7051" y="12"/>
                  </a:cubicBezTo>
                  <a:cubicBezTo>
                    <a:pt x="7051" y="6"/>
                    <a:pt x="7056" y="0"/>
                    <a:pt x="7063" y="0"/>
                  </a:cubicBezTo>
                  <a:close/>
                  <a:moveTo>
                    <a:pt x="7163" y="0"/>
                  </a:moveTo>
                  <a:lnTo>
                    <a:pt x="7238" y="0"/>
                  </a:lnTo>
                  <a:cubicBezTo>
                    <a:pt x="7245" y="0"/>
                    <a:pt x="7251" y="6"/>
                    <a:pt x="7251" y="12"/>
                  </a:cubicBezTo>
                  <a:cubicBezTo>
                    <a:pt x="7251" y="19"/>
                    <a:pt x="7245" y="25"/>
                    <a:pt x="7238" y="25"/>
                  </a:cubicBezTo>
                  <a:lnTo>
                    <a:pt x="7163" y="25"/>
                  </a:lnTo>
                  <a:cubicBezTo>
                    <a:pt x="7156" y="25"/>
                    <a:pt x="7151" y="19"/>
                    <a:pt x="7151" y="12"/>
                  </a:cubicBezTo>
                  <a:cubicBezTo>
                    <a:pt x="7151" y="6"/>
                    <a:pt x="7156" y="0"/>
                    <a:pt x="7163" y="0"/>
                  </a:cubicBezTo>
                  <a:close/>
                  <a:moveTo>
                    <a:pt x="7338" y="0"/>
                  </a:moveTo>
                  <a:lnTo>
                    <a:pt x="7338" y="0"/>
                  </a:lnTo>
                  <a:cubicBezTo>
                    <a:pt x="7345" y="0"/>
                    <a:pt x="7351" y="6"/>
                    <a:pt x="7351" y="12"/>
                  </a:cubicBezTo>
                  <a:cubicBezTo>
                    <a:pt x="7351" y="19"/>
                    <a:pt x="7345" y="25"/>
                    <a:pt x="7338" y="25"/>
                  </a:cubicBezTo>
                  <a:cubicBezTo>
                    <a:pt x="7331" y="25"/>
                    <a:pt x="7326" y="19"/>
                    <a:pt x="7326" y="12"/>
                  </a:cubicBezTo>
                  <a:cubicBezTo>
                    <a:pt x="7326" y="6"/>
                    <a:pt x="7331" y="0"/>
                    <a:pt x="7338" y="0"/>
                  </a:cubicBezTo>
                  <a:close/>
                  <a:moveTo>
                    <a:pt x="7438" y="0"/>
                  </a:moveTo>
                  <a:lnTo>
                    <a:pt x="7513" y="0"/>
                  </a:lnTo>
                  <a:cubicBezTo>
                    <a:pt x="7520" y="0"/>
                    <a:pt x="7526" y="6"/>
                    <a:pt x="7526" y="12"/>
                  </a:cubicBezTo>
                  <a:cubicBezTo>
                    <a:pt x="7526" y="19"/>
                    <a:pt x="7520" y="25"/>
                    <a:pt x="7513" y="25"/>
                  </a:cubicBezTo>
                  <a:lnTo>
                    <a:pt x="7438" y="25"/>
                  </a:lnTo>
                  <a:cubicBezTo>
                    <a:pt x="7431" y="25"/>
                    <a:pt x="7426" y="19"/>
                    <a:pt x="7426" y="12"/>
                  </a:cubicBezTo>
                  <a:cubicBezTo>
                    <a:pt x="7426" y="6"/>
                    <a:pt x="7431" y="0"/>
                    <a:pt x="7438" y="0"/>
                  </a:cubicBezTo>
                  <a:close/>
                  <a:moveTo>
                    <a:pt x="7613" y="0"/>
                  </a:moveTo>
                  <a:lnTo>
                    <a:pt x="7613" y="0"/>
                  </a:lnTo>
                  <a:cubicBezTo>
                    <a:pt x="7620" y="0"/>
                    <a:pt x="7626" y="6"/>
                    <a:pt x="7626" y="12"/>
                  </a:cubicBezTo>
                  <a:cubicBezTo>
                    <a:pt x="7626" y="19"/>
                    <a:pt x="7620" y="25"/>
                    <a:pt x="7613" y="25"/>
                  </a:cubicBezTo>
                  <a:cubicBezTo>
                    <a:pt x="7606" y="25"/>
                    <a:pt x="7601" y="19"/>
                    <a:pt x="7601" y="12"/>
                  </a:cubicBezTo>
                  <a:cubicBezTo>
                    <a:pt x="7601" y="6"/>
                    <a:pt x="7606" y="0"/>
                    <a:pt x="7613" y="0"/>
                  </a:cubicBezTo>
                  <a:close/>
                  <a:moveTo>
                    <a:pt x="7713" y="0"/>
                  </a:moveTo>
                  <a:lnTo>
                    <a:pt x="7788" y="0"/>
                  </a:lnTo>
                  <a:cubicBezTo>
                    <a:pt x="7795" y="0"/>
                    <a:pt x="7801" y="6"/>
                    <a:pt x="7801" y="12"/>
                  </a:cubicBezTo>
                  <a:cubicBezTo>
                    <a:pt x="7801" y="19"/>
                    <a:pt x="7795" y="25"/>
                    <a:pt x="7788" y="25"/>
                  </a:cubicBezTo>
                  <a:lnTo>
                    <a:pt x="7713" y="25"/>
                  </a:lnTo>
                  <a:cubicBezTo>
                    <a:pt x="7706" y="25"/>
                    <a:pt x="7701" y="19"/>
                    <a:pt x="7701" y="12"/>
                  </a:cubicBezTo>
                  <a:cubicBezTo>
                    <a:pt x="7701" y="6"/>
                    <a:pt x="7706" y="0"/>
                    <a:pt x="7713" y="0"/>
                  </a:cubicBezTo>
                  <a:close/>
                  <a:moveTo>
                    <a:pt x="7888" y="0"/>
                  </a:moveTo>
                  <a:lnTo>
                    <a:pt x="7888" y="0"/>
                  </a:lnTo>
                  <a:cubicBezTo>
                    <a:pt x="7895" y="0"/>
                    <a:pt x="7901" y="6"/>
                    <a:pt x="7901" y="12"/>
                  </a:cubicBezTo>
                  <a:cubicBezTo>
                    <a:pt x="7901" y="19"/>
                    <a:pt x="7895" y="25"/>
                    <a:pt x="7888" y="25"/>
                  </a:cubicBezTo>
                  <a:cubicBezTo>
                    <a:pt x="7881" y="25"/>
                    <a:pt x="7876" y="19"/>
                    <a:pt x="7876" y="12"/>
                  </a:cubicBezTo>
                  <a:cubicBezTo>
                    <a:pt x="7876" y="6"/>
                    <a:pt x="7881" y="0"/>
                    <a:pt x="7888" y="0"/>
                  </a:cubicBezTo>
                  <a:close/>
                  <a:moveTo>
                    <a:pt x="7988" y="0"/>
                  </a:moveTo>
                  <a:lnTo>
                    <a:pt x="8063" y="0"/>
                  </a:lnTo>
                  <a:cubicBezTo>
                    <a:pt x="8070" y="0"/>
                    <a:pt x="8076" y="6"/>
                    <a:pt x="8076" y="12"/>
                  </a:cubicBezTo>
                  <a:cubicBezTo>
                    <a:pt x="8076" y="19"/>
                    <a:pt x="8070" y="25"/>
                    <a:pt x="8063" y="25"/>
                  </a:cubicBezTo>
                  <a:lnTo>
                    <a:pt x="7988" y="25"/>
                  </a:lnTo>
                  <a:cubicBezTo>
                    <a:pt x="7981" y="25"/>
                    <a:pt x="7976" y="19"/>
                    <a:pt x="7976" y="12"/>
                  </a:cubicBezTo>
                  <a:cubicBezTo>
                    <a:pt x="7976" y="6"/>
                    <a:pt x="7981" y="0"/>
                    <a:pt x="7988" y="0"/>
                  </a:cubicBezTo>
                  <a:close/>
                  <a:moveTo>
                    <a:pt x="8163" y="0"/>
                  </a:moveTo>
                  <a:lnTo>
                    <a:pt x="8163" y="0"/>
                  </a:lnTo>
                  <a:cubicBezTo>
                    <a:pt x="8170" y="0"/>
                    <a:pt x="8176" y="6"/>
                    <a:pt x="8176" y="12"/>
                  </a:cubicBezTo>
                  <a:cubicBezTo>
                    <a:pt x="8176" y="19"/>
                    <a:pt x="8170" y="25"/>
                    <a:pt x="8163" y="25"/>
                  </a:cubicBezTo>
                  <a:cubicBezTo>
                    <a:pt x="8156" y="25"/>
                    <a:pt x="8151" y="19"/>
                    <a:pt x="8151" y="12"/>
                  </a:cubicBezTo>
                  <a:cubicBezTo>
                    <a:pt x="8151" y="6"/>
                    <a:pt x="8156" y="0"/>
                    <a:pt x="8163" y="0"/>
                  </a:cubicBezTo>
                  <a:close/>
                  <a:moveTo>
                    <a:pt x="8263" y="0"/>
                  </a:moveTo>
                  <a:lnTo>
                    <a:pt x="8338" y="0"/>
                  </a:lnTo>
                  <a:cubicBezTo>
                    <a:pt x="8345" y="0"/>
                    <a:pt x="8351" y="6"/>
                    <a:pt x="8351" y="12"/>
                  </a:cubicBezTo>
                  <a:cubicBezTo>
                    <a:pt x="8351" y="19"/>
                    <a:pt x="8345" y="25"/>
                    <a:pt x="8338" y="25"/>
                  </a:cubicBezTo>
                  <a:lnTo>
                    <a:pt x="8263" y="25"/>
                  </a:lnTo>
                  <a:cubicBezTo>
                    <a:pt x="8256" y="25"/>
                    <a:pt x="8251" y="19"/>
                    <a:pt x="8251" y="12"/>
                  </a:cubicBezTo>
                  <a:cubicBezTo>
                    <a:pt x="8251" y="6"/>
                    <a:pt x="8256" y="0"/>
                    <a:pt x="8263" y="0"/>
                  </a:cubicBezTo>
                  <a:close/>
                  <a:moveTo>
                    <a:pt x="8438" y="0"/>
                  </a:moveTo>
                  <a:lnTo>
                    <a:pt x="8438" y="0"/>
                  </a:lnTo>
                  <a:cubicBezTo>
                    <a:pt x="8445" y="0"/>
                    <a:pt x="8451" y="6"/>
                    <a:pt x="8451" y="12"/>
                  </a:cubicBezTo>
                  <a:cubicBezTo>
                    <a:pt x="8451" y="19"/>
                    <a:pt x="8445" y="25"/>
                    <a:pt x="8438" y="25"/>
                  </a:cubicBezTo>
                  <a:cubicBezTo>
                    <a:pt x="8431" y="25"/>
                    <a:pt x="8426" y="19"/>
                    <a:pt x="8426" y="12"/>
                  </a:cubicBezTo>
                  <a:cubicBezTo>
                    <a:pt x="8426" y="6"/>
                    <a:pt x="8431" y="0"/>
                    <a:pt x="8438" y="0"/>
                  </a:cubicBezTo>
                  <a:close/>
                  <a:moveTo>
                    <a:pt x="8538" y="0"/>
                  </a:moveTo>
                  <a:lnTo>
                    <a:pt x="8613" y="0"/>
                  </a:lnTo>
                  <a:cubicBezTo>
                    <a:pt x="8620" y="0"/>
                    <a:pt x="8626" y="6"/>
                    <a:pt x="8626" y="12"/>
                  </a:cubicBezTo>
                  <a:cubicBezTo>
                    <a:pt x="8626" y="19"/>
                    <a:pt x="8620" y="25"/>
                    <a:pt x="8613" y="25"/>
                  </a:cubicBezTo>
                  <a:lnTo>
                    <a:pt x="8538" y="25"/>
                  </a:lnTo>
                  <a:cubicBezTo>
                    <a:pt x="8531" y="25"/>
                    <a:pt x="8526" y="19"/>
                    <a:pt x="8526" y="12"/>
                  </a:cubicBezTo>
                  <a:cubicBezTo>
                    <a:pt x="8526" y="6"/>
                    <a:pt x="8531" y="0"/>
                    <a:pt x="8538" y="0"/>
                  </a:cubicBezTo>
                  <a:close/>
                  <a:moveTo>
                    <a:pt x="8713" y="0"/>
                  </a:moveTo>
                  <a:lnTo>
                    <a:pt x="8713" y="0"/>
                  </a:lnTo>
                  <a:cubicBezTo>
                    <a:pt x="8720" y="0"/>
                    <a:pt x="8726" y="6"/>
                    <a:pt x="8726" y="12"/>
                  </a:cubicBezTo>
                  <a:cubicBezTo>
                    <a:pt x="8726" y="19"/>
                    <a:pt x="8720" y="25"/>
                    <a:pt x="8713" y="25"/>
                  </a:cubicBezTo>
                  <a:cubicBezTo>
                    <a:pt x="8706" y="25"/>
                    <a:pt x="8701" y="19"/>
                    <a:pt x="8701" y="12"/>
                  </a:cubicBezTo>
                  <a:cubicBezTo>
                    <a:pt x="8701" y="6"/>
                    <a:pt x="8706" y="0"/>
                    <a:pt x="8713" y="0"/>
                  </a:cubicBez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58" name="Freeform 346">
              <a:extLst>
                <a:ext uri="{FF2B5EF4-FFF2-40B4-BE49-F238E27FC236}">
                  <a16:creationId xmlns:a16="http://schemas.microsoft.com/office/drawing/2014/main" id="{848AFDB8-F826-4D07-92A5-BD27193D9127}"/>
                </a:ext>
              </a:extLst>
            </p:cNvPr>
            <p:cNvSpPr>
              <a:spLocks noEditPoints="1"/>
            </p:cNvSpPr>
            <p:nvPr/>
          </p:nvSpPr>
          <p:spPr bwMode="auto">
            <a:xfrm>
              <a:off x="2640" y="2374"/>
              <a:ext cx="2202" cy="5"/>
            </a:xfrm>
            <a:custGeom>
              <a:avLst/>
              <a:gdLst>
                <a:gd name="T0" fmla="*/ 0 w 9176"/>
                <a:gd name="T1" fmla="*/ 0 h 25"/>
                <a:gd name="T2" fmla="*/ 0 w 9176"/>
                <a:gd name="T3" fmla="*/ 0 h 25"/>
                <a:gd name="T4" fmla="*/ 0 w 9176"/>
                <a:gd name="T5" fmla="*/ 0 h 25"/>
                <a:gd name="T6" fmla="*/ 0 w 9176"/>
                <a:gd name="T7" fmla="*/ 0 h 25"/>
                <a:gd name="T8" fmla="*/ 0 w 9176"/>
                <a:gd name="T9" fmla="*/ 0 h 25"/>
                <a:gd name="T10" fmla="*/ 0 w 9176"/>
                <a:gd name="T11" fmla="*/ 0 h 25"/>
                <a:gd name="T12" fmla="*/ 0 w 9176"/>
                <a:gd name="T13" fmla="*/ 0 h 25"/>
                <a:gd name="T14" fmla="*/ 0 w 9176"/>
                <a:gd name="T15" fmla="*/ 0 h 25"/>
                <a:gd name="T16" fmla="*/ 0 w 9176"/>
                <a:gd name="T17" fmla="*/ 0 h 25"/>
                <a:gd name="T18" fmla="*/ 0 w 9176"/>
                <a:gd name="T19" fmla="*/ 0 h 25"/>
                <a:gd name="T20" fmla="*/ 0 w 9176"/>
                <a:gd name="T21" fmla="*/ 0 h 25"/>
                <a:gd name="T22" fmla="*/ 0 w 9176"/>
                <a:gd name="T23" fmla="*/ 0 h 25"/>
                <a:gd name="T24" fmla="*/ 0 w 9176"/>
                <a:gd name="T25" fmla="*/ 0 h 25"/>
                <a:gd name="T26" fmla="*/ 0 w 9176"/>
                <a:gd name="T27" fmla="*/ 0 h 25"/>
                <a:gd name="T28" fmla="*/ 0 w 9176"/>
                <a:gd name="T29" fmla="*/ 0 h 25"/>
                <a:gd name="T30" fmla="*/ 0 w 9176"/>
                <a:gd name="T31" fmla="*/ 0 h 25"/>
                <a:gd name="T32" fmla="*/ 0 w 9176"/>
                <a:gd name="T33" fmla="*/ 0 h 25"/>
                <a:gd name="T34" fmla="*/ 0 w 9176"/>
                <a:gd name="T35" fmla="*/ 0 h 25"/>
                <a:gd name="T36" fmla="*/ 0 w 9176"/>
                <a:gd name="T37" fmla="*/ 0 h 25"/>
                <a:gd name="T38" fmla="*/ 0 w 9176"/>
                <a:gd name="T39" fmla="*/ 0 h 25"/>
                <a:gd name="T40" fmla="*/ 0 w 9176"/>
                <a:gd name="T41" fmla="*/ 0 h 25"/>
                <a:gd name="T42" fmla="*/ 0 w 9176"/>
                <a:gd name="T43" fmla="*/ 0 h 25"/>
                <a:gd name="T44" fmla="*/ 0 w 9176"/>
                <a:gd name="T45" fmla="*/ 0 h 25"/>
                <a:gd name="T46" fmla="*/ 0 w 9176"/>
                <a:gd name="T47" fmla="*/ 0 h 25"/>
                <a:gd name="T48" fmla="*/ 0 w 9176"/>
                <a:gd name="T49" fmla="*/ 0 h 25"/>
                <a:gd name="T50" fmla="*/ 0 w 9176"/>
                <a:gd name="T51" fmla="*/ 0 h 25"/>
                <a:gd name="T52" fmla="*/ 0 w 9176"/>
                <a:gd name="T53" fmla="*/ 0 h 25"/>
                <a:gd name="T54" fmla="*/ 0 w 9176"/>
                <a:gd name="T55" fmla="*/ 0 h 25"/>
                <a:gd name="T56" fmla="*/ 0 w 9176"/>
                <a:gd name="T57" fmla="*/ 0 h 25"/>
                <a:gd name="T58" fmla="*/ 0 w 9176"/>
                <a:gd name="T59" fmla="*/ 0 h 25"/>
                <a:gd name="T60" fmla="*/ 0 w 9176"/>
                <a:gd name="T61" fmla="*/ 0 h 25"/>
                <a:gd name="T62" fmla="*/ 0 w 9176"/>
                <a:gd name="T63" fmla="*/ 0 h 25"/>
                <a:gd name="T64" fmla="*/ 0 w 9176"/>
                <a:gd name="T65" fmla="*/ 0 h 25"/>
                <a:gd name="T66" fmla="*/ 0 w 9176"/>
                <a:gd name="T67" fmla="*/ 0 h 25"/>
                <a:gd name="T68" fmla="*/ 0 w 9176"/>
                <a:gd name="T69" fmla="*/ 0 h 25"/>
                <a:gd name="T70" fmla="*/ 0 w 9176"/>
                <a:gd name="T71" fmla="*/ 0 h 25"/>
                <a:gd name="T72" fmla="*/ 0 w 9176"/>
                <a:gd name="T73" fmla="*/ 0 h 25"/>
                <a:gd name="T74" fmla="*/ 0 w 9176"/>
                <a:gd name="T75" fmla="*/ 0 h 25"/>
                <a:gd name="T76" fmla="*/ 0 w 9176"/>
                <a:gd name="T77" fmla="*/ 0 h 25"/>
                <a:gd name="T78" fmla="*/ 0 w 9176"/>
                <a:gd name="T79" fmla="*/ 0 h 25"/>
                <a:gd name="T80" fmla="*/ 0 w 9176"/>
                <a:gd name="T81" fmla="*/ 0 h 25"/>
                <a:gd name="T82" fmla="*/ 0 w 9176"/>
                <a:gd name="T83" fmla="*/ 0 h 25"/>
                <a:gd name="T84" fmla="*/ 0 w 9176"/>
                <a:gd name="T85" fmla="*/ 0 h 25"/>
                <a:gd name="T86" fmla="*/ 0 w 9176"/>
                <a:gd name="T87" fmla="*/ 0 h 25"/>
                <a:gd name="T88" fmla="*/ 0 w 9176"/>
                <a:gd name="T89" fmla="*/ 0 h 25"/>
                <a:gd name="T90" fmla="*/ 0 w 9176"/>
                <a:gd name="T91" fmla="*/ 0 h 25"/>
                <a:gd name="T92" fmla="*/ 0 w 9176"/>
                <a:gd name="T93" fmla="*/ 0 h 25"/>
                <a:gd name="T94" fmla="*/ 0 w 9176"/>
                <a:gd name="T95" fmla="*/ 0 h 25"/>
                <a:gd name="T96" fmla="*/ 0 w 9176"/>
                <a:gd name="T97" fmla="*/ 0 h 25"/>
                <a:gd name="T98" fmla="*/ 0 w 9176"/>
                <a:gd name="T99" fmla="*/ 0 h 25"/>
                <a:gd name="T100" fmla="*/ 0 w 9176"/>
                <a:gd name="T101" fmla="*/ 0 h 25"/>
                <a:gd name="T102" fmla="*/ 0 w 9176"/>
                <a:gd name="T103" fmla="*/ 0 h 25"/>
                <a:gd name="T104" fmla="*/ 0 w 9176"/>
                <a:gd name="T105" fmla="*/ 0 h 25"/>
                <a:gd name="T106" fmla="*/ 0 w 9176"/>
                <a:gd name="T107" fmla="*/ 0 h 25"/>
                <a:gd name="T108" fmla="*/ 0 w 9176"/>
                <a:gd name="T109" fmla="*/ 0 h 25"/>
                <a:gd name="T110" fmla="*/ 0 w 9176"/>
                <a:gd name="T111" fmla="*/ 0 h 25"/>
                <a:gd name="T112" fmla="*/ 0 w 9176"/>
                <a:gd name="T113" fmla="*/ 0 h 25"/>
                <a:gd name="T114" fmla="*/ 0 w 9176"/>
                <a:gd name="T115" fmla="*/ 0 h 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176" h="25">
                  <a:moveTo>
                    <a:pt x="12" y="0"/>
                  </a:moveTo>
                  <a:lnTo>
                    <a:pt x="87" y="0"/>
                  </a:lnTo>
                  <a:cubicBezTo>
                    <a:pt x="94" y="0"/>
                    <a:pt x="100" y="6"/>
                    <a:pt x="100" y="12"/>
                  </a:cubicBezTo>
                  <a:cubicBezTo>
                    <a:pt x="100" y="19"/>
                    <a:pt x="94" y="25"/>
                    <a:pt x="87" y="25"/>
                  </a:cubicBezTo>
                  <a:lnTo>
                    <a:pt x="12" y="25"/>
                  </a:lnTo>
                  <a:cubicBezTo>
                    <a:pt x="6" y="25"/>
                    <a:pt x="0" y="19"/>
                    <a:pt x="0" y="12"/>
                  </a:cubicBezTo>
                  <a:cubicBezTo>
                    <a:pt x="0" y="6"/>
                    <a:pt x="6" y="0"/>
                    <a:pt x="12" y="0"/>
                  </a:cubicBezTo>
                  <a:close/>
                  <a:moveTo>
                    <a:pt x="187" y="0"/>
                  </a:moveTo>
                  <a:lnTo>
                    <a:pt x="187" y="0"/>
                  </a:lnTo>
                  <a:cubicBezTo>
                    <a:pt x="194" y="0"/>
                    <a:pt x="200" y="6"/>
                    <a:pt x="200" y="12"/>
                  </a:cubicBezTo>
                  <a:cubicBezTo>
                    <a:pt x="200" y="19"/>
                    <a:pt x="194" y="25"/>
                    <a:pt x="187" y="25"/>
                  </a:cubicBezTo>
                  <a:cubicBezTo>
                    <a:pt x="181" y="25"/>
                    <a:pt x="175" y="19"/>
                    <a:pt x="175" y="12"/>
                  </a:cubicBezTo>
                  <a:cubicBezTo>
                    <a:pt x="175" y="6"/>
                    <a:pt x="181" y="0"/>
                    <a:pt x="187" y="0"/>
                  </a:cubicBezTo>
                  <a:close/>
                  <a:moveTo>
                    <a:pt x="287" y="0"/>
                  </a:moveTo>
                  <a:lnTo>
                    <a:pt x="362" y="0"/>
                  </a:lnTo>
                  <a:cubicBezTo>
                    <a:pt x="369" y="0"/>
                    <a:pt x="375" y="6"/>
                    <a:pt x="375" y="12"/>
                  </a:cubicBezTo>
                  <a:cubicBezTo>
                    <a:pt x="375" y="19"/>
                    <a:pt x="369" y="25"/>
                    <a:pt x="362" y="25"/>
                  </a:cubicBezTo>
                  <a:lnTo>
                    <a:pt x="287" y="25"/>
                  </a:lnTo>
                  <a:cubicBezTo>
                    <a:pt x="281" y="25"/>
                    <a:pt x="275" y="19"/>
                    <a:pt x="275" y="12"/>
                  </a:cubicBezTo>
                  <a:cubicBezTo>
                    <a:pt x="275" y="6"/>
                    <a:pt x="281" y="0"/>
                    <a:pt x="287" y="0"/>
                  </a:cubicBezTo>
                  <a:close/>
                  <a:moveTo>
                    <a:pt x="462" y="0"/>
                  </a:moveTo>
                  <a:lnTo>
                    <a:pt x="463" y="0"/>
                  </a:lnTo>
                  <a:cubicBezTo>
                    <a:pt x="469" y="0"/>
                    <a:pt x="475" y="6"/>
                    <a:pt x="475" y="12"/>
                  </a:cubicBezTo>
                  <a:cubicBezTo>
                    <a:pt x="475" y="19"/>
                    <a:pt x="469" y="25"/>
                    <a:pt x="463" y="25"/>
                  </a:cubicBezTo>
                  <a:lnTo>
                    <a:pt x="462" y="25"/>
                  </a:lnTo>
                  <a:cubicBezTo>
                    <a:pt x="456" y="25"/>
                    <a:pt x="450" y="19"/>
                    <a:pt x="450" y="12"/>
                  </a:cubicBezTo>
                  <a:cubicBezTo>
                    <a:pt x="450" y="6"/>
                    <a:pt x="456" y="0"/>
                    <a:pt x="462" y="0"/>
                  </a:cubicBezTo>
                  <a:close/>
                  <a:moveTo>
                    <a:pt x="563" y="0"/>
                  </a:moveTo>
                  <a:lnTo>
                    <a:pt x="638" y="0"/>
                  </a:lnTo>
                  <a:cubicBezTo>
                    <a:pt x="644" y="0"/>
                    <a:pt x="650" y="6"/>
                    <a:pt x="650" y="12"/>
                  </a:cubicBezTo>
                  <a:cubicBezTo>
                    <a:pt x="650" y="19"/>
                    <a:pt x="644" y="25"/>
                    <a:pt x="638" y="25"/>
                  </a:cubicBezTo>
                  <a:lnTo>
                    <a:pt x="563" y="25"/>
                  </a:lnTo>
                  <a:cubicBezTo>
                    <a:pt x="556" y="25"/>
                    <a:pt x="550" y="19"/>
                    <a:pt x="550" y="12"/>
                  </a:cubicBezTo>
                  <a:cubicBezTo>
                    <a:pt x="550" y="6"/>
                    <a:pt x="556" y="0"/>
                    <a:pt x="563" y="0"/>
                  </a:cubicBezTo>
                  <a:close/>
                  <a:moveTo>
                    <a:pt x="738" y="0"/>
                  </a:moveTo>
                  <a:lnTo>
                    <a:pt x="738" y="0"/>
                  </a:lnTo>
                  <a:cubicBezTo>
                    <a:pt x="744" y="0"/>
                    <a:pt x="750" y="6"/>
                    <a:pt x="750" y="12"/>
                  </a:cubicBezTo>
                  <a:cubicBezTo>
                    <a:pt x="750" y="19"/>
                    <a:pt x="744" y="25"/>
                    <a:pt x="738" y="25"/>
                  </a:cubicBezTo>
                  <a:cubicBezTo>
                    <a:pt x="731" y="25"/>
                    <a:pt x="725" y="19"/>
                    <a:pt x="725" y="12"/>
                  </a:cubicBezTo>
                  <a:cubicBezTo>
                    <a:pt x="725" y="6"/>
                    <a:pt x="731" y="0"/>
                    <a:pt x="738" y="0"/>
                  </a:cubicBezTo>
                  <a:close/>
                  <a:moveTo>
                    <a:pt x="838" y="0"/>
                  </a:moveTo>
                  <a:lnTo>
                    <a:pt x="913" y="0"/>
                  </a:lnTo>
                  <a:cubicBezTo>
                    <a:pt x="919" y="0"/>
                    <a:pt x="925" y="6"/>
                    <a:pt x="925" y="12"/>
                  </a:cubicBezTo>
                  <a:cubicBezTo>
                    <a:pt x="925" y="19"/>
                    <a:pt x="919" y="25"/>
                    <a:pt x="913" y="25"/>
                  </a:cubicBezTo>
                  <a:lnTo>
                    <a:pt x="838" y="25"/>
                  </a:lnTo>
                  <a:cubicBezTo>
                    <a:pt x="831" y="25"/>
                    <a:pt x="825" y="19"/>
                    <a:pt x="825" y="12"/>
                  </a:cubicBezTo>
                  <a:cubicBezTo>
                    <a:pt x="825" y="6"/>
                    <a:pt x="831" y="0"/>
                    <a:pt x="838" y="0"/>
                  </a:cubicBezTo>
                  <a:close/>
                  <a:moveTo>
                    <a:pt x="1013" y="0"/>
                  </a:moveTo>
                  <a:lnTo>
                    <a:pt x="1013" y="0"/>
                  </a:lnTo>
                  <a:cubicBezTo>
                    <a:pt x="1019" y="0"/>
                    <a:pt x="1025" y="6"/>
                    <a:pt x="1025" y="12"/>
                  </a:cubicBezTo>
                  <a:cubicBezTo>
                    <a:pt x="1025" y="19"/>
                    <a:pt x="1019" y="25"/>
                    <a:pt x="1013" y="25"/>
                  </a:cubicBezTo>
                  <a:cubicBezTo>
                    <a:pt x="1006" y="25"/>
                    <a:pt x="1000" y="19"/>
                    <a:pt x="1000" y="12"/>
                  </a:cubicBezTo>
                  <a:cubicBezTo>
                    <a:pt x="1000" y="6"/>
                    <a:pt x="1006" y="0"/>
                    <a:pt x="1013" y="0"/>
                  </a:cubicBezTo>
                  <a:close/>
                  <a:moveTo>
                    <a:pt x="1113" y="0"/>
                  </a:moveTo>
                  <a:lnTo>
                    <a:pt x="1188" y="0"/>
                  </a:lnTo>
                  <a:cubicBezTo>
                    <a:pt x="1194" y="0"/>
                    <a:pt x="1200" y="6"/>
                    <a:pt x="1200" y="12"/>
                  </a:cubicBezTo>
                  <a:cubicBezTo>
                    <a:pt x="1200" y="19"/>
                    <a:pt x="1194" y="25"/>
                    <a:pt x="1188" y="25"/>
                  </a:cubicBezTo>
                  <a:lnTo>
                    <a:pt x="1113" y="25"/>
                  </a:lnTo>
                  <a:cubicBezTo>
                    <a:pt x="1106" y="25"/>
                    <a:pt x="1100" y="19"/>
                    <a:pt x="1100" y="12"/>
                  </a:cubicBezTo>
                  <a:cubicBezTo>
                    <a:pt x="1100" y="6"/>
                    <a:pt x="1106" y="0"/>
                    <a:pt x="1113" y="0"/>
                  </a:cubicBezTo>
                  <a:close/>
                  <a:moveTo>
                    <a:pt x="1288" y="0"/>
                  </a:moveTo>
                  <a:lnTo>
                    <a:pt x="1288" y="0"/>
                  </a:lnTo>
                  <a:cubicBezTo>
                    <a:pt x="1294" y="0"/>
                    <a:pt x="1300" y="6"/>
                    <a:pt x="1300" y="12"/>
                  </a:cubicBezTo>
                  <a:cubicBezTo>
                    <a:pt x="1300" y="19"/>
                    <a:pt x="1294" y="25"/>
                    <a:pt x="1288" y="25"/>
                  </a:cubicBezTo>
                  <a:cubicBezTo>
                    <a:pt x="1281" y="25"/>
                    <a:pt x="1275" y="19"/>
                    <a:pt x="1275" y="12"/>
                  </a:cubicBezTo>
                  <a:cubicBezTo>
                    <a:pt x="1275" y="6"/>
                    <a:pt x="1281" y="0"/>
                    <a:pt x="1288" y="0"/>
                  </a:cubicBezTo>
                  <a:close/>
                  <a:moveTo>
                    <a:pt x="1388" y="0"/>
                  </a:moveTo>
                  <a:lnTo>
                    <a:pt x="1463" y="0"/>
                  </a:lnTo>
                  <a:cubicBezTo>
                    <a:pt x="1469" y="0"/>
                    <a:pt x="1475" y="6"/>
                    <a:pt x="1475" y="12"/>
                  </a:cubicBezTo>
                  <a:cubicBezTo>
                    <a:pt x="1475" y="19"/>
                    <a:pt x="1469" y="25"/>
                    <a:pt x="1463" y="25"/>
                  </a:cubicBezTo>
                  <a:lnTo>
                    <a:pt x="1388" y="25"/>
                  </a:lnTo>
                  <a:cubicBezTo>
                    <a:pt x="1381" y="25"/>
                    <a:pt x="1375" y="19"/>
                    <a:pt x="1375" y="12"/>
                  </a:cubicBezTo>
                  <a:cubicBezTo>
                    <a:pt x="1375" y="6"/>
                    <a:pt x="1381" y="0"/>
                    <a:pt x="1388" y="0"/>
                  </a:cubicBezTo>
                  <a:close/>
                  <a:moveTo>
                    <a:pt x="1563" y="0"/>
                  </a:moveTo>
                  <a:lnTo>
                    <a:pt x="1563" y="0"/>
                  </a:lnTo>
                  <a:cubicBezTo>
                    <a:pt x="1570" y="0"/>
                    <a:pt x="1575" y="6"/>
                    <a:pt x="1575" y="12"/>
                  </a:cubicBezTo>
                  <a:cubicBezTo>
                    <a:pt x="1575" y="19"/>
                    <a:pt x="1570" y="25"/>
                    <a:pt x="1563" y="25"/>
                  </a:cubicBezTo>
                  <a:cubicBezTo>
                    <a:pt x="1556" y="25"/>
                    <a:pt x="1550" y="19"/>
                    <a:pt x="1550" y="12"/>
                  </a:cubicBezTo>
                  <a:cubicBezTo>
                    <a:pt x="1550" y="6"/>
                    <a:pt x="1556" y="0"/>
                    <a:pt x="1563" y="0"/>
                  </a:cubicBezTo>
                  <a:close/>
                  <a:moveTo>
                    <a:pt x="1663" y="0"/>
                  </a:moveTo>
                  <a:lnTo>
                    <a:pt x="1738" y="0"/>
                  </a:lnTo>
                  <a:cubicBezTo>
                    <a:pt x="1745" y="0"/>
                    <a:pt x="1750" y="6"/>
                    <a:pt x="1750" y="12"/>
                  </a:cubicBezTo>
                  <a:cubicBezTo>
                    <a:pt x="1750" y="19"/>
                    <a:pt x="1745" y="25"/>
                    <a:pt x="1738" y="25"/>
                  </a:cubicBezTo>
                  <a:lnTo>
                    <a:pt x="1663" y="25"/>
                  </a:lnTo>
                  <a:cubicBezTo>
                    <a:pt x="1656" y="25"/>
                    <a:pt x="1650" y="19"/>
                    <a:pt x="1650" y="12"/>
                  </a:cubicBezTo>
                  <a:cubicBezTo>
                    <a:pt x="1650" y="6"/>
                    <a:pt x="1656" y="0"/>
                    <a:pt x="1663" y="0"/>
                  </a:cubicBezTo>
                  <a:close/>
                  <a:moveTo>
                    <a:pt x="1838" y="0"/>
                  </a:moveTo>
                  <a:lnTo>
                    <a:pt x="1838" y="0"/>
                  </a:lnTo>
                  <a:cubicBezTo>
                    <a:pt x="1845" y="0"/>
                    <a:pt x="1850" y="6"/>
                    <a:pt x="1850" y="12"/>
                  </a:cubicBezTo>
                  <a:cubicBezTo>
                    <a:pt x="1850" y="19"/>
                    <a:pt x="1845" y="25"/>
                    <a:pt x="1838" y="25"/>
                  </a:cubicBezTo>
                  <a:cubicBezTo>
                    <a:pt x="1831" y="25"/>
                    <a:pt x="1825" y="19"/>
                    <a:pt x="1825" y="12"/>
                  </a:cubicBezTo>
                  <a:cubicBezTo>
                    <a:pt x="1825" y="6"/>
                    <a:pt x="1831" y="0"/>
                    <a:pt x="1838" y="0"/>
                  </a:cubicBezTo>
                  <a:close/>
                  <a:moveTo>
                    <a:pt x="1938" y="0"/>
                  </a:moveTo>
                  <a:lnTo>
                    <a:pt x="2013" y="0"/>
                  </a:lnTo>
                  <a:cubicBezTo>
                    <a:pt x="2020" y="0"/>
                    <a:pt x="2025" y="6"/>
                    <a:pt x="2025" y="12"/>
                  </a:cubicBezTo>
                  <a:cubicBezTo>
                    <a:pt x="2025" y="19"/>
                    <a:pt x="2020" y="25"/>
                    <a:pt x="2013" y="25"/>
                  </a:cubicBezTo>
                  <a:lnTo>
                    <a:pt x="1938" y="25"/>
                  </a:lnTo>
                  <a:cubicBezTo>
                    <a:pt x="1931" y="25"/>
                    <a:pt x="1925" y="19"/>
                    <a:pt x="1925" y="12"/>
                  </a:cubicBezTo>
                  <a:cubicBezTo>
                    <a:pt x="1925" y="6"/>
                    <a:pt x="1931" y="0"/>
                    <a:pt x="1938" y="0"/>
                  </a:cubicBezTo>
                  <a:close/>
                  <a:moveTo>
                    <a:pt x="2113" y="0"/>
                  </a:moveTo>
                  <a:lnTo>
                    <a:pt x="2113" y="0"/>
                  </a:lnTo>
                  <a:cubicBezTo>
                    <a:pt x="2120" y="0"/>
                    <a:pt x="2125" y="6"/>
                    <a:pt x="2125" y="12"/>
                  </a:cubicBezTo>
                  <a:cubicBezTo>
                    <a:pt x="2125" y="19"/>
                    <a:pt x="2120" y="25"/>
                    <a:pt x="2113" y="25"/>
                  </a:cubicBezTo>
                  <a:cubicBezTo>
                    <a:pt x="2106" y="25"/>
                    <a:pt x="2100" y="19"/>
                    <a:pt x="2100" y="12"/>
                  </a:cubicBezTo>
                  <a:cubicBezTo>
                    <a:pt x="2100" y="6"/>
                    <a:pt x="2106" y="0"/>
                    <a:pt x="2113" y="0"/>
                  </a:cubicBezTo>
                  <a:close/>
                  <a:moveTo>
                    <a:pt x="2213" y="0"/>
                  </a:moveTo>
                  <a:lnTo>
                    <a:pt x="2288" y="0"/>
                  </a:lnTo>
                  <a:cubicBezTo>
                    <a:pt x="2295" y="0"/>
                    <a:pt x="2300" y="6"/>
                    <a:pt x="2300" y="12"/>
                  </a:cubicBezTo>
                  <a:cubicBezTo>
                    <a:pt x="2300" y="19"/>
                    <a:pt x="2295" y="25"/>
                    <a:pt x="2288" y="25"/>
                  </a:cubicBezTo>
                  <a:lnTo>
                    <a:pt x="2213" y="25"/>
                  </a:lnTo>
                  <a:cubicBezTo>
                    <a:pt x="2206" y="25"/>
                    <a:pt x="2200" y="19"/>
                    <a:pt x="2200" y="12"/>
                  </a:cubicBezTo>
                  <a:cubicBezTo>
                    <a:pt x="2200" y="6"/>
                    <a:pt x="2206" y="0"/>
                    <a:pt x="2213" y="0"/>
                  </a:cubicBezTo>
                  <a:close/>
                  <a:moveTo>
                    <a:pt x="2388" y="0"/>
                  </a:moveTo>
                  <a:lnTo>
                    <a:pt x="2388" y="0"/>
                  </a:lnTo>
                  <a:cubicBezTo>
                    <a:pt x="2395" y="0"/>
                    <a:pt x="2400" y="6"/>
                    <a:pt x="2400" y="12"/>
                  </a:cubicBezTo>
                  <a:cubicBezTo>
                    <a:pt x="2400" y="19"/>
                    <a:pt x="2395" y="25"/>
                    <a:pt x="2388" y="25"/>
                  </a:cubicBezTo>
                  <a:cubicBezTo>
                    <a:pt x="2381" y="25"/>
                    <a:pt x="2375" y="19"/>
                    <a:pt x="2375" y="12"/>
                  </a:cubicBezTo>
                  <a:cubicBezTo>
                    <a:pt x="2375" y="6"/>
                    <a:pt x="2381" y="0"/>
                    <a:pt x="2388" y="0"/>
                  </a:cubicBezTo>
                  <a:close/>
                  <a:moveTo>
                    <a:pt x="2488" y="0"/>
                  </a:moveTo>
                  <a:lnTo>
                    <a:pt x="2563" y="0"/>
                  </a:lnTo>
                  <a:cubicBezTo>
                    <a:pt x="2570" y="0"/>
                    <a:pt x="2575" y="6"/>
                    <a:pt x="2575" y="12"/>
                  </a:cubicBezTo>
                  <a:cubicBezTo>
                    <a:pt x="2575" y="19"/>
                    <a:pt x="2570" y="25"/>
                    <a:pt x="2563" y="25"/>
                  </a:cubicBezTo>
                  <a:lnTo>
                    <a:pt x="2488" y="25"/>
                  </a:lnTo>
                  <a:cubicBezTo>
                    <a:pt x="2481" y="25"/>
                    <a:pt x="2475" y="19"/>
                    <a:pt x="2475" y="12"/>
                  </a:cubicBezTo>
                  <a:cubicBezTo>
                    <a:pt x="2475" y="6"/>
                    <a:pt x="2481" y="0"/>
                    <a:pt x="2488" y="0"/>
                  </a:cubicBezTo>
                  <a:close/>
                  <a:moveTo>
                    <a:pt x="2663" y="0"/>
                  </a:moveTo>
                  <a:lnTo>
                    <a:pt x="2663" y="0"/>
                  </a:lnTo>
                  <a:cubicBezTo>
                    <a:pt x="2670" y="0"/>
                    <a:pt x="2675" y="6"/>
                    <a:pt x="2675" y="12"/>
                  </a:cubicBezTo>
                  <a:cubicBezTo>
                    <a:pt x="2675" y="19"/>
                    <a:pt x="2670" y="25"/>
                    <a:pt x="2663" y="25"/>
                  </a:cubicBezTo>
                  <a:cubicBezTo>
                    <a:pt x="2656" y="25"/>
                    <a:pt x="2650" y="19"/>
                    <a:pt x="2650" y="12"/>
                  </a:cubicBezTo>
                  <a:cubicBezTo>
                    <a:pt x="2650" y="6"/>
                    <a:pt x="2656" y="0"/>
                    <a:pt x="2663" y="0"/>
                  </a:cubicBezTo>
                  <a:close/>
                  <a:moveTo>
                    <a:pt x="2763" y="0"/>
                  </a:moveTo>
                  <a:lnTo>
                    <a:pt x="2838" y="0"/>
                  </a:lnTo>
                  <a:cubicBezTo>
                    <a:pt x="2845" y="0"/>
                    <a:pt x="2850" y="6"/>
                    <a:pt x="2850" y="12"/>
                  </a:cubicBezTo>
                  <a:cubicBezTo>
                    <a:pt x="2850" y="19"/>
                    <a:pt x="2845" y="25"/>
                    <a:pt x="2838" y="25"/>
                  </a:cubicBezTo>
                  <a:lnTo>
                    <a:pt x="2763" y="25"/>
                  </a:lnTo>
                  <a:cubicBezTo>
                    <a:pt x="2756" y="25"/>
                    <a:pt x="2750" y="19"/>
                    <a:pt x="2750" y="12"/>
                  </a:cubicBezTo>
                  <a:cubicBezTo>
                    <a:pt x="2750" y="6"/>
                    <a:pt x="2756" y="0"/>
                    <a:pt x="2763" y="0"/>
                  </a:cubicBezTo>
                  <a:close/>
                  <a:moveTo>
                    <a:pt x="2938" y="0"/>
                  </a:moveTo>
                  <a:lnTo>
                    <a:pt x="2938" y="0"/>
                  </a:lnTo>
                  <a:cubicBezTo>
                    <a:pt x="2945" y="0"/>
                    <a:pt x="2950" y="6"/>
                    <a:pt x="2950" y="12"/>
                  </a:cubicBezTo>
                  <a:cubicBezTo>
                    <a:pt x="2950" y="19"/>
                    <a:pt x="2945" y="25"/>
                    <a:pt x="2938" y="25"/>
                  </a:cubicBezTo>
                  <a:cubicBezTo>
                    <a:pt x="2931" y="25"/>
                    <a:pt x="2925" y="19"/>
                    <a:pt x="2925" y="12"/>
                  </a:cubicBezTo>
                  <a:cubicBezTo>
                    <a:pt x="2925" y="6"/>
                    <a:pt x="2931" y="0"/>
                    <a:pt x="2938" y="0"/>
                  </a:cubicBezTo>
                  <a:close/>
                  <a:moveTo>
                    <a:pt x="3038" y="0"/>
                  </a:moveTo>
                  <a:lnTo>
                    <a:pt x="3113" y="0"/>
                  </a:lnTo>
                  <a:cubicBezTo>
                    <a:pt x="3120" y="0"/>
                    <a:pt x="3125" y="6"/>
                    <a:pt x="3125" y="12"/>
                  </a:cubicBezTo>
                  <a:cubicBezTo>
                    <a:pt x="3125" y="19"/>
                    <a:pt x="3120" y="25"/>
                    <a:pt x="3113" y="25"/>
                  </a:cubicBezTo>
                  <a:lnTo>
                    <a:pt x="3038" y="25"/>
                  </a:lnTo>
                  <a:cubicBezTo>
                    <a:pt x="3031" y="25"/>
                    <a:pt x="3025" y="19"/>
                    <a:pt x="3025" y="12"/>
                  </a:cubicBezTo>
                  <a:cubicBezTo>
                    <a:pt x="3025" y="6"/>
                    <a:pt x="3031" y="0"/>
                    <a:pt x="3038" y="0"/>
                  </a:cubicBezTo>
                  <a:close/>
                  <a:moveTo>
                    <a:pt x="3213" y="0"/>
                  </a:moveTo>
                  <a:lnTo>
                    <a:pt x="3213" y="0"/>
                  </a:lnTo>
                  <a:cubicBezTo>
                    <a:pt x="3220" y="0"/>
                    <a:pt x="3225" y="6"/>
                    <a:pt x="3225" y="12"/>
                  </a:cubicBezTo>
                  <a:cubicBezTo>
                    <a:pt x="3225" y="19"/>
                    <a:pt x="3220" y="25"/>
                    <a:pt x="3213" y="25"/>
                  </a:cubicBezTo>
                  <a:cubicBezTo>
                    <a:pt x="3206" y="25"/>
                    <a:pt x="3200" y="19"/>
                    <a:pt x="3200" y="12"/>
                  </a:cubicBezTo>
                  <a:cubicBezTo>
                    <a:pt x="3200" y="6"/>
                    <a:pt x="3206" y="0"/>
                    <a:pt x="3213" y="0"/>
                  </a:cubicBezTo>
                  <a:close/>
                  <a:moveTo>
                    <a:pt x="3313" y="0"/>
                  </a:moveTo>
                  <a:lnTo>
                    <a:pt x="3388" y="0"/>
                  </a:lnTo>
                  <a:cubicBezTo>
                    <a:pt x="3395" y="0"/>
                    <a:pt x="3400" y="6"/>
                    <a:pt x="3400" y="12"/>
                  </a:cubicBezTo>
                  <a:cubicBezTo>
                    <a:pt x="3400" y="19"/>
                    <a:pt x="3395" y="25"/>
                    <a:pt x="3388" y="25"/>
                  </a:cubicBezTo>
                  <a:lnTo>
                    <a:pt x="3313" y="25"/>
                  </a:lnTo>
                  <a:cubicBezTo>
                    <a:pt x="3306" y="25"/>
                    <a:pt x="3300" y="19"/>
                    <a:pt x="3300" y="12"/>
                  </a:cubicBezTo>
                  <a:cubicBezTo>
                    <a:pt x="3300" y="6"/>
                    <a:pt x="3306" y="0"/>
                    <a:pt x="3313" y="0"/>
                  </a:cubicBezTo>
                  <a:close/>
                  <a:moveTo>
                    <a:pt x="3488" y="0"/>
                  </a:moveTo>
                  <a:lnTo>
                    <a:pt x="3488" y="0"/>
                  </a:lnTo>
                  <a:cubicBezTo>
                    <a:pt x="3495" y="0"/>
                    <a:pt x="3500" y="6"/>
                    <a:pt x="3500" y="12"/>
                  </a:cubicBezTo>
                  <a:cubicBezTo>
                    <a:pt x="3500" y="19"/>
                    <a:pt x="3495" y="25"/>
                    <a:pt x="3488" y="25"/>
                  </a:cubicBezTo>
                  <a:cubicBezTo>
                    <a:pt x="3481" y="25"/>
                    <a:pt x="3475" y="19"/>
                    <a:pt x="3475" y="12"/>
                  </a:cubicBezTo>
                  <a:cubicBezTo>
                    <a:pt x="3475" y="6"/>
                    <a:pt x="3481" y="0"/>
                    <a:pt x="3488" y="0"/>
                  </a:cubicBezTo>
                  <a:close/>
                  <a:moveTo>
                    <a:pt x="3588" y="0"/>
                  </a:moveTo>
                  <a:lnTo>
                    <a:pt x="3663" y="0"/>
                  </a:lnTo>
                  <a:cubicBezTo>
                    <a:pt x="3670" y="0"/>
                    <a:pt x="3675" y="6"/>
                    <a:pt x="3675" y="12"/>
                  </a:cubicBezTo>
                  <a:cubicBezTo>
                    <a:pt x="3675" y="19"/>
                    <a:pt x="3670" y="25"/>
                    <a:pt x="3663" y="25"/>
                  </a:cubicBezTo>
                  <a:lnTo>
                    <a:pt x="3588" y="25"/>
                  </a:lnTo>
                  <a:cubicBezTo>
                    <a:pt x="3581" y="25"/>
                    <a:pt x="3575" y="19"/>
                    <a:pt x="3575" y="12"/>
                  </a:cubicBezTo>
                  <a:cubicBezTo>
                    <a:pt x="3575" y="6"/>
                    <a:pt x="3581" y="0"/>
                    <a:pt x="3588" y="0"/>
                  </a:cubicBezTo>
                  <a:close/>
                  <a:moveTo>
                    <a:pt x="3763" y="0"/>
                  </a:moveTo>
                  <a:lnTo>
                    <a:pt x="3763" y="0"/>
                  </a:lnTo>
                  <a:cubicBezTo>
                    <a:pt x="3770" y="0"/>
                    <a:pt x="3775" y="6"/>
                    <a:pt x="3775" y="12"/>
                  </a:cubicBezTo>
                  <a:cubicBezTo>
                    <a:pt x="3775" y="19"/>
                    <a:pt x="3770" y="25"/>
                    <a:pt x="3763" y="25"/>
                  </a:cubicBezTo>
                  <a:cubicBezTo>
                    <a:pt x="3756" y="25"/>
                    <a:pt x="3750" y="19"/>
                    <a:pt x="3750" y="12"/>
                  </a:cubicBezTo>
                  <a:cubicBezTo>
                    <a:pt x="3750" y="6"/>
                    <a:pt x="3756" y="0"/>
                    <a:pt x="3763" y="0"/>
                  </a:cubicBezTo>
                  <a:close/>
                  <a:moveTo>
                    <a:pt x="3863" y="0"/>
                  </a:moveTo>
                  <a:lnTo>
                    <a:pt x="3938" y="0"/>
                  </a:lnTo>
                  <a:cubicBezTo>
                    <a:pt x="3945" y="0"/>
                    <a:pt x="3950" y="6"/>
                    <a:pt x="3950" y="12"/>
                  </a:cubicBezTo>
                  <a:cubicBezTo>
                    <a:pt x="3950" y="19"/>
                    <a:pt x="3945" y="25"/>
                    <a:pt x="3938" y="25"/>
                  </a:cubicBezTo>
                  <a:lnTo>
                    <a:pt x="3863" y="25"/>
                  </a:lnTo>
                  <a:cubicBezTo>
                    <a:pt x="3856" y="25"/>
                    <a:pt x="3850" y="19"/>
                    <a:pt x="3850" y="12"/>
                  </a:cubicBezTo>
                  <a:cubicBezTo>
                    <a:pt x="3850" y="6"/>
                    <a:pt x="3856" y="0"/>
                    <a:pt x="3863" y="0"/>
                  </a:cubicBezTo>
                  <a:close/>
                  <a:moveTo>
                    <a:pt x="4038" y="0"/>
                  </a:moveTo>
                  <a:lnTo>
                    <a:pt x="4038" y="0"/>
                  </a:lnTo>
                  <a:cubicBezTo>
                    <a:pt x="4045" y="0"/>
                    <a:pt x="4050" y="6"/>
                    <a:pt x="4050" y="12"/>
                  </a:cubicBezTo>
                  <a:cubicBezTo>
                    <a:pt x="4050" y="19"/>
                    <a:pt x="4045" y="25"/>
                    <a:pt x="4038" y="25"/>
                  </a:cubicBezTo>
                  <a:cubicBezTo>
                    <a:pt x="4031" y="25"/>
                    <a:pt x="4025" y="19"/>
                    <a:pt x="4025" y="12"/>
                  </a:cubicBezTo>
                  <a:cubicBezTo>
                    <a:pt x="4025" y="6"/>
                    <a:pt x="4031" y="0"/>
                    <a:pt x="4038" y="0"/>
                  </a:cubicBezTo>
                  <a:close/>
                  <a:moveTo>
                    <a:pt x="4138" y="0"/>
                  </a:moveTo>
                  <a:lnTo>
                    <a:pt x="4213" y="0"/>
                  </a:lnTo>
                  <a:cubicBezTo>
                    <a:pt x="4220" y="0"/>
                    <a:pt x="4225" y="6"/>
                    <a:pt x="4225" y="12"/>
                  </a:cubicBezTo>
                  <a:cubicBezTo>
                    <a:pt x="4225" y="19"/>
                    <a:pt x="4220" y="25"/>
                    <a:pt x="4213" y="25"/>
                  </a:cubicBezTo>
                  <a:lnTo>
                    <a:pt x="4138" y="25"/>
                  </a:lnTo>
                  <a:cubicBezTo>
                    <a:pt x="4131" y="25"/>
                    <a:pt x="4125" y="19"/>
                    <a:pt x="4125" y="12"/>
                  </a:cubicBezTo>
                  <a:cubicBezTo>
                    <a:pt x="4125" y="6"/>
                    <a:pt x="4131" y="0"/>
                    <a:pt x="4138" y="0"/>
                  </a:cubicBezTo>
                  <a:close/>
                  <a:moveTo>
                    <a:pt x="4313" y="0"/>
                  </a:moveTo>
                  <a:lnTo>
                    <a:pt x="4313" y="0"/>
                  </a:lnTo>
                  <a:cubicBezTo>
                    <a:pt x="4320" y="0"/>
                    <a:pt x="4325" y="6"/>
                    <a:pt x="4325" y="12"/>
                  </a:cubicBezTo>
                  <a:cubicBezTo>
                    <a:pt x="4325" y="19"/>
                    <a:pt x="4320" y="25"/>
                    <a:pt x="4313" y="25"/>
                  </a:cubicBezTo>
                  <a:cubicBezTo>
                    <a:pt x="4306" y="25"/>
                    <a:pt x="4300" y="19"/>
                    <a:pt x="4300" y="12"/>
                  </a:cubicBezTo>
                  <a:cubicBezTo>
                    <a:pt x="4300" y="6"/>
                    <a:pt x="4306" y="0"/>
                    <a:pt x="4313" y="0"/>
                  </a:cubicBezTo>
                  <a:close/>
                  <a:moveTo>
                    <a:pt x="4413" y="0"/>
                  </a:moveTo>
                  <a:lnTo>
                    <a:pt x="4488" y="0"/>
                  </a:lnTo>
                  <a:cubicBezTo>
                    <a:pt x="4495" y="0"/>
                    <a:pt x="4500" y="6"/>
                    <a:pt x="4500" y="12"/>
                  </a:cubicBezTo>
                  <a:cubicBezTo>
                    <a:pt x="4500" y="19"/>
                    <a:pt x="4495" y="25"/>
                    <a:pt x="4488" y="25"/>
                  </a:cubicBezTo>
                  <a:lnTo>
                    <a:pt x="4413" y="25"/>
                  </a:lnTo>
                  <a:cubicBezTo>
                    <a:pt x="4406" y="25"/>
                    <a:pt x="4400" y="19"/>
                    <a:pt x="4400" y="12"/>
                  </a:cubicBezTo>
                  <a:cubicBezTo>
                    <a:pt x="4400" y="6"/>
                    <a:pt x="4406" y="0"/>
                    <a:pt x="4413" y="0"/>
                  </a:cubicBezTo>
                  <a:close/>
                  <a:moveTo>
                    <a:pt x="4588" y="0"/>
                  </a:moveTo>
                  <a:lnTo>
                    <a:pt x="4588" y="0"/>
                  </a:lnTo>
                  <a:cubicBezTo>
                    <a:pt x="4595" y="0"/>
                    <a:pt x="4600" y="6"/>
                    <a:pt x="4600" y="12"/>
                  </a:cubicBezTo>
                  <a:cubicBezTo>
                    <a:pt x="4600" y="19"/>
                    <a:pt x="4595" y="25"/>
                    <a:pt x="4588" y="25"/>
                  </a:cubicBezTo>
                  <a:cubicBezTo>
                    <a:pt x="4581" y="25"/>
                    <a:pt x="4575" y="19"/>
                    <a:pt x="4575" y="12"/>
                  </a:cubicBezTo>
                  <a:cubicBezTo>
                    <a:pt x="4575" y="6"/>
                    <a:pt x="4581" y="0"/>
                    <a:pt x="4588" y="0"/>
                  </a:cubicBezTo>
                  <a:close/>
                  <a:moveTo>
                    <a:pt x="4688" y="0"/>
                  </a:moveTo>
                  <a:lnTo>
                    <a:pt x="4763" y="0"/>
                  </a:lnTo>
                  <a:cubicBezTo>
                    <a:pt x="4770" y="0"/>
                    <a:pt x="4775" y="6"/>
                    <a:pt x="4775" y="12"/>
                  </a:cubicBezTo>
                  <a:cubicBezTo>
                    <a:pt x="4775" y="19"/>
                    <a:pt x="4770" y="25"/>
                    <a:pt x="4763" y="25"/>
                  </a:cubicBezTo>
                  <a:lnTo>
                    <a:pt x="4688" y="25"/>
                  </a:lnTo>
                  <a:cubicBezTo>
                    <a:pt x="4681" y="25"/>
                    <a:pt x="4675" y="19"/>
                    <a:pt x="4675" y="12"/>
                  </a:cubicBezTo>
                  <a:cubicBezTo>
                    <a:pt x="4675" y="6"/>
                    <a:pt x="4681" y="0"/>
                    <a:pt x="4688" y="0"/>
                  </a:cubicBezTo>
                  <a:close/>
                  <a:moveTo>
                    <a:pt x="4863" y="0"/>
                  </a:moveTo>
                  <a:lnTo>
                    <a:pt x="4863" y="0"/>
                  </a:lnTo>
                  <a:cubicBezTo>
                    <a:pt x="4870" y="0"/>
                    <a:pt x="4875" y="6"/>
                    <a:pt x="4875" y="12"/>
                  </a:cubicBezTo>
                  <a:cubicBezTo>
                    <a:pt x="4875" y="19"/>
                    <a:pt x="4870" y="25"/>
                    <a:pt x="4863" y="25"/>
                  </a:cubicBezTo>
                  <a:cubicBezTo>
                    <a:pt x="4856" y="25"/>
                    <a:pt x="4850" y="19"/>
                    <a:pt x="4850" y="12"/>
                  </a:cubicBezTo>
                  <a:cubicBezTo>
                    <a:pt x="4850" y="6"/>
                    <a:pt x="4856" y="0"/>
                    <a:pt x="4863" y="0"/>
                  </a:cubicBezTo>
                  <a:close/>
                  <a:moveTo>
                    <a:pt x="4963" y="0"/>
                  </a:moveTo>
                  <a:lnTo>
                    <a:pt x="5038" y="0"/>
                  </a:lnTo>
                  <a:cubicBezTo>
                    <a:pt x="5045" y="0"/>
                    <a:pt x="5050" y="6"/>
                    <a:pt x="5050" y="12"/>
                  </a:cubicBezTo>
                  <a:cubicBezTo>
                    <a:pt x="5050" y="19"/>
                    <a:pt x="5045" y="25"/>
                    <a:pt x="5038" y="25"/>
                  </a:cubicBezTo>
                  <a:lnTo>
                    <a:pt x="4963" y="25"/>
                  </a:lnTo>
                  <a:cubicBezTo>
                    <a:pt x="4956" y="25"/>
                    <a:pt x="4950" y="19"/>
                    <a:pt x="4950" y="12"/>
                  </a:cubicBezTo>
                  <a:cubicBezTo>
                    <a:pt x="4950" y="6"/>
                    <a:pt x="4956" y="0"/>
                    <a:pt x="4963" y="0"/>
                  </a:cubicBezTo>
                  <a:close/>
                  <a:moveTo>
                    <a:pt x="5138" y="0"/>
                  </a:moveTo>
                  <a:lnTo>
                    <a:pt x="5138" y="0"/>
                  </a:lnTo>
                  <a:cubicBezTo>
                    <a:pt x="5145" y="0"/>
                    <a:pt x="5150" y="6"/>
                    <a:pt x="5150" y="12"/>
                  </a:cubicBezTo>
                  <a:cubicBezTo>
                    <a:pt x="5150" y="19"/>
                    <a:pt x="5145" y="25"/>
                    <a:pt x="5138" y="25"/>
                  </a:cubicBezTo>
                  <a:cubicBezTo>
                    <a:pt x="5131" y="25"/>
                    <a:pt x="5125" y="19"/>
                    <a:pt x="5125" y="12"/>
                  </a:cubicBezTo>
                  <a:cubicBezTo>
                    <a:pt x="5125" y="6"/>
                    <a:pt x="5131" y="0"/>
                    <a:pt x="5138" y="0"/>
                  </a:cubicBezTo>
                  <a:close/>
                  <a:moveTo>
                    <a:pt x="5238" y="0"/>
                  </a:moveTo>
                  <a:lnTo>
                    <a:pt x="5313" y="0"/>
                  </a:lnTo>
                  <a:cubicBezTo>
                    <a:pt x="5320" y="0"/>
                    <a:pt x="5325" y="6"/>
                    <a:pt x="5325" y="12"/>
                  </a:cubicBezTo>
                  <a:cubicBezTo>
                    <a:pt x="5325" y="19"/>
                    <a:pt x="5320" y="25"/>
                    <a:pt x="5313" y="25"/>
                  </a:cubicBezTo>
                  <a:lnTo>
                    <a:pt x="5238" y="25"/>
                  </a:lnTo>
                  <a:cubicBezTo>
                    <a:pt x="5231" y="25"/>
                    <a:pt x="5225" y="19"/>
                    <a:pt x="5225" y="12"/>
                  </a:cubicBezTo>
                  <a:cubicBezTo>
                    <a:pt x="5225" y="6"/>
                    <a:pt x="5231" y="0"/>
                    <a:pt x="5238" y="0"/>
                  </a:cubicBezTo>
                  <a:close/>
                  <a:moveTo>
                    <a:pt x="5413" y="0"/>
                  </a:moveTo>
                  <a:lnTo>
                    <a:pt x="5413" y="0"/>
                  </a:lnTo>
                  <a:cubicBezTo>
                    <a:pt x="5420" y="0"/>
                    <a:pt x="5425" y="6"/>
                    <a:pt x="5425" y="12"/>
                  </a:cubicBezTo>
                  <a:cubicBezTo>
                    <a:pt x="5425" y="19"/>
                    <a:pt x="5420" y="25"/>
                    <a:pt x="5413" y="25"/>
                  </a:cubicBezTo>
                  <a:cubicBezTo>
                    <a:pt x="5406" y="25"/>
                    <a:pt x="5400" y="19"/>
                    <a:pt x="5400" y="12"/>
                  </a:cubicBezTo>
                  <a:cubicBezTo>
                    <a:pt x="5400" y="6"/>
                    <a:pt x="5406" y="0"/>
                    <a:pt x="5413" y="0"/>
                  </a:cubicBezTo>
                  <a:close/>
                  <a:moveTo>
                    <a:pt x="5513" y="0"/>
                  </a:moveTo>
                  <a:lnTo>
                    <a:pt x="5588" y="0"/>
                  </a:lnTo>
                  <a:cubicBezTo>
                    <a:pt x="5595" y="0"/>
                    <a:pt x="5600" y="6"/>
                    <a:pt x="5600" y="12"/>
                  </a:cubicBezTo>
                  <a:cubicBezTo>
                    <a:pt x="5600" y="19"/>
                    <a:pt x="5595" y="25"/>
                    <a:pt x="5588" y="25"/>
                  </a:cubicBezTo>
                  <a:lnTo>
                    <a:pt x="5513" y="25"/>
                  </a:lnTo>
                  <a:cubicBezTo>
                    <a:pt x="5506" y="25"/>
                    <a:pt x="5500" y="19"/>
                    <a:pt x="5500" y="12"/>
                  </a:cubicBezTo>
                  <a:cubicBezTo>
                    <a:pt x="5500" y="6"/>
                    <a:pt x="5506" y="0"/>
                    <a:pt x="5513" y="0"/>
                  </a:cubicBezTo>
                  <a:close/>
                  <a:moveTo>
                    <a:pt x="5688" y="0"/>
                  </a:moveTo>
                  <a:lnTo>
                    <a:pt x="5688" y="0"/>
                  </a:lnTo>
                  <a:cubicBezTo>
                    <a:pt x="5695" y="0"/>
                    <a:pt x="5700" y="6"/>
                    <a:pt x="5700" y="12"/>
                  </a:cubicBezTo>
                  <a:cubicBezTo>
                    <a:pt x="5700" y="19"/>
                    <a:pt x="5695" y="25"/>
                    <a:pt x="5688" y="25"/>
                  </a:cubicBezTo>
                  <a:cubicBezTo>
                    <a:pt x="5681" y="25"/>
                    <a:pt x="5675" y="19"/>
                    <a:pt x="5675" y="12"/>
                  </a:cubicBezTo>
                  <a:cubicBezTo>
                    <a:pt x="5675" y="6"/>
                    <a:pt x="5681" y="0"/>
                    <a:pt x="5688" y="0"/>
                  </a:cubicBezTo>
                  <a:close/>
                  <a:moveTo>
                    <a:pt x="5788" y="0"/>
                  </a:moveTo>
                  <a:lnTo>
                    <a:pt x="5863" y="0"/>
                  </a:lnTo>
                  <a:cubicBezTo>
                    <a:pt x="5870" y="0"/>
                    <a:pt x="5875" y="6"/>
                    <a:pt x="5875" y="12"/>
                  </a:cubicBezTo>
                  <a:cubicBezTo>
                    <a:pt x="5875" y="19"/>
                    <a:pt x="5870" y="25"/>
                    <a:pt x="5863" y="25"/>
                  </a:cubicBezTo>
                  <a:lnTo>
                    <a:pt x="5788" y="25"/>
                  </a:lnTo>
                  <a:cubicBezTo>
                    <a:pt x="5781" y="25"/>
                    <a:pt x="5775" y="19"/>
                    <a:pt x="5775" y="12"/>
                  </a:cubicBezTo>
                  <a:cubicBezTo>
                    <a:pt x="5775" y="6"/>
                    <a:pt x="5781" y="0"/>
                    <a:pt x="5788" y="0"/>
                  </a:cubicBezTo>
                  <a:close/>
                  <a:moveTo>
                    <a:pt x="5963" y="0"/>
                  </a:moveTo>
                  <a:lnTo>
                    <a:pt x="5963" y="0"/>
                  </a:lnTo>
                  <a:cubicBezTo>
                    <a:pt x="5970" y="0"/>
                    <a:pt x="5975" y="6"/>
                    <a:pt x="5975" y="12"/>
                  </a:cubicBezTo>
                  <a:cubicBezTo>
                    <a:pt x="5975" y="19"/>
                    <a:pt x="5970" y="25"/>
                    <a:pt x="5963" y="25"/>
                  </a:cubicBezTo>
                  <a:cubicBezTo>
                    <a:pt x="5956" y="25"/>
                    <a:pt x="5950" y="19"/>
                    <a:pt x="5950" y="12"/>
                  </a:cubicBezTo>
                  <a:cubicBezTo>
                    <a:pt x="5950" y="6"/>
                    <a:pt x="5956" y="0"/>
                    <a:pt x="5963" y="0"/>
                  </a:cubicBezTo>
                  <a:close/>
                  <a:moveTo>
                    <a:pt x="6063" y="0"/>
                  </a:moveTo>
                  <a:lnTo>
                    <a:pt x="6138" y="0"/>
                  </a:lnTo>
                  <a:cubicBezTo>
                    <a:pt x="6145" y="0"/>
                    <a:pt x="6150" y="6"/>
                    <a:pt x="6150" y="12"/>
                  </a:cubicBezTo>
                  <a:cubicBezTo>
                    <a:pt x="6150" y="19"/>
                    <a:pt x="6145" y="25"/>
                    <a:pt x="6138" y="25"/>
                  </a:cubicBezTo>
                  <a:lnTo>
                    <a:pt x="6063" y="25"/>
                  </a:lnTo>
                  <a:cubicBezTo>
                    <a:pt x="6056" y="25"/>
                    <a:pt x="6051" y="19"/>
                    <a:pt x="6051" y="12"/>
                  </a:cubicBezTo>
                  <a:cubicBezTo>
                    <a:pt x="6051" y="6"/>
                    <a:pt x="6056" y="0"/>
                    <a:pt x="6063" y="0"/>
                  </a:cubicBezTo>
                  <a:close/>
                  <a:moveTo>
                    <a:pt x="6238" y="0"/>
                  </a:moveTo>
                  <a:lnTo>
                    <a:pt x="6238" y="0"/>
                  </a:lnTo>
                  <a:cubicBezTo>
                    <a:pt x="6245" y="0"/>
                    <a:pt x="6251" y="6"/>
                    <a:pt x="6251" y="12"/>
                  </a:cubicBezTo>
                  <a:cubicBezTo>
                    <a:pt x="6251" y="19"/>
                    <a:pt x="6245" y="25"/>
                    <a:pt x="6238" y="25"/>
                  </a:cubicBezTo>
                  <a:cubicBezTo>
                    <a:pt x="6231" y="25"/>
                    <a:pt x="6226" y="19"/>
                    <a:pt x="6226" y="12"/>
                  </a:cubicBezTo>
                  <a:cubicBezTo>
                    <a:pt x="6226" y="6"/>
                    <a:pt x="6231" y="0"/>
                    <a:pt x="6238" y="0"/>
                  </a:cubicBezTo>
                  <a:close/>
                  <a:moveTo>
                    <a:pt x="6338" y="0"/>
                  </a:moveTo>
                  <a:lnTo>
                    <a:pt x="6413" y="0"/>
                  </a:lnTo>
                  <a:cubicBezTo>
                    <a:pt x="6420" y="0"/>
                    <a:pt x="6426" y="6"/>
                    <a:pt x="6426" y="12"/>
                  </a:cubicBezTo>
                  <a:cubicBezTo>
                    <a:pt x="6426" y="19"/>
                    <a:pt x="6420" y="25"/>
                    <a:pt x="6413" y="25"/>
                  </a:cubicBezTo>
                  <a:lnTo>
                    <a:pt x="6338" y="25"/>
                  </a:lnTo>
                  <a:cubicBezTo>
                    <a:pt x="6331" y="25"/>
                    <a:pt x="6326" y="19"/>
                    <a:pt x="6326" y="12"/>
                  </a:cubicBezTo>
                  <a:cubicBezTo>
                    <a:pt x="6326" y="6"/>
                    <a:pt x="6331" y="0"/>
                    <a:pt x="6338" y="0"/>
                  </a:cubicBezTo>
                  <a:close/>
                  <a:moveTo>
                    <a:pt x="6513" y="0"/>
                  </a:moveTo>
                  <a:lnTo>
                    <a:pt x="6513" y="0"/>
                  </a:lnTo>
                  <a:cubicBezTo>
                    <a:pt x="6520" y="0"/>
                    <a:pt x="6526" y="6"/>
                    <a:pt x="6526" y="12"/>
                  </a:cubicBezTo>
                  <a:cubicBezTo>
                    <a:pt x="6526" y="19"/>
                    <a:pt x="6520" y="25"/>
                    <a:pt x="6513" y="25"/>
                  </a:cubicBezTo>
                  <a:cubicBezTo>
                    <a:pt x="6506" y="25"/>
                    <a:pt x="6501" y="19"/>
                    <a:pt x="6501" y="12"/>
                  </a:cubicBezTo>
                  <a:cubicBezTo>
                    <a:pt x="6501" y="6"/>
                    <a:pt x="6506" y="0"/>
                    <a:pt x="6513" y="0"/>
                  </a:cubicBezTo>
                  <a:close/>
                  <a:moveTo>
                    <a:pt x="6613" y="0"/>
                  </a:moveTo>
                  <a:lnTo>
                    <a:pt x="6688" y="0"/>
                  </a:lnTo>
                  <a:cubicBezTo>
                    <a:pt x="6695" y="0"/>
                    <a:pt x="6701" y="6"/>
                    <a:pt x="6701" y="12"/>
                  </a:cubicBezTo>
                  <a:cubicBezTo>
                    <a:pt x="6701" y="19"/>
                    <a:pt x="6695" y="25"/>
                    <a:pt x="6688" y="25"/>
                  </a:cubicBezTo>
                  <a:lnTo>
                    <a:pt x="6613" y="25"/>
                  </a:lnTo>
                  <a:cubicBezTo>
                    <a:pt x="6606" y="25"/>
                    <a:pt x="6601" y="19"/>
                    <a:pt x="6601" y="12"/>
                  </a:cubicBezTo>
                  <a:cubicBezTo>
                    <a:pt x="6601" y="6"/>
                    <a:pt x="6606" y="0"/>
                    <a:pt x="6613" y="0"/>
                  </a:cubicBezTo>
                  <a:close/>
                  <a:moveTo>
                    <a:pt x="6788" y="0"/>
                  </a:moveTo>
                  <a:lnTo>
                    <a:pt x="6788" y="0"/>
                  </a:lnTo>
                  <a:cubicBezTo>
                    <a:pt x="6795" y="0"/>
                    <a:pt x="6801" y="6"/>
                    <a:pt x="6801" y="12"/>
                  </a:cubicBezTo>
                  <a:cubicBezTo>
                    <a:pt x="6801" y="19"/>
                    <a:pt x="6795" y="25"/>
                    <a:pt x="6788" y="25"/>
                  </a:cubicBezTo>
                  <a:cubicBezTo>
                    <a:pt x="6781" y="25"/>
                    <a:pt x="6776" y="19"/>
                    <a:pt x="6776" y="12"/>
                  </a:cubicBezTo>
                  <a:cubicBezTo>
                    <a:pt x="6776" y="6"/>
                    <a:pt x="6781" y="0"/>
                    <a:pt x="6788" y="0"/>
                  </a:cubicBezTo>
                  <a:close/>
                  <a:moveTo>
                    <a:pt x="6888" y="0"/>
                  </a:moveTo>
                  <a:lnTo>
                    <a:pt x="6963" y="0"/>
                  </a:lnTo>
                  <a:cubicBezTo>
                    <a:pt x="6970" y="0"/>
                    <a:pt x="6976" y="6"/>
                    <a:pt x="6976" y="12"/>
                  </a:cubicBezTo>
                  <a:cubicBezTo>
                    <a:pt x="6976" y="19"/>
                    <a:pt x="6970" y="25"/>
                    <a:pt x="6963" y="25"/>
                  </a:cubicBezTo>
                  <a:lnTo>
                    <a:pt x="6888" y="25"/>
                  </a:lnTo>
                  <a:cubicBezTo>
                    <a:pt x="6881" y="25"/>
                    <a:pt x="6876" y="19"/>
                    <a:pt x="6876" y="12"/>
                  </a:cubicBezTo>
                  <a:cubicBezTo>
                    <a:pt x="6876" y="6"/>
                    <a:pt x="6881" y="0"/>
                    <a:pt x="6888" y="0"/>
                  </a:cubicBezTo>
                  <a:close/>
                  <a:moveTo>
                    <a:pt x="7063" y="0"/>
                  </a:moveTo>
                  <a:lnTo>
                    <a:pt x="7063" y="0"/>
                  </a:lnTo>
                  <a:cubicBezTo>
                    <a:pt x="7070" y="0"/>
                    <a:pt x="7076" y="6"/>
                    <a:pt x="7076" y="12"/>
                  </a:cubicBezTo>
                  <a:cubicBezTo>
                    <a:pt x="7076" y="19"/>
                    <a:pt x="7070" y="25"/>
                    <a:pt x="7063" y="25"/>
                  </a:cubicBezTo>
                  <a:cubicBezTo>
                    <a:pt x="7056" y="25"/>
                    <a:pt x="7051" y="19"/>
                    <a:pt x="7051" y="12"/>
                  </a:cubicBezTo>
                  <a:cubicBezTo>
                    <a:pt x="7051" y="6"/>
                    <a:pt x="7056" y="0"/>
                    <a:pt x="7063" y="0"/>
                  </a:cubicBezTo>
                  <a:close/>
                  <a:moveTo>
                    <a:pt x="7163" y="0"/>
                  </a:moveTo>
                  <a:lnTo>
                    <a:pt x="7238" y="0"/>
                  </a:lnTo>
                  <a:cubicBezTo>
                    <a:pt x="7245" y="0"/>
                    <a:pt x="7251" y="6"/>
                    <a:pt x="7251" y="12"/>
                  </a:cubicBezTo>
                  <a:cubicBezTo>
                    <a:pt x="7251" y="19"/>
                    <a:pt x="7245" y="25"/>
                    <a:pt x="7238" y="25"/>
                  </a:cubicBezTo>
                  <a:lnTo>
                    <a:pt x="7163" y="25"/>
                  </a:lnTo>
                  <a:cubicBezTo>
                    <a:pt x="7156" y="25"/>
                    <a:pt x="7151" y="19"/>
                    <a:pt x="7151" y="12"/>
                  </a:cubicBezTo>
                  <a:cubicBezTo>
                    <a:pt x="7151" y="6"/>
                    <a:pt x="7156" y="0"/>
                    <a:pt x="7163" y="0"/>
                  </a:cubicBezTo>
                  <a:close/>
                  <a:moveTo>
                    <a:pt x="7338" y="0"/>
                  </a:moveTo>
                  <a:lnTo>
                    <a:pt x="7338" y="0"/>
                  </a:lnTo>
                  <a:cubicBezTo>
                    <a:pt x="7345" y="0"/>
                    <a:pt x="7351" y="6"/>
                    <a:pt x="7351" y="12"/>
                  </a:cubicBezTo>
                  <a:cubicBezTo>
                    <a:pt x="7351" y="19"/>
                    <a:pt x="7345" y="25"/>
                    <a:pt x="7338" y="25"/>
                  </a:cubicBezTo>
                  <a:cubicBezTo>
                    <a:pt x="7331" y="25"/>
                    <a:pt x="7326" y="19"/>
                    <a:pt x="7326" y="12"/>
                  </a:cubicBezTo>
                  <a:cubicBezTo>
                    <a:pt x="7326" y="6"/>
                    <a:pt x="7331" y="0"/>
                    <a:pt x="7338" y="0"/>
                  </a:cubicBezTo>
                  <a:close/>
                  <a:moveTo>
                    <a:pt x="7438" y="0"/>
                  </a:moveTo>
                  <a:lnTo>
                    <a:pt x="7513" y="0"/>
                  </a:lnTo>
                  <a:cubicBezTo>
                    <a:pt x="7520" y="0"/>
                    <a:pt x="7526" y="6"/>
                    <a:pt x="7526" y="12"/>
                  </a:cubicBezTo>
                  <a:cubicBezTo>
                    <a:pt x="7526" y="19"/>
                    <a:pt x="7520" y="25"/>
                    <a:pt x="7513" y="25"/>
                  </a:cubicBezTo>
                  <a:lnTo>
                    <a:pt x="7438" y="25"/>
                  </a:lnTo>
                  <a:cubicBezTo>
                    <a:pt x="7431" y="25"/>
                    <a:pt x="7426" y="19"/>
                    <a:pt x="7426" y="12"/>
                  </a:cubicBezTo>
                  <a:cubicBezTo>
                    <a:pt x="7426" y="6"/>
                    <a:pt x="7431" y="0"/>
                    <a:pt x="7438" y="0"/>
                  </a:cubicBezTo>
                  <a:close/>
                  <a:moveTo>
                    <a:pt x="7613" y="0"/>
                  </a:moveTo>
                  <a:lnTo>
                    <a:pt x="7613" y="0"/>
                  </a:lnTo>
                  <a:cubicBezTo>
                    <a:pt x="7620" y="0"/>
                    <a:pt x="7626" y="6"/>
                    <a:pt x="7626" y="12"/>
                  </a:cubicBezTo>
                  <a:cubicBezTo>
                    <a:pt x="7626" y="19"/>
                    <a:pt x="7620" y="25"/>
                    <a:pt x="7613" y="25"/>
                  </a:cubicBezTo>
                  <a:cubicBezTo>
                    <a:pt x="7606" y="25"/>
                    <a:pt x="7601" y="19"/>
                    <a:pt x="7601" y="12"/>
                  </a:cubicBezTo>
                  <a:cubicBezTo>
                    <a:pt x="7601" y="6"/>
                    <a:pt x="7606" y="0"/>
                    <a:pt x="7613" y="0"/>
                  </a:cubicBezTo>
                  <a:close/>
                  <a:moveTo>
                    <a:pt x="7713" y="0"/>
                  </a:moveTo>
                  <a:lnTo>
                    <a:pt x="7788" y="0"/>
                  </a:lnTo>
                  <a:cubicBezTo>
                    <a:pt x="7795" y="0"/>
                    <a:pt x="7801" y="6"/>
                    <a:pt x="7801" y="12"/>
                  </a:cubicBezTo>
                  <a:cubicBezTo>
                    <a:pt x="7801" y="19"/>
                    <a:pt x="7795" y="25"/>
                    <a:pt x="7788" y="25"/>
                  </a:cubicBezTo>
                  <a:lnTo>
                    <a:pt x="7713" y="25"/>
                  </a:lnTo>
                  <a:cubicBezTo>
                    <a:pt x="7706" y="25"/>
                    <a:pt x="7701" y="19"/>
                    <a:pt x="7701" y="12"/>
                  </a:cubicBezTo>
                  <a:cubicBezTo>
                    <a:pt x="7701" y="6"/>
                    <a:pt x="7706" y="0"/>
                    <a:pt x="7713" y="0"/>
                  </a:cubicBezTo>
                  <a:close/>
                  <a:moveTo>
                    <a:pt x="7888" y="0"/>
                  </a:moveTo>
                  <a:lnTo>
                    <a:pt x="7888" y="0"/>
                  </a:lnTo>
                  <a:cubicBezTo>
                    <a:pt x="7895" y="0"/>
                    <a:pt x="7901" y="6"/>
                    <a:pt x="7901" y="12"/>
                  </a:cubicBezTo>
                  <a:cubicBezTo>
                    <a:pt x="7901" y="19"/>
                    <a:pt x="7895" y="25"/>
                    <a:pt x="7888" y="25"/>
                  </a:cubicBezTo>
                  <a:cubicBezTo>
                    <a:pt x="7881" y="25"/>
                    <a:pt x="7876" y="19"/>
                    <a:pt x="7876" y="12"/>
                  </a:cubicBezTo>
                  <a:cubicBezTo>
                    <a:pt x="7876" y="6"/>
                    <a:pt x="7881" y="0"/>
                    <a:pt x="7888" y="0"/>
                  </a:cubicBezTo>
                  <a:close/>
                  <a:moveTo>
                    <a:pt x="7988" y="0"/>
                  </a:moveTo>
                  <a:lnTo>
                    <a:pt x="8063" y="0"/>
                  </a:lnTo>
                  <a:cubicBezTo>
                    <a:pt x="8070" y="0"/>
                    <a:pt x="8076" y="6"/>
                    <a:pt x="8076" y="12"/>
                  </a:cubicBezTo>
                  <a:cubicBezTo>
                    <a:pt x="8076" y="19"/>
                    <a:pt x="8070" y="25"/>
                    <a:pt x="8063" y="25"/>
                  </a:cubicBezTo>
                  <a:lnTo>
                    <a:pt x="7988" y="25"/>
                  </a:lnTo>
                  <a:cubicBezTo>
                    <a:pt x="7981" y="25"/>
                    <a:pt x="7976" y="19"/>
                    <a:pt x="7976" y="12"/>
                  </a:cubicBezTo>
                  <a:cubicBezTo>
                    <a:pt x="7976" y="6"/>
                    <a:pt x="7981" y="0"/>
                    <a:pt x="7988" y="0"/>
                  </a:cubicBezTo>
                  <a:close/>
                  <a:moveTo>
                    <a:pt x="8163" y="0"/>
                  </a:moveTo>
                  <a:lnTo>
                    <a:pt x="8163" y="0"/>
                  </a:lnTo>
                  <a:cubicBezTo>
                    <a:pt x="8170" y="0"/>
                    <a:pt x="8176" y="6"/>
                    <a:pt x="8176" y="12"/>
                  </a:cubicBezTo>
                  <a:cubicBezTo>
                    <a:pt x="8176" y="19"/>
                    <a:pt x="8170" y="25"/>
                    <a:pt x="8163" y="25"/>
                  </a:cubicBezTo>
                  <a:cubicBezTo>
                    <a:pt x="8156" y="25"/>
                    <a:pt x="8151" y="19"/>
                    <a:pt x="8151" y="12"/>
                  </a:cubicBezTo>
                  <a:cubicBezTo>
                    <a:pt x="8151" y="6"/>
                    <a:pt x="8156" y="0"/>
                    <a:pt x="8163" y="0"/>
                  </a:cubicBezTo>
                  <a:close/>
                  <a:moveTo>
                    <a:pt x="8263" y="0"/>
                  </a:moveTo>
                  <a:lnTo>
                    <a:pt x="8338" y="0"/>
                  </a:lnTo>
                  <a:cubicBezTo>
                    <a:pt x="8345" y="0"/>
                    <a:pt x="8351" y="6"/>
                    <a:pt x="8351" y="12"/>
                  </a:cubicBezTo>
                  <a:cubicBezTo>
                    <a:pt x="8351" y="19"/>
                    <a:pt x="8345" y="25"/>
                    <a:pt x="8338" y="25"/>
                  </a:cubicBezTo>
                  <a:lnTo>
                    <a:pt x="8263" y="25"/>
                  </a:lnTo>
                  <a:cubicBezTo>
                    <a:pt x="8256" y="25"/>
                    <a:pt x="8251" y="19"/>
                    <a:pt x="8251" y="12"/>
                  </a:cubicBezTo>
                  <a:cubicBezTo>
                    <a:pt x="8251" y="6"/>
                    <a:pt x="8256" y="0"/>
                    <a:pt x="8263" y="0"/>
                  </a:cubicBezTo>
                  <a:close/>
                  <a:moveTo>
                    <a:pt x="8438" y="0"/>
                  </a:moveTo>
                  <a:lnTo>
                    <a:pt x="8438" y="0"/>
                  </a:lnTo>
                  <a:cubicBezTo>
                    <a:pt x="8445" y="0"/>
                    <a:pt x="8451" y="6"/>
                    <a:pt x="8451" y="12"/>
                  </a:cubicBezTo>
                  <a:cubicBezTo>
                    <a:pt x="8451" y="19"/>
                    <a:pt x="8445" y="25"/>
                    <a:pt x="8438" y="25"/>
                  </a:cubicBezTo>
                  <a:cubicBezTo>
                    <a:pt x="8431" y="25"/>
                    <a:pt x="8426" y="19"/>
                    <a:pt x="8426" y="12"/>
                  </a:cubicBezTo>
                  <a:cubicBezTo>
                    <a:pt x="8426" y="6"/>
                    <a:pt x="8431" y="0"/>
                    <a:pt x="8438" y="0"/>
                  </a:cubicBezTo>
                  <a:close/>
                  <a:moveTo>
                    <a:pt x="8538" y="0"/>
                  </a:moveTo>
                  <a:lnTo>
                    <a:pt x="8613" y="0"/>
                  </a:lnTo>
                  <a:cubicBezTo>
                    <a:pt x="8620" y="0"/>
                    <a:pt x="8626" y="6"/>
                    <a:pt x="8626" y="12"/>
                  </a:cubicBezTo>
                  <a:cubicBezTo>
                    <a:pt x="8626" y="19"/>
                    <a:pt x="8620" y="25"/>
                    <a:pt x="8613" y="25"/>
                  </a:cubicBezTo>
                  <a:lnTo>
                    <a:pt x="8538" y="25"/>
                  </a:lnTo>
                  <a:cubicBezTo>
                    <a:pt x="8531" y="25"/>
                    <a:pt x="8526" y="19"/>
                    <a:pt x="8526" y="12"/>
                  </a:cubicBezTo>
                  <a:cubicBezTo>
                    <a:pt x="8526" y="6"/>
                    <a:pt x="8531" y="0"/>
                    <a:pt x="8538" y="0"/>
                  </a:cubicBezTo>
                  <a:close/>
                  <a:moveTo>
                    <a:pt x="8713" y="0"/>
                  </a:moveTo>
                  <a:lnTo>
                    <a:pt x="8713" y="0"/>
                  </a:lnTo>
                  <a:cubicBezTo>
                    <a:pt x="8720" y="0"/>
                    <a:pt x="8726" y="6"/>
                    <a:pt x="8726" y="12"/>
                  </a:cubicBezTo>
                  <a:cubicBezTo>
                    <a:pt x="8726" y="19"/>
                    <a:pt x="8720" y="25"/>
                    <a:pt x="8713" y="25"/>
                  </a:cubicBezTo>
                  <a:cubicBezTo>
                    <a:pt x="8706" y="25"/>
                    <a:pt x="8701" y="19"/>
                    <a:pt x="8701" y="12"/>
                  </a:cubicBezTo>
                  <a:cubicBezTo>
                    <a:pt x="8701" y="6"/>
                    <a:pt x="8706" y="0"/>
                    <a:pt x="8713" y="0"/>
                  </a:cubicBezTo>
                  <a:close/>
                  <a:moveTo>
                    <a:pt x="8813" y="0"/>
                  </a:moveTo>
                  <a:lnTo>
                    <a:pt x="8888" y="0"/>
                  </a:lnTo>
                  <a:cubicBezTo>
                    <a:pt x="8895" y="0"/>
                    <a:pt x="8901" y="6"/>
                    <a:pt x="8901" y="12"/>
                  </a:cubicBezTo>
                  <a:cubicBezTo>
                    <a:pt x="8901" y="19"/>
                    <a:pt x="8895" y="25"/>
                    <a:pt x="8888" y="25"/>
                  </a:cubicBezTo>
                  <a:lnTo>
                    <a:pt x="8813" y="25"/>
                  </a:lnTo>
                  <a:cubicBezTo>
                    <a:pt x="8806" y="25"/>
                    <a:pt x="8801" y="19"/>
                    <a:pt x="8801" y="12"/>
                  </a:cubicBezTo>
                  <a:cubicBezTo>
                    <a:pt x="8801" y="6"/>
                    <a:pt x="8806" y="0"/>
                    <a:pt x="8813" y="0"/>
                  </a:cubicBezTo>
                  <a:close/>
                  <a:moveTo>
                    <a:pt x="8988" y="0"/>
                  </a:moveTo>
                  <a:lnTo>
                    <a:pt x="8988" y="0"/>
                  </a:lnTo>
                  <a:cubicBezTo>
                    <a:pt x="8995" y="0"/>
                    <a:pt x="9001" y="6"/>
                    <a:pt x="9001" y="12"/>
                  </a:cubicBezTo>
                  <a:cubicBezTo>
                    <a:pt x="9001" y="19"/>
                    <a:pt x="8995" y="25"/>
                    <a:pt x="8988" y="25"/>
                  </a:cubicBezTo>
                  <a:cubicBezTo>
                    <a:pt x="8981" y="25"/>
                    <a:pt x="8976" y="19"/>
                    <a:pt x="8976" y="12"/>
                  </a:cubicBezTo>
                  <a:cubicBezTo>
                    <a:pt x="8976" y="6"/>
                    <a:pt x="8981" y="0"/>
                    <a:pt x="8988" y="0"/>
                  </a:cubicBezTo>
                  <a:close/>
                  <a:moveTo>
                    <a:pt x="9088" y="0"/>
                  </a:moveTo>
                  <a:lnTo>
                    <a:pt x="9163" y="0"/>
                  </a:lnTo>
                  <a:cubicBezTo>
                    <a:pt x="9170" y="0"/>
                    <a:pt x="9176" y="6"/>
                    <a:pt x="9176" y="12"/>
                  </a:cubicBezTo>
                  <a:cubicBezTo>
                    <a:pt x="9176" y="19"/>
                    <a:pt x="9170" y="25"/>
                    <a:pt x="9163" y="25"/>
                  </a:cubicBezTo>
                  <a:lnTo>
                    <a:pt x="9088" y="25"/>
                  </a:lnTo>
                  <a:cubicBezTo>
                    <a:pt x="9081" y="25"/>
                    <a:pt x="9076" y="19"/>
                    <a:pt x="9076" y="12"/>
                  </a:cubicBezTo>
                  <a:cubicBezTo>
                    <a:pt x="9076" y="6"/>
                    <a:pt x="9081" y="0"/>
                    <a:pt x="9088" y="0"/>
                  </a:cubicBez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59" name="Freeform 347">
              <a:extLst>
                <a:ext uri="{FF2B5EF4-FFF2-40B4-BE49-F238E27FC236}">
                  <a16:creationId xmlns:a16="http://schemas.microsoft.com/office/drawing/2014/main" id="{08BD1050-F8C8-4914-ADA1-4D1CE19BC0BB}"/>
                </a:ext>
              </a:extLst>
            </p:cNvPr>
            <p:cNvSpPr>
              <a:spLocks noEditPoints="1"/>
            </p:cNvSpPr>
            <p:nvPr/>
          </p:nvSpPr>
          <p:spPr bwMode="auto">
            <a:xfrm>
              <a:off x="2496" y="2814"/>
              <a:ext cx="2400" cy="5"/>
            </a:xfrm>
            <a:custGeom>
              <a:avLst/>
              <a:gdLst>
                <a:gd name="T0" fmla="*/ 0 w 10001"/>
                <a:gd name="T1" fmla="*/ 0 h 25"/>
                <a:gd name="T2" fmla="*/ 0 w 10001"/>
                <a:gd name="T3" fmla="*/ 0 h 25"/>
                <a:gd name="T4" fmla="*/ 0 w 10001"/>
                <a:gd name="T5" fmla="*/ 0 h 25"/>
                <a:gd name="T6" fmla="*/ 0 w 10001"/>
                <a:gd name="T7" fmla="*/ 0 h 25"/>
                <a:gd name="T8" fmla="*/ 0 w 10001"/>
                <a:gd name="T9" fmla="*/ 0 h 25"/>
                <a:gd name="T10" fmla="*/ 0 w 10001"/>
                <a:gd name="T11" fmla="*/ 0 h 25"/>
                <a:gd name="T12" fmla="*/ 0 w 10001"/>
                <a:gd name="T13" fmla="*/ 0 h 25"/>
                <a:gd name="T14" fmla="*/ 0 w 10001"/>
                <a:gd name="T15" fmla="*/ 0 h 25"/>
                <a:gd name="T16" fmla="*/ 0 w 10001"/>
                <a:gd name="T17" fmla="*/ 0 h 25"/>
                <a:gd name="T18" fmla="*/ 0 w 10001"/>
                <a:gd name="T19" fmla="*/ 0 h 25"/>
                <a:gd name="T20" fmla="*/ 0 w 10001"/>
                <a:gd name="T21" fmla="*/ 0 h 25"/>
                <a:gd name="T22" fmla="*/ 0 w 10001"/>
                <a:gd name="T23" fmla="*/ 0 h 25"/>
                <a:gd name="T24" fmla="*/ 0 w 10001"/>
                <a:gd name="T25" fmla="*/ 0 h 25"/>
                <a:gd name="T26" fmla="*/ 0 w 10001"/>
                <a:gd name="T27" fmla="*/ 0 h 25"/>
                <a:gd name="T28" fmla="*/ 0 w 10001"/>
                <a:gd name="T29" fmla="*/ 0 h 25"/>
                <a:gd name="T30" fmla="*/ 0 w 10001"/>
                <a:gd name="T31" fmla="*/ 0 h 25"/>
                <a:gd name="T32" fmla="*/ 0 w 10001"/>
                <a:gd name="T33" fmla="*/ 0 h 25"/>
                <a:gd name="T34" fmla="*/ 0 w 10001"/>
                <a:gd name="T35" fmla="*/ 0 h 25"/>
                <a:gd name="T36" fmla="*/ 0 w 10001"/>
                <a:gd name="T37" fmla="*/ 0 h 25"/>
                <a:gd name="T38" fmla="*/ 0 w 10001"/>
                <a:gd name="T39" fmla="*/ 0 h 25"/>
                <a:gd name="T40" fmla="*/ 0 w 10001"/>
                <a:gd name="T41" fmla="*/ 0 h 25"/>
                <a:gd name="T42" fmla="*/ 0 w 10001"/>
                <a:gd name="T43" fmla="*/ 0 h 25"/>
                <a:gd name="T44" fmla="*/ 0 w 10001"/>
                <a:gd name="T45" fmla="*/ 0 h 25"/>
                <a:gd name="T46" fmla="*/ 0 w 10001"/>
                <a:gd name="T47" fmla="*/ 0 h 25"/>
                <a:gd name="T48" fmla="*/ 0 w 10001"/>
                <a:gd name="T49" fmla="*/ 0 h 25"/>
                <a:gd name="T50" fmla="*/ 0 w 10001"/>
                <a:gd name="T51" fmla="*/ 0 h 25"/>
                <a:gd name="T52" fmla="*/ 0 w 10001"/>
                <a:gd name="T53" fmla="*/ 0 h 25"/>
                <a:gd name="T54" fmla="*/ 0 w 10001"/>
                <a:gd name="T55" fmla="*/ 0 h 25"/>
                <a:gd name="T56" fmla="*/ 0 w 10001"/>
                <a:gd name="T57" fmla="*/ 0 h 25"/>
                <a:gd name="T58" fmla="*/ 0 w 10001"/>
                <a:gd name="T59" fmla="*/ 0 h 25"/>
                <a:gd name="T60" fmla="*/ 0 w 10001"/>
                <a:gd name="T61" fmla="*/ 0 h 25"/>
                <a:gd name="T62" fmla="*/ 0 w 10001"/>
                <a:gd name="T63" fmla="*/ 0 h 25"/>
                <a:gd name="T64" fmla="*/ 0 w 10001"/>
                <a:gd name="T65" fmla="*/ 0 h 25"/>
                <a:gd name="T66" fmla="*/ 0 w 10001"/>
                <a:gd name="T67" fmla="*/ 0 h 25"/>
                <a:gd name="T68" fmla="*/ 0 w 10001"/>
                <a:gd name="T69" fmla="*/ 0 h 25"/>
                <a:gd name="T70" fmla="*/ 0 w 10001"/>
                <a:gd name="T71" fmla="*/ 0 h 25"/>
                <a:gd name="T72" fmla="*/ 0 w 10001"/>
                <a:gd name="T73" fmla="*/ 0 h 25"/>
                <a:gd name="T74" fmla="*/ 0 w 10001"/>
                <a:gd name="T75" fmla="*/ 0 h 25"/>
                <a:gd name="T76" fmla="*/ 0 w 10001"/>
                <a:gd name="T77" fmla="*/ 0 h 25"/>
                <a:gd name="T78" fmla="*/ 0 w 10001"/>
                <a:gd name="T79" fmla="*/ 0 h 25"/>
                <a:gd name="T80" fmla="*/ 0 w 10001"/>
                <a:gd name="T81" fmla="*/ 0 h 25"/>
                <a:gd name="T82" fmla="*/ 0 w 10001"/>
                <a:gd name="T83" fmla="*/ 0 h 25"/>
                <a:gd name="T84" fmla="*/ 0 w 10001"/>
                <a:gd name="T85" fmla="*/ 0 h 25"/>
                <a:gd name="T86" fmla="*/ 0 w 10001"/>
                <a:gd name="T87" fmla="*/ 0 h 25"/>
                <a:gd name="T88" fmla="*/ 0 w 10001"/>
                <a:gd name="T89" fmla="*/ 0 h 25"/>
                <a:gd name="T90" fmla="*/ 0 w 10001"/>
                <a:gd name="T91" fmla="*/ 0 h 25"/>
                <a:gd name="T92" fmla="*/ 0 w 10001"/>
                <a:gd name="T93" fmla="*/ 0 h 25"/>
                <a:gd name="T94" fmla="*/ 0 w 10001"/>
                <a:gd name="T95" fmla="*/ 0 h 25"/>
                <a:gd name="T96" fmla="*/ 0 w 10001"/>
                <a:gd name="T97" fmla="*/ 0 h 25"/>
                <a:gd name="T98" fmla="*/ 0 w 10001"/>
                <a:gd name="T99" fmla="*/ 0 h 25"/>
                <a:gd name="T100" fmla="*/ 0 w 10001"/>
                <a:gd name="T101" fmla="*/ 0 h 25"/>
                <a:gd name="T102" fmla="*/ 0 w 10001"/>
                <a:gd name="T103" fmla="*/ 0 h 25"/>
                <a:gd name="T104" fmla="*/ 0 w 10001"/>
                <a:gd name="T105" fmla="*/ 0 h 25"/>
                <a:gd name="T106" fmla="*/ 0 w 10001"/>
                <a:gd name="T107" fmla="*/ 0 h 25"/>
                <a:gd name="T108" fmla="*/ 0 w 10001"/>
                <a:gd name="T109" fmla="*/ 0 h 25"/>
                <a:gd name="T110" fmla="*/ 0 w 10001"/>
                <a:gd name="T111" fmla="*/ 0 h 25"/>
                <a:gd name="T112" fmla="*/ 0 w 10001"/>
                <a:gd name="T113" fmla="*/ 0 h 25"/>
                <a:gd name="T114" fmla="*/ 0 w 10001"/>
                <a:gd name="T115" fmla="*/ 0 h 25"/>
                <a:gd name="T116" fmla="*/ 0 w 10001"/>
                <a:gd name="T117" fmla="*/ 0 h 25"/>
                <a:gd name="T118" fmla="*/ 0 w 10001"/>
                <a:gd name="T119" fmla="*/ 0 h 25"/>
                <a:gd name="T120" fmla="*/ 0 w 10001"/>
                <a:gd name="T121" fmla="*/ 0 h 25"/>
                <a:gd name="T122" fmla="*/ 0 w 10001"/>
                <a:gd name="T123" fmla="*/ 0 h 25"/>
                <a:gd name="T124" fmla="*/ 0 w 10001"/>
                <a:gd name="T125" fmla="*/ 0 h 2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1" h="25">
                  <a:moveTo>
                    <a:pt x="12" y="0"/>
                  </a:moveTo>
                  <a:lnTo>
                    <a:pt x="87" y="0"/>
                  </a:lnTo>
                  <a:cubicBezTo>
                    <a:pt x="94" y="0"/>
                    <a:pt x="100" y="6"/>
                    <a:pt x="100" y="12"/>
                  </a:cubicBezTo>
                  <a:cubicBezTo>
                    <a:pt x="100" y="19"/>
                    <a:pt x="94" y="25"/>
                    <a:pt x="87" y="25"/>
                  </a:cubicBezTo>
                  <a:lnTo>
                    <a:pt x="12" y="25"/>
                  </a:lnTo>
                  <a:cubicBezTo>
                    <a:pt x="6" y="25"/>
                    <a:pt x="0" y="19"/>
                    <a:pt x="0" y="12"/>
                  </a:cubicBezTo>
                  <a:cubicBezTo>
                    <a:pt x="0" y="6"/>
                    <a:pt x="6" y="0"/>
                    <a:pt x="12" y="0"/>
                  </a:cubicBezTo>
                  <a:close/>
                  <a:moveTo>
                    <a:pt x="187" y="0"/>
                  </a:moveTo>
                  <a:lnTo>
                    <a:pt x="187" y="0"/>
                  </a:lnTo>
                  <a:cubicBezTo>
                    <a:pt x="194" y="0"/>
                    <a:pt x="200" y="6"/>
                    <a:pt x="200" y="12"/>
                  </a:cubicBezTo>
                  <a:cubicBezTo>
                    <a:pt x="200" y="19"/>
                    <a:pt x="194" y="25"/>
                    <a:pt x="187" y="25"/>
                  </a:cubicBezTo>
                  <a:cubicBezTo>
                    <a:pt x="181" y="25"/>
                    <a:pt x="175" y="19"/>
                    <a:pt x="175" y="12"/>
                  </a:cubicBezTo>
                  <a:cubicBezTo>
                    <a:pt x="175" y="6"/>
                    <a:pt x="181" y="0"/>
                    <a:pt x="187" y="0"/>
                  </a:cubicBezTo>
                  <a:close/>
                  <a:moveTo>
                    <a:pt x="287" y="0"/>
                  </a:moveTo>
                  <a:lnTo>
                    <a:pt x="362" y="0"/>
                  </a:lnTo>
                  <a:cubicBezTo>
                    <a:pt x="369" y="0"/>
                    <a:pt x="375" y="6"/>
                    <a:pt x="375" y="12"/>
                  </a:cubicBezTo>
                  <a:cubicBezTo>
                    <a:pt x="375" y="19"/>
                    <a:pt x="369" y="25"/>
                    <a:pt x="362" y="25"/>
                  </a:cubicBezTo>
                  <a:lnTo>
                    <a:pt x="287" y="25"/>
                  </a:lnTo>
                  <a:cubicBezTo>
                    <a:pt x="281" y="25"/>
                    <a:pt x="275" y="19"/>
                    <a:pt x="275" y="12"/>
                  </a:cubicBezTo>
                  <a:cubicBezTo>
                    <a:pt x="275" y="6"/>
                    <a:pt x="281" y="0"/>
                    <a:pt x="287" y="0"/>
                  </a:cubicBezTo>
                  <a:close/>
                  <a:moveTo>
                    <a:pt x="462" y="0"/>
                  </a:moveTo>
                  <a:lnTo>
                    <a:pt x="463" y="0"/>
                  </a:lnTo>
                  <a:cubicBezTo>
                    <a:pt x="469" y="0"/>
                    <a:pt x="475" y="6"/>
                    <a:pt x="475" y="12"/>
                  </a:cubicBezTo>
                  <a:cubicBezTo>
                    <a:pt x="475" y="19"/>
                    <a:pt x="469" y="25"/>
                    <a:pt x="463" y="25"/>
                  </a:cubicBezTo>
                  <a:lnTo>
                    <a:pt x="462" y="25"/>
                  </a:lnTo>
                  <a:cubicBezTo>
                    <a:pt x="456" y="25"/>
                    <a:pt x="450" y="19"/>
                    <a:pt x="450" y="12"/>
                  </a:cubicBezTo>
                  <a:cubicBezTo>
                    <a:pt x="450" y="6"/>
                    <a:pt x="456" y="0"/>
                    <a:pt x="462" y="0"/>
                  </a:cubicBezTo>
                  <a:close/>
                  <a:moveTo>
                    <a:pt x="563" y="0"/>
                  </a:moveTo>
                  <a:lnTo>
                    <a:pt x="638" y="0"/>
                  </a:lnTo>
                  <a:cubicBezTo>
                    <a:pt x="644" y="0"/>
                    <a:pt x="650" y="6"/>
                    <a:pt x="650" y="12"/>
                  </a:cubicBezTo>
                  <a:cubicBezTo>
                    <a:pt x="650" y="19"/>
                    <a:pt x="644" y="25"/>
                    <a:pt x="638" y="25"/>
                  </a:cubicBezTo>
                  <a:lnTo>
                    <a:pt x="563" y="25"/>
                  </a:lnTo>
                  <a:cubicBezTo>
                    <a:pt x="556" y="25"/>
                    <a:pt x="550" y="19"/>
                    <a:pt x="550" y="12"/>
                  </a:cubicBezTo>
                  <a:cubicBezTo>
                    <a:pt x="550" y="6"/>
                    <a:pt x="556" y="0"/>
                    <a:pt x="563" y="0"/>
                  </a:cubicBezTo>
                  <a:close/>
                  <a:moveTo>
                    <a:pt x="738" y="0"/>
                  </a:moveTo>
                  <a:lnTo>
                    <a:pt x="738" y="0"/>
                  </a:lnTo>
                  <a:cubicBezTo>
                    <a:pt x="744" y="0"/>
                    <a:pt x="750" y="6"/>
                    <a:pt x="750" y="12"/>
                  </a:cubicBezTo>
                  <a:cubicBezTo>
                    <a:pt x="750" y="19"/>
                    <a:pt x="744" y="25"/>
                    <a:pt x="738" y="25"/>
                  </a:cubicBezTo>
                  <a:cubicBezTo>
                    <a:pt x="731" y="25"/>
                    <a:pt x="725" y="19"/>
                    <a:pt x="725" y="12"/>
                  </a:cubicBezTo>
                  <a:cubicBezTo>
                    <a:pt x="725" y="6"/>
                    <a:pt x="731" y="0"/>
                    <a:pt x="738" y="0"/>
                  </a:cubicBezTo>
                  <a:close/>
                  <a:moveTo>
                    <a:pt x="838" y="0"/>
                  </a:moveTo>
                  <a:lnTo>
                    <a:pt x="913" y="0"/>
                  </a:lnTo>
                  <a:cubicBezTo>
                    <a:pt x="919" y="0"/>
                    <a:pt x="925" y="6"/>
                    <a:pt x="925" y="12"/>
                  </a:cubicBezTo>
                  <a:cubicBezTo>
                    <a:pt x="925" y="19"/>
                    <a:pt x="919" y="25"/>
                    <a:pt x="913" y="25"/>
                  </a:cubicBezTo>
                  <a:lnTo>
                    <a:pt x="838" y="25"/>
                  </a:lnTo>
                  <a:cubicBezTo>
                    <a:pt x="831" y="25"/>
                    <a:pt x="825" y="19"/>
                    <a:pt x="825" y="12"/>
                  </a:cubicBezTo>
                  <a:cubicBezTo>
                    <a:pt x="825" y="6"/>
                    <a:pt x="831" y="0"/>
                    <a:pt x="838" y="0"/>
                  </a:cubicBezTo>
                  <a:close/>
                  <a:moveTo>
                    <a:pt x="1013" y="0"/>
                  </a:moveTo>
                  <a:lnTo>
                    <a:pt x="1013" y="0"/>
                  </a:lnTo>
                  <a:cubicBezTo>
                    <a:pt x="1019" y="0"/>
                    <a:pt x="1025" y="6"/>
                    <a:pt x="1025" y="12"/>
                  </a:cubicBezTo>
                  <a:cubicBezTo>
                    <a:pt x="1025" y="19"/>
                    <a:pt x="1019" y="25"/>
                    <a:pt x="1013" y="25"/>
                  </a:cubicBezTo>
                  <a:cubicBezTo>
                    <a:pt x="1006" y="25"/>
                    <a:pt x="1000" y="19"/>
                    <a:pt x="1000" y="12"/>
                  </a:cubicBezTo>
                  <a:cubicBezTo>
                    <a:pt x="1000" y="6"/>
                    <a:pt x="1006" y="0"/>
                    <a:pt x="1013" y="0"/>
                  </a:cubicBezTo>
                  <a:close/>
                  <a:moveTo>
                    <a:pt x="1113" y="0"/>
                  </a:moveTo>
                  <a:lnTo>
                    <a:pt x="1188" y="0"/>
                  </a:lnTo>
                  <a:cubicBezTo>
                    <a:pt x="1194" y="0"/>
                    <a:pt x="1200" y="6"/>
                    <a:pt x="1200" y="12"/>
                  </a:cubicBezTo>
                  <a:cubicBezTo>
                    <a:pt x="1200" y="19"/>
                    <a:pt x="1194" y="25"/>
                    <a:pt x="1188" y="25"/>
                  </a:cubicBezTo>
                  <a:lnTo>
                    <a:pt x="1113" y="25"/>
                  </a:lnTo>
                  <a:cubicBezTo>
                    <a:pt x="1106" y="25"/>
                    <a:pt x="1100" y="19"/>
                    <a:pt x="1100" y="12"/>
                  </a:cubicBezTo>
                  <a:cubicBezTo>
                    <a:pt x="1100" y="6"/>
                    <a:pt x="1106" y="0"/>
                    <a:pt x="1113" y="0"/>
                  </a:cubicBezTo>
                  <a:close/>
                  <a:moveTo>
                    <a:pt x="1288" y="0"/>
                  </a:moveTo>
                  <a:lnTo>
                    <a:pt x="1288" y="0"/>
                  </a:lnTo>
                  <a:cubicBezTo>
                    <a:pt x="1294" y="0"/>
                    <a:pt x="1300" y="6"/>
                    <a:pt x="1300" y="12"/>
                  </a:cubicBezTo>
                  <a:cubicBezTo>
                    <a:pt x="1300" y="19"/>
                    <a:pt x="1294" y="25"/>
                    <a:pt x="1288" y="25"/>
                  </a:cubicBezTo>
                  <a:cubicBezTo>
                    <a:pt x="1281" y="25"/>
                    <a:pt x="1275" y="19"/>
                    <a:pt x="1275" y="12"/>
                  </a:cubicBezTo>
                  <a:cubicBezTo>
                    <a:pt x="1275" y="6"/>
                    <a:pt x="1281" y="0"/>
                    <a:pt x="1288" y="0"/>
                  </a:cubicBezTo>
                  <a:close/>
                  <a:moveTo>
                    <a:pt x="1388" y="0"/>
                  </a:moveTo>
                  <a:lnTo>
                    <a:pt x="1463" y="0"/>
                  </a:lnTo>
                  <a:cubicBezTo>
                    <a:pt x="1469" y="0"/>
                    <a:pt x="1475" y="6"/>
                    <a:pt x="1475" y="12"/>
                  </a:cubicBezTo>
                  <a:cubicBezTo>
                    <a:pt x="1475" y="19"/>
                    <a:pt x="1469" y="25"/>
                    <a:pt x="1463" y="25"/>
                  </a:cubicBezTo>
                  <a:lnTo>
                    <a:pt x="1388" y="25"/>
                  </a:lnTo>
                  <a:cubicBezTo>
                    <a:pt x="1381" y="25"/>
                    <a:pt x="1375" y="19"/>
                    <a:pt x="1375" y="12"/>
                  </a:cubicBezTo>
                  <a:cubicBezTo>
                    <a:pt x="1375" y="6"/>
                    <a:pt x="1381" y="0"/>
                    <a:pt x="1388" y="0"/>
                  </a:cubicBezTo>
                  <a:close/>
                  <a:moveTo>
                    <a:pt x="1563" y="0"/>
                  </a:moveTo>
                  <a:lnTo>
                    <a:pt x="1563" y="0"/>
                  </a:lnTo>
                  <a:cubicBezTo>
                    <a:pt x="1570" y="0"/>
                    <a:pt x="1575" y="6"/>
                    <a:pt x="1575" y="12"/>
                  </a:cubicBezTo>
                  <a:cubicBezTo>
                    <a:pt x="1575" y="19"/>
                    <a:pt x="1570" y="25"/>
                    <a:pt x="1563" y="25"/>
                  </a:cubicBezTo>
                  <a:cubicBezTo>
                    <a:pt x="1556" y="25"/>
                    <a:pt x="1550" y="19"/>
                    <a:pt x="1550" y="12"/>
                  </a:cubicBezTo>
                  <a:cubicBezTo>
                    <a:pt x="1550" y="6"/>
                    <a:pt x="1556" y="0"/>
                    <a:pt x="1563" y="0"/>
                  </a:cubicBezTo>
                  <a:close/>
                  <a:moveTo>
                    <a:pt x="1663" y="0"/>
                  </a:moveTo>
                  <a:lnTo>
                    <a:pt x="1738" y="0"/>
                  </a:lnTo>
                  <a:cubicBezTo>
                    <a:pt x="1745" y="0"/>
                    <a:pt x="1750" y="6"/>
                    <a:pt x="1750" y="12"/>
                  </a:cubicBezTo>
                  <a:cubicBezTo>
                    <a:pt x="1750" y="19"/>
                    <a:pt x="1745" y="25"/>
                    <a:pt x="1738" y="25"/>
                  </a:cubicBezTo>
                  <a:lnTo>
                    <a:pt x="1663" y="25"/>
                  </a:lnTo>
                  <a:cubicBezTo>
                    <a:pt x="1656" y="25"/>
                    <a:pt x="1650" y="19"/>
                    <a:pt x="1650" y="12"/>
                  </a:cubicBezTo>
                  <a:cubicBezTo>
                    <a:pt x="1650" y="6"/>
                    <a:pt x="1656" y="0"/>
                    <a:pt x="1663" y="0"/>
                  </a:cubicBezTo>
                  <a:close/>
                  <a:moveTo>
                    <a:pt x="1838" y="0"/>
                  </a:moveTo>
                  <a:lnTo>
                    <a:pt x="1838" y="0"/>
                  </a:lnTo>
                  <a:cubicBezTo>
                    <a:pt x="1845" y="0"/>
                    <a:pt x="1850" y="6"/>
                    <a:pt x="1850" y="12"/>
                  </a:cubicBezTo>
                  <a:cubicBezTo>
                    <a:pt x="1850" y="19"/>
                    <a:pt x="1845" y="25"/>
                    <a:pt x="1838" y="25"/>
                  </a:cubicBezTo>
                  <a:cubicBezTo>
                    <a:pt x="1831" y="25"/>
                    <a:pt x="1825" y="19"/>
                    <a:pt x="1825" y="12"/>
                  </a:cubicBezTo>
                  <a:cubicBezTo>
                    <a:pt x="1825" y="6"/>
                    <a:pt x="1831" y="0"/>
                    <a:pt x="1838" y="0"/>
                  </a:cubicBezTo>
                  <a:close/>
                  <a:moveTo>
                    <a:pt x="1938" y="0"/>
                  </a:moveTo>
                  <a:lnTo>
                    <a:pt x="2013" y="0"/>
                  </a:lnTo>
                  <a:cubicBezTo>
                    <a:pt x="2020" y="0"/>
                    <a:pt x="2025" y="6"/>
                    <a:pt x="2025" y="12"/>
                  </a:cubicBezTo>
                  <a:cubicBezTo>
                    <a:pt x="2025" y="19"/>
                    <a:pt x="2020" y="25"/>
                    <a:pt x="2013" y="25"/>
                  </a:cubicBezTo>
                  <a:lnTo>
                    <a:pt x="1938" y="25"/>
                  </a:lnTo>
                  <a:cubicBezTo>
                    <a:pt x="1931" y="25"/>
                    <a:pt x="1925" y="19"/>
                    <a:pt x="1925" y="12"/>
                  </a:cubicBezTo>
                  <a:cubicBezTo>
                    <a:pt x="1925" y="6"/>
                    <a:pt x="1931" y="0"/>
                    <a:pt x="1938" y="0"/>
                  </a:cubicBezTo>
                  <a:close/>
                  <a:moveTo>
                    <a:pt x="2113" y="0"/>
                  </a:moveTo>
                  <a:lnTo>
                    <a:pt x="2113" y="0"/>
                  </a:lnTo>
                  <a:cubicBezTo>
                    <a:pt x="2120" y="0"/>
                    <a:pt x="2125" y="6"/>
                    <a:pt x="2125" y="12"/>
                  </a:cubicBezTo>
                  <a:cubicBezTo>
                    <a:pt x="2125" y="19"/>
                    <a:pt x="2120" y="25"/>
                    <a:pt x="2113" y="25"/>
                  </a:cubicBezTo>
                  <a:cubicBezTo>
                    <a:pt x="2106" y="25"/>
                    <a:pt x="2100" y="19"/>
                    <a:pt x="2100" y="12"/>
                  </a:cubicBezTo>
                  <a:cubicBezTo>
                    <a:pt x="2100" y="6"/>
                    <a:pt x="2106" y="0"/>
                    <a:pt x="2113" y="0"/>
                  </a:cubicBezTo>
                  <a:close/>
                  <a:moveTo>
                    <a:pt x="2213" y="0"/>
                  </a:moveTo>
                  <a:lnTo>
                    <a:pt x="2288" y="0"/>
                  </a:lnTo>
                  <a:cubicBezTo>
                    <a:pt x="2295" y="0"/>
                    <a:pt x="2300" y="6"/>
                    <a:pt x="2300" y="12"/>
                  </a:cubicBezTo>
                  <a:cubicBezTo>
                    <a:pt x="2300" y="19"/>
                    <a:pt x="2295" y="25"/>
                    <a:pt x="2288" y="25"/>
                  </a:cubicBezTo>
                  <a:lnTo>
                    <a:pt x="2213" y="25"/>
                  </a:lnTo>
                  <a:cubicBezTo>
                    <a:pt x="2206" y="25"/>
                    <a:pt x="2200" y="19"/>
                    <a:pt x="2200" y="12"/>
                  </a:cubicBezTo>
                  <a:cubicBezTo>
                    <a:pt x="2200" y="6"/>
                    <a:pt x="2206" y="0"/>
                    <a:pt x="2213" y="0"/>
                  </a:cubicBezTo>
                  <a:close/>
                  <a:moveTo>
                    <a:pt x="2388" y="0"/>
                  </a:moveTo>
                  <a:lnTo>
                    <a:pt x="2388" y="0"/>
                  </a:lnTo>
                  <a:cubicBezTo>
                    <a:pt x="2395" y="0"/>
                    <a:pt x="2400" y="6"/>
                    <a:pt x="2400" y="12"/>
                  </a:cubicBezTo>
                  <a:cubicBezTo>
                    <a:pt x="2400" y="19"/>
                    <a:pt x="2395" y="25"/>
                    <a:pt x="2388" y="25"/>
                  </a:cubicBezTo>
                  <a:cubicBezTo>
                    <a:pt x="2381" y="25"/>
                    <a:pt x="2375" y="19"/>
                    <a:pt x="2375" y="12"/>
                  </a:cubicBezTo>
                  <a:cubicBezTo>
                    <a:pt x="2375" y="6"/>
                    <a:pt x="2381" y="0"/>
                    <a:pt x="2388" y="0"/>
                  </a:cubicBezTo>
                  <a:close/>
                  <a:moveTo>
                    <a:pt x="2488" y="0"/>
                  </a:moveTo>
                  <a:lnTo>
                    <a:pt x="2563" y="0"/>
                  </a:lnTo>
                  <a:cubicBezTo>
                    <a:pt x="2570" y="0"/>
                    <a:pt x="2575" y="6"/>
                    <a:pt x="2575" y="12"/>
                  </a:cubicBezTo>
                  <a:cubicBezTo>
                    <a:pt x="2575" y="19"/>
                    <a:pt x="2570" y="25"/>
                    <a:pt x="2563" y="25"/>
                  </a:cubicBezTo>
                  <a:lnTo>
                    <a:pt x="2488" y="25"/>
                  </a:lnTo>
                  <a:cubicBezTo>
                    <a:pt x="2481" y="25"/>
                    <a:pt x="2475" y="19"/>
                    <a:pt x="2475" y="12"/>
                  </a:cubicBezTo>
                  <a:cubicBezTo>
                    <a:pt x="2475" y="6"/>
                    <a:pt x="2481" y="0"/>
                    <a:pt x="2488" y="0"/>
                  </a:cubicBezTo>
                  <a:close/>
                  <a:moveTo>
                    <a:pt x="2663" y="0"/>
                  </a:moveTo>
                  <a:lnTo>
                    <a:pt x="2663" y="0"/>
                  </a:lnTo>
                  <a:cubicBezTo>
                    <a:pt x="2670" y="0"/>
                    <a:pt x="2675" y="6"/>
                    <a:pt x="2675" y="12"/>
                  </a:cubicBezTo>
                  <a:cubicBezTo>
                    <a:pt x="2675" y="19"/>
                    <a:pt x="2670" y="25"/>
                    <a:pt x="2663" y="25"/>
                  </a:cubicBezTo>
                  <a:cubicBezTo>
                    <a:pt x="2656" y="25"/>
                    <a:pt x="2650" y="19"/>
                    <a:pt x="2650" y="12"/>
                  </a:cubicBezTo>
                  <a:cubicBezTo>
                    <a:pt x="2650" y="6"/>
                    <a:pt x="2656" y="0"/>
                    <a:pt x="2663" y="0"/>
                  </a:cubicBezTo>
                  <a:close/>
                  <a:moveTo>
                    <a:pt x="2763" y="0"/>
                  </a:moveTo>
                  <a:lnTo>
                    <a:pt x="2838" y="0"/>
                  </a:lnTo>
                  <a:cubicBezTo>
                    <a:pt x="2845" y="0"/>
                    <a:pt x="2850" y="6"/>
                    <a:pt x="2850" y="12"/>
                  </a:cubicBezTo>
                  <a:cubicBezTo>
                    <a:pt x="2850" y="19"/>
                    <a:pt x="2845" y="25"/>
                    <a:pt x="2838" y="25"/>
                  </a:cubicBezTo>
                  <a:lnTo>
                    <a:pt x="2763" y="25"/>
                  </a:lnTo>
                  <a:cubicBezTo>
                    <a:pt x="2756" y="25"/>
                    <a:pt x="2750" y="19"/>
                    <a:pt x="2750" y="12"/>
                  </a:cubicBezTo>
                  <a:cubicBezTo>
                    <a:pt x="2750" y="6"/>
                    <a:pt x="2756" y="0"/>
                    <a:pt x="2763" y="0"/>
                  </a:cubicBezTo>
                  <a:close/>
                  <a:moveTo>
                    <a:pt x="2938" y="0"/>
                  </a:moveTo>
                  <a:lnTo>
                    <a:pt x="2938" y="0"/>
                  </a:lnTo>
                  <a:cubicBezTo>
                    <a:pt x="2945" y="0"/>
                    <a:pt x="2950" y="6"/>
                    <a:pt x="2950" y="12"/>
                  </a:cubicBezTo>
                  <a:cubicBezTo>
                    <a:pt x="2950" y="19"/>
                    <a:pt x="2945" y="25"/>
                    <a:pt x="2938" y="25"/>
                  </a:cubicBezTo>
                  <a:cubicBezTo>
                    <a:pt x="2931" y="25"/>
                    <a:pt x="2925" y="19"/>
                    <a:pt x="2925" y="12"/>
                  </a:cubicBezTo>
                  <a:cubicBezTo>
                    <a:pt x="2925" y="6"/>
                    <a:pt x="2931" y="0"/>
                    <a:pt x="2938" y="0"/>
                  </a:cubicBezTo>
                  <a:close/>
                  <a:moveTo>
                    <a:pt x="3038" y="0"/>
                  </a:moveTo>
                  <a:lnTo>
                    <a:pt x="3113" y="0"/>
                  </a:lnTo>
                  <a:cubicBezTo>
                    <a:pt x="3120" y="0"/>
                    <a:pt x="3125" y="6"/>
                    <a:pt x="3125" y="12"/>
                  </a:cubicBezTo>
                  <a:cubicBezTo>
                    <a:pt x="3125" y="19"/>
                    <a:pt x="3120" y="25"/>
                    <a:pt x="3113" y="25"/>
                  </a:cubicBezTo>
                  <a:lnTo>
                    <a:pt x="3038" y="25"/>
                  </a:lnTo>
                  <a:cubicBezTo>
                    <a:pt x="3031" y="25"/>
                    <a:pt x="3025" y="19"/>
                    <a:pt x="3025" y="12"/>
                  </a:cubicBezTo>
                  <a:cubicBezTo>
                    <a:pt x="3025" y="6"/>
                    <a:pt x="3031" y="0"/>
                    <a:pt x="3038" y="0"/>
                  </a:cubicBezTo>
                  <a:close/>
                  <a:moveTo>
                    <a:pt x="3213" y="0"/>
                  </a:moveTo>
                  <a:lnTo>
                    <a:pt x="3213" y="0"/>
                  </a:lnTo>
                  <a:cubicBezTo>
                    <a:pt x="3220" y="0"/>
                    <a:pt x="3225" y="6"/>
                    <a:pt x="3225" y="12"/>
                  </a:cubicBezTo>
                  <a:cubicBezTo>
                    <a:pt x="3225" y="19"/>
                    <a:pt x="3220" y="25"/>
                    <a:pt x="3213" y="25"/>
                  </a:cubicBezTo>
                  <a:cubicBezTo>
                    <a:pt x="3206" y="25"/>
                    <a:pt x="3200" y="19"/>
                    <a:pt x="3200" y="12"/>
                  </a:cubicBezTo>
                  <a:cubicBezTo>
                    <a:pt x="3200" y="6"/>
                    <a:pt x="3206" y="0"/>
                    <a:pt x="3213" y="0"/>
                  </a:cubicBezTo>
                  <a:close/>
                  <a:moveTo>
                    <a:pt x="3313" y="0"/>
                  </a:moveTo>
                  <a:lnTo>
                    <a:pt x="3388" y="0"/>
                  </a:lnTo>
                  <a:cubicBezTo>
                    <a:pt x="3395" y="0"/>
                    <a:pt x="3400" y="6"/>
                    <a:pt x="3400" y="12"/>
                  </a:cubicBezTo>
                  <a:cubicBezTo>
                    <a:pt x="3400" y="19"/>
                    <a:pt x="3395" y="25"/>
                    <a:pt x="3388" y="25"/>
                  </a:cubicBezTo>
                  <a:lnTo>
                    <a:pt x="3313" y="25"/>
                  </a:lnTo>
                  <a:cubicBezTo>
                    <a:pt x="3306" y="25"/>
                    <a:pt x="3300" y="19"/>
                    <a:pt x="3300" y="12"/>
                  </a:cubicBezTo>
                  <a:cubicBezTo>
                    <a:pt x="3300" y="6"/>
                    <a:pt x="3306" y="0"/>
                    <a:pt x="3313" y="0"/>
                  </a:cubicBezTo>
                  <a:close/>
                  <a:moveTo>
                    <a:pt x="3488" y="0"/>
                  </a:moveTo>
                  <a:lnTo>
                    <a:pt x="3488" y="0"/>
                  </a:lnTo>
                  <a:cubicBezTo>
                    <a:pt x="3495" y="0"/>
                    <a:pt x="3500" y="6"/>
                    <a:pt x="3500" y="12"/>
                  </a:cubicBezTo>
                  <a:cubicBezTo>
                    <a:pt x="3500" y="19"/>
                    <a:pt x="3495" y="25"/>
                    <a:pt x="3488" y="25"/>
                  </a:cubicBezTo>
                  <a:cubicBezTo>
                    <a:pt x="3481" y="25"/>
                    <a:pt x="3475" y="19"/>
                    <a:pt x="3475" y="12"/>
                  </a:cubicBezTo>
                  <a:cubicBezTo>
                    <a:pt x="3475" y="6"/>
                    <a:pt x="3481" y="0"/>
                    <a:pt x="3488" y="0"/>
                  </a:cubicBezTo>
                  <a:close/>
                  <a:moveTo>
                    <a:pt x="3588" y="0"/>
                  </a:moveTo>
                  <a:lnTo>
                    <a:pt x="3663" y="0"/>
                  </a:lnTo>
                  <a:cubicBezTo>
                    <a:pt x="3670" y="0"/>
                    <a:pt x="3675" y="6"/>
                    <a:pt x="3675" y="12"/>
                  </a:cubicBezTo>
                  <a:cubicBezTo>
                    <a:pt x="3675" y="19"/>
                    <a:pt x="3670" y="25"/>
                    <a:pt x="3663" y="25"/>
                  </a:cubicBezTo>
                  <a:lnTo>
                    <a:pt x="3588" y="25"/>
                  </a:lnTo>
                  <a:cubicBezTo>
                    <a:pt x="3581" y="25"/>
                    <a:pt x="3575" y="19"/>
                    <a:pt x="3575" y="12"/>
                  </a:cubicBezTo>
                  <a:cubicBezTo>
                    <a:pt x="3575" y="6"/>
                    <a:pt x="3581" y="0"/>
                    <a:pt x="3588" y="0"/>
                  </a:cubicBezTo>
                  <a:close/>
                  <a:moveTo>
                    <a:pt x="3763" y="0"/>
                  </a:moveTo>
                  <a:lnTo>
                    <a:pt x="3763" y="0"/>
                  </a:lnTo>
                  <a:cubicBezTo>
                    <a:pt x="3770" y="0"/>
                    <a:pt x="3775" y="6"/>
                    <a:pt x="3775" y="12"/>
                  </a:cubicBezTo>
                  <a:cubicBezTo>
                    <a:pt x="3775" y="19"/>
                    <a:pt x="3770" y="25"/>
                    <a:pt x="3763" y="25"/>
                  </a:cubicBezTo>
                  <a:cubicBezTo>
                    <a:pt x="3756" y="25"/>
                    <a:pt x="3750" y="19"/>
                    <a:pt x="3750" y="12"/>
                  </a:cubicBezTo>
                  <a:cubicBezTo>
                    <a:pt x="3750" y="6"/>
                    <a:pt x="3756" y="0"/>
                    <a:pt x="3763" y="0"/>
                  </a:cubicBezTo>
                  <a:close/>
                  <a:moveTo>
                    <a:pt x="3863" y="0"/>
                  </a:moveTo>
                  <a:lnTo>
                    <a:pt x="3938" y="0"/>
                  </a:lnTo>
                  <a:cubicBezTo>
                    <a:pt x="3945" y="0"/>
                    <a:pt x="3950" y="6"/>
                    <a:pt x="3950" y="12"/>
                  </a:cubicBezTo>
                  <a:cubicBezTo>
                    <a:pt x="3950" y="19"/>
                    <a:pt x="3945" y="25"/>
                    <a:pt x="3938" y="25"/>
                  </a:cubicBezTo>
                  <a:lnTo>
                    <a:pt x="3863" y="25"/>
                  </a:lnTo>
                  <a:cubicBezTo>
                    <a:pt x="3856" y="25"/>
                    <a:pt x="3850" y="19"/>
                    <a:pt x="3850" y="12"/>
                  </a:cubicBezTo>
                  <a:cubicBezTo>
                    <a:pt x="3850" y="6"/>
                    <a:pt x="3856" y="0"/>
                    <a:pt x="3863" y="0"/>
                  </a:cubicBezTo>
                  <a:close/>
                  <a:moveTo>
                    <a:pt x="4038" y="0"/>
                  </a:moveTo>
                  <a:lnTo>
                    <a:pt x="4038" y="0"/>
                  </a:lnTo>
                  <a:cubicBezTo>
                    <a:pt x="4045" y="0"/>
                    <a:pt x="4050" y="6"/>
                    <a:pt x="4050" y="12"/>
                  </a:cubicBezTo>
                  <a:cubicBezTo>
                    <a:pt x="4050" y="19"/>
                    <a:pt x="4045" y="25"/>
                    <a:pt x="4038" y="25"/>
                  </a:cubicBezTo>
                  <a:cubicBezTo>
                    <a:pt x="4031" y="25"/>
                    <a:pt x="4025" y="19"/>
                    <a:pt x="4025" y="12"/>
                  </a:cubicBezTo>
                  <a:cubicBezTo>
                    <a:pt x="4025" y="6"/>
                    <a:pt x="4031" y="0"/>
                    <a:pt x="4038" y="0"/>
                  </a:cubicBezTo>
                  <a:close/>
                  <a:moveTo>
                    <a:pt x="4138" y="0"/>
                  </a:moveTo>
                  <a:lnTo>
                    <a:pt x="4213" y="0"/>
                  </a:lnTo>
                  <a:cubicBezTo>
                    <a:pt x="4220" y="0"/>
                    <a:pt x="4225" y="6"/>
                    <a:pt x="4225" y="12"/>
                  </a:cubicBezTo>
                  <a:cubicBezTo>
                    <a:pt x="4225" y="19"/>
                    <a:pt x="4220" y="25"/>
                    <a:pt x="4213" y="25"/>
                  </a:cubicBezTo>
                  <a:lnTo>
                    <a:pt x="4138" y="25"/>
                  </a:lnTo>
                  <a:cubicBezTo>
                    <a:pt x="4131" y="25"/>
                    <a:pt x="4125" y="19"/>
                    <a:pt x="4125" y="12"/>
                  </a:cubicBezTo>
                  <a:cubicBezTo>
                    <a:pt x="4125" y="6"/>
                    <a:pt x="4131" y="0"/>
                    <a:pt x="4138" y="0"/>
                  </a:cubicBezTo>
                  <a:close/>
                  <a:moveTo>
                    <a:pt x="4313" y="0"/>
                  </a:moveTo>
                  <a:lnTo>
                    <a:pt x="4313" y="0"/>
                  </a:lnTo>
                  <a:cubicBezTo>
                    <a:pt x="4320" y="0"/>
                    <a:pt x="4325" y="6"/>
                    <a:pt x="4325" y="12"/>
                  </a:cubicBezTo>
                  <a:cubicBezTo>
                    <a:pt x="4325" y="19"/>
                    <a:pt x="4320" y="25"/>
                    <a:pt x="4313" y="25"/>
                  </a:cubicBezTo>
                  <a:cubicBezTo>
                    <a:pt x="4306" y="25"/>
                    <a:pt x="4300" y="19"/>
                    <a:pt x="4300" y="12"/>
                  </a:cubicBezTo>
                  <a:cubicBezTo>
                    <a:pt x="4300" y="6"/>
                    <a:pt x="4306" y="0"/>
                    <a:pt x="4313" y="0"/>
                  </a:cubicBezTo>
                  <a:close/>
                  <a:moveTo>
                    <a:pt x="4413" y="0"/>
                  </a:moveTo>
                  <a:lnTo>
                    <a:pt x="4488" y="0"/>
                  </a:lnTo>
                  <a:cubicBezTo>
                    <a:pt x="4495" y="0"/>
                    <a:pt x="4500" y="6"/>
                    <a:pt x="4500" y="12"/>
                  </a:cubicBezTo>
                  <a:cubicBezTo>
                    <a:pt x="4500" y="19"/>
                    <a:pt x="4495" y="25"/>
                    <a:pt x="4488" y="25"/>
                  </a:cubicBezTo>
                  <a:lnTo>
                    <a:pt x="4413" y="25"/>
                  </a:lnTo>
                  <a:cubicBezTo>
                    <a:pt x="4406" y="25"/>
                    <a:pt x="4400" y="19"/>
                    <a:pt x="4400" y="12"/>
                  </a:cubicBezTo>
                  <a:cubicBezTo>
                    <a:pt x="4400" y="6"/>
                    <a:pt x="4406" y="0"/>
                    <a:pt x="4413" y="0"/>
                  </a:cubicBezTo>
                  <a:close/>
                  <a:moveTo>
                    <a:pt x="4588" y="0"/>
                  </a:moveTo>
                  <a:lnTo>
                    <a:pt x="4588" y="0"/>
                  </a:lnTo>
                  <a:cubicBezTo>
                    <a:pt x="4595" y="0"/>
                    <a:pt x="4600" y="6"/>
                    <a:pt x="4600" y="12"/>
                  </a:cubicBezTo>
                  <a:cubicBezTo>
                    <a:pt x="4600" y="19"/>
                    <a:pt x="4595" y="25"/>
                    <a:pt x="4588" y="25"/>
                  </a:cubicBezTo>
                  <a:cubicBezTo>
                    <a:pt x="4581" y="25"/>
                    <a:pt x="4575" y="19"/>
                    <a:pt x="4575" y="12"/>
                  </a:cubicBezTo>
                  <a:cubicBezTo>
                    <a:pt x="4575" y="6"/>
                    <a:pt x="4581" y="0"/>
                    <a:pt x="4588" y="0"/>
                  </a:cubicBezTo>
                  <a:close/>
                  <a:moveTo>
                    <a:pt x="4688" y="0"/>
                  </a:moveTo>
                  <a:lnTo>
                    <a:pt x="4763" y="0"/>
                  </a:lnTo>
                  <a:cubicBezTo>
                    <a:pt x="4770" y="0"/>
                    <a:pt x="4775" y="6"/>
                    <a:pt x="4775" y="12"/>
                  </a:cubicBezTo>
                  <a:cubicBezTo>
                    <a:pt x="4775" y="19"/>
                    <a:pt x="4770" y="25"/>
                    <a:pt x="4763" y="25"/>
                  </a:cubicBezTo>
                  <a:lnTo>
                    <a:pt x="4688" y="25"/>
                  </a:lnTo>
                  <a:cubicBezTo>
                    <a:pt x="4681" y="25"/>
                    <a:pt x="4675" y="19"/>
                    <a:pt x="4675" y="12"/>
                  </a:cubicBezTo>
                  <a:cubicBezTo>
                    <a:pt x="4675" y="6"/>
                    <a:pt x="4681" y="0"/>
                    <a:pt x="4688" y="0"/>
                  </a:cubicBezTo>
                  <a:close/>
                  <a:moveTo>
                    <a:pt x="4863" y="0"/>
                  </a:moveTo>
                  <a:lnTo>
                    <a:pt x="4863" y="0"/>
                  </a:lnTo>
                  <a:cubicBezTo>
                    <a:pt x="4870" y="0"/>
                    <a:pt x="4875" y="6"/>
                    <a:pt x="4875" y="12"/>
                  </a:cubicBezTo>
                  <a:cubicBezTo>
                    <a:pt x="4875" y="19"/>
                    <a:pt x="4870" y="25"/>
                    <a:pt x="4863" y="25"/>
                  </a:cubicBezTo>
                  <a:cubicBezTo>
                    <a:pt x="4856" y="25"/>
                    <a:pt x="4850" y="19"/>
                    <a:pt x="4850" y="12"/>
                  </a:cubicBezTo>
                  <a:cubicBezTo>
                    <a:pt x="4850" y="6"/>
                    <a:pt x="4856" y="0"/>
                    <a:pt x="4863" y="0"/>
                  </a:cubicBezTo>
                  <a:close/>
                  <a:moveTo>
                    <a:pt x="4963" y="0"/>
                  </a:moveTo>
                  <a:lnTo>
                    <a:pt x="5038" y="0"/>
                  </a:lnTo>
                  <a:cubicBezTo>
                    <a:pt x="5045" y="0"/>
                    <a:pt x="5050" y="6"/>
                    <a:pt x="5050" y="12"/>
                  </a:cubicBezTo>
                  <a:cubicBezTo>
                    <a:pt x="5050" y="19"/>
                    <a:pt x="5045" y="25"/>
                    <a:pt x="5038" y="25"/>
                  </a:cubicBezTo>
                  <a:lnTo>
                    <a:pt x="4963" y="25"/>
                  </a:lnTo>
                  <a:cubicBezTo>
                    <a:pt x="4956" y="25"/>
                    <a:pt x="4950" y="19"/>
                    <a:pt x="4950" y="12"/>
                  </a:cubicBezTo>
                  <a:cubicBezTo>
                    <a:pt x="4950" y="6"/>
                    <a:pt x="4956" y="0"/>
                    <a:pt x="4963" y="0"/>
                  </a:cubicBezTo>
                  <a:close/>
                  <a:moveTo>
                    <a:pt x="5138" y="0"/>
                  </a:moveTo>
                  <a:lnTo>
                    <a:pt x="5138" y="0"/>
                  </a:lnTo>
                  <a:cubicBezTo>
                    <a:pt x="5145" y="0"/>
                    <a:pt x="5150" y="6"/>
                    <a:pt x="5150" y="12"/>
                  </a:cubicBezTo>
                  <a:cubicBezTo>
                    <a:pt x="5150" y="19"/>
                    <a:pt x="5145" y="25"/>
                    <a:pt x="5138" y="25"/>
                  </a:cubicBezTo>
                  <a:cubicBezTo>
                    <a:pt x="5131" y="25"/>
                    <a:pt x="5125" y="19"/>
                    <a:pt x="5125" y="12"/>
                  </a:cubicBezTo>
                  <a:cubicBezTo>
                    <a:pt x="5125" y="6"/>
                    <a:pt x="5131" y="0"/>
                    <a:pt x="5138" y="0"/>
                  </a:cubicBezTo>
                  <a:close/>
                  <a:moveTo>
                    <a:pt x="5238" y="0"/>
                  </a:moveTo>
                  <a:lnTo>
                    <a:pt x="5313" y="0"/>
                  </a:lnTo>
                  <a:cubicBezTo>
                    <a:pt x="5320" y="0"/>
                    <a:pt x="5325" y="6"/>
                    <a:pt x="5325" y="12"/>
                  </a:cubicBezTo>
                  <a:cubicBezTo>
                    <a:pt x="5325" y="19"/>
                    <a:pt x="5320" y="25"/>
                    <a:pt x="5313" y="25"/>
                  </a:cubicBezTo>
                  <a:lnTo>
                    <a:pt x="5238" y="25"/>
                  </a:lnTo>
                  <a:cubicBezTo>
                    <a:pt x="5231" y="25"/>
                    <a:pt x="5225" y="19"/>
                    <a:pt x="5225" y="12"/>
                  </a:cubicBezTo>
                  <a:cubicBezTo>
                    <a:pt x="5225" y="6"/>
                    <a:pt x="5231" y="0"/>
                    <a:pt x="5238" y="0"/>
                  </a:cubicBezTo>
                  <a:close/>
                  <a:moveTo>
                    <a:pt x="5413" y="0"/>
                  </a:moveTo>
                  <a:lnTo>
                    <a:pt x="5413" y="0"/>
                  </a:lnTo>
                  <a:cubicBezTo>
                    <a:pt x="5420" y="0"/>
                    <a:pt x="5425" y="6"/>
                    <a:pt x="5425" y="12"/>
                  </a:cubicBezTo>
                  <a:cubicBezTo>
                    <a:pt x="5425" y="19"/>
                    <a:pt x="5420" y="25"/>
                    <a:pt x="5413" y="25"/>
                  </a:cubicBezTo>
                  <a:cubicBezTo>
                    <a:pt x="5406" y="25"/>
                    <a:pt x="5400" y="19"/>
                    <a:pt x="5400" y="12"/>
                  </a:cubicBezTo>
                  <a:cubicBezTo>
                    <a:pt x="5400" y="6"/>
                    <a:pt x="5406" y="0"/>
                    <a:pt x="5413" y="0"/>
                  </a:cubicBezTo>
                  <a:close/>
                  <a:moveTo>
                    <a:pt x="5513" y="0"/>
                  </a:moveTo>
                  <a:lnTo>
                    <a:pt x="5588" y="0"/>
                  </a:lnTo>
                  <a:cubicBezTo>
                    <a:pt x="5595" y="0"/>
                    <a:pt x="5600" y="6"/>
                    <a:pt x="5600" y="12"/>
                  </a:cubicBezTo>
                  <a:cubicBezTo>
                    <a:pt x="5600" y="19"/>
                    <a:pt x="5595" y="25"/>
                    <a:pt x="5588" y="25"/>
                  </a:cubicBezTo>
                  <a:lnTo>
                    <a:pt x="5513" y="25"/>
                  </a:lnTo>
                  <a:cubicBezTo>
                    <a:pt x="5506" y="25"/>
                    <a:pt x="5500" y="19"/>
                    <a:pt x="5500" y="12"/>
                  </a:cubicBezTo>
                  <a:cubicBezTo>
                    <a:pt x="5500" y="6"/>
                    <a:pt x="5506" y="0"/>
                    <a:pt x="5513" y="0"/>
                  </a:cubicBezTo>
                  <a:close/>
                  <a:moveTo>
                    <a:pt x="5688" y="0"/>
                  </a:moveTo>
                  <a:lnTo>
                    <a:pt x="5688" y="0"/>
                  </a:lnTo>
                  <a:cubicBezTo>
                    <a:pt x="5695" y="0"/>
                    <a:pt x="5700" y="6"/>
                    <a:pt x="5700" y="12"/>
                  </a:cubicBezTo>
                  <a:cubicBezTo>
                    <a:pt x="5700" y="19"/>
                    <a:pt x="5695" y="25"/>
                    <a:pt x="5688" y="25"/>
                  </a:cubicBezTo>
                  <a:cubicBezTo>
                    <a:pt x="5681" y="25"/>
                    <a:pt x="5675" y="19"/>
                    <a:pt x="5675" y="12"/>
                  </a:cubicBezTo>
                  <a:cubicBezTo>
                    <a:pt x="5675" y="6"/>
                    <a:pt x="5681" y="0"/>
                    <a:pt x="5688" y="0"/>
                  </a:cubicBezTo>
                  <a:close/>
                  <a:moveTo>
                    <a:pt x="5788" y="0"/>
                  </a:moveTo>
                  <a:lnTo>
                    <a:pt x="5863" y="0"/>
                  </a:lnTo>
                  <a:cubicBezTo>
                    <a:pt x="5870" y="0"/>
                    <a:pt x="5875" y="6"/>
                    <a:pt x="5875" y="12"/>
                  </a:cubicBezTo>
                  <a:cubicBezTo>
                    <a:pt x="5875" y="19"/>
                    <a:pt x="5870" y="25"/>
                    <a:pt x="5863" y="25"/>
                  </a:cubicBezTo>
                  <a:lnTo>
                    <a:pt x="5788" y="25"/>
                  </a:lnTo>
                  <a:cubicBezTo>
                    <a:pt x="5781" y="25"/>
                    <a:pt x="5775" y="19"/>
                    <a:pt x="5775" y="12"/>
                  </a:cubicBezTo>
                  <a:cubicBezTo>
                    <a:pt x="5775" y="6"/>
                    <a:pt x="5781" y="0"/>
                    <a:pt x="5788" y="0"/>
                  </a:cubicBezTo>
                  <a:close/>
                  <a:moveTo>
                    <a:pt x="5963" y="0"/>
                  </a:moveTo>
                  <a:lnTo>
                    <a:pt x="5963" y="0"/>
                  </a:lnTo>
                  <a:cubicBezTo>
                    <a:pt x="5970" y="0"/>
                    <a:pt x="5976" y="6"/>
                    <a:pt x="5976" y="12"/>
                  </a:cubicBezTo>
                  <a:cubicBezTo>
                    <a:pt x="5976" y="19"/>
                    <a:pt x="5970" y="25"/>
                    <a:pt x="5963" y="25"/>
                  </a:cubicBezTo>
                  <a:cubicBezTo>
                    <a:pt x="5956" y="25"/>
                    <a:pt x="5950" y="19"/>
                    <a:pt x="5950" y="12"/>
                  </a:cubicBezTo>
                  <a:cubicBezTo>
                    <a:pt x="5950" y="6"/>
                    <a:pt x="5956" y="0"/>
                    <a:pt x="5963" y="0"/>
                  </a:cubicBezTo>
                  <a:close/>
                  <a:moveTo>
                    <a:pt x="6063" y="0"/>
                  </a:moveTo>
                  <a:lnTo>
                    <a:pt x="6138" y="0"/>
                  </a:lnTo>
                  <a:cubicBezTo>
                    <a:pt x="6145" y="0"/>
                    <a:pt x="6151" y="6"/>
                    <a:pt x="6151" y="12"/>
                  </a:cubicBezTo>
                  <a:cubicBezTo>
                    <a:pt x="6151" y="19"/>
                    <a:pt x="6145" y="25"/>
                    <a:pt x="6138" y="25"/>
                  </a:cubicBezTo>
                  <a:lnTo>
                    <a:pt x="6063" y="25"/>
                  </a:lnTo>
                  <a:cubicBezTo>
                    <a:pt x="6056" y="25"/>
                    <a:pt x="6051" y="19"/>
                    <a:pt x="6051" y="12"/>
                  </a:cubicBezTo>
                  <a:cubicBezTo>
                    <a:pt x="6051" y="6"/>
                    <a:pt x="6056" y="0"/>
                    <a:pt x="6063" y="0"/>
                  </a:cubicBezTo>
                  <a:close/>
                  <a:moveTo>
                    <a:pt x="6238" y="0"/>
                  </a:moveTo>
                  <a:lnTo>
                    <a:pt x="6238" y="0"/>
                  </a:lnTo>
                  <a:cubicBezTo>
                    <a:pt x="6245" y="0"/>
                    <a:pt x="6251" y="6"/>
                    <a:pt x="6251" y="12"/>
                  </a:cubicBezTo>
                  <a:cubicBezTo>
                    <a:pt x="6251" y="19"/>
                    <a:pt x="6245" y="25"/>
                    <a:pt x="6238" y="25"/>
                  </a:cubicBezTo>
                  <a:cubicBezTo>
                    <a:pt x="6231" y="25"/>
                    <a:pt x="6226" y="19"/>
                    <a:pt x="6226" y="12"/>
                  </a:cubicBezTo>
                  <a:cubicBezTo>
                    <a:pt x="6226" y="6"/>
                    <a:pt x="6231" y="0"/>
                    <a:pt x="6238" y="0"/>
                  </a:cubicBezTo>
                  <a:close/>
                  <a:moveTo>
                    <a:pt x="6338" y="0"/>
                  </a:moveTo>
                  <a:lnTo>
                    <a:pt x="6413" y="0"/>
                  </a:lnTo>
                  <a:cubicBezTo>
                    <a:pt x="6420" y="0"/>
                    <a:pt x="6426" y="6"/>
                    <a:pt x="6426" y="12"/>
                  </a:cubicBezTo>
                  <a:cubicBezTo>
                    <a:pt x="6426" y="19"/>
                    <a:pt x="6420" y="25"/>
                    <a:pt x="6413" y="25"/>
                  </a:cubicBezTo>
                  <a:lnTo>
                    <a:pt x="6338" y="25"/>
                  </a:lnTo>
                  <a:cubicBezTo>
                    <a:pt x="6331" y="25"/>
                    <a:pt x="6326" y="19"/>
                    <a:pt x="6326" y="12"/>
                  </a:cubicBezTo>
                  <a:cubicBezTo>
                    <a:pt x="6326" y="6"/>
                    <a:pt x="6331" y="0"/>
                    <a:pt x="6338" y="0"/>
                  </a:cubicBezTo>
                  <a:close/>
                  <a:moveTo>
                    <a:pt x="6513" y="0"/>
                  </a:moveTo>
                  <a:lnTo>
                    <a:pt x="6513" y="0"/>
                  </a:lnTo>
                  <a:cubicBezTo>
                    <a:pt x="6520" y="0"/>
                    <a:pt x="6526" y="6"/>
                    <a:pt x="6526" y="12"/>
                  </a:cubicBezTo>
                  <a:cubicBezTo>
                    <a:pt x="6526" y="19"/>
                    <a:pt x="6520" y="25"/>
                    <a:pt x="6513" y="25"/>
                  </a:cubicBezTo>
                  <a:cubicBezTo>
                    <a:pt x="6506" y="25"/>
                    <a:pt x="6501" y="19"/>
                    <a:pt x="6501" y="12"/>
                  </a:cubicBezTo>
                  <a:cubicBezTo>
                    <a:pt x="6501" y="6"/>
                    <a:pt x="6506" y="0"/>
                    <a:pt x="6513" y="0"/>
                  </a:cubicBezTo>
                  <a:close/>
                  <a:moveTo>
                    <a:pt x="6613" y="0"/>
                  </a:moveTo>
                  <a:lnTo>
                    <a:pt x="6688" y="0"/>
                  </a:lnTo>
                  <a:cubicBezTo>
                    <a:pt x="6695" y="0"/>
                    <a:pt x="6701" y="6"/>
                    <a:pt x="6701" y="12"/>
                  </a:cubicBezTo>
                  <a:cubicBezTo>
                    <a:pt x="6701" y="19"/>
                    <a:pt x="6695" y="25"/>
                    <a:pt x="6688" y="25"/>
                  </a:cubicBezTo>
                  <a:lnTo>
                    <a:pt x="6613" y="25"/>
                  </a:lnTo>
                  <a:cubicBezTo>
                    <a:pt x="6606" y="25"/>
                    <a:pt x="6601" y="19"/>
                    <a:pt x="6601" y="12"/>
                  </a:cubicBezTo>
                  <a:cubicBezTo>
                    <a:pt x="6601" y="6"/>
                    <a:pt x="6606" y="0"/>
                    <a:pt x="6613" y="0"/>
                  </a:cubicBezTo>
                  <a:close/>
                  <a:moveTo>
                    <a:pt x="6788" y="0"/>
                  </a:moveTo>
                  <a:lnTo>
                    <a:pt x="6788" y="0"/>
                  </a:lnTo>
                  <a:cubicBezTo>
                    <a:pt x="6795" y="0"/>
                    <a:pt x="6801" y="6"/>
                    <a:pt x="6801" y="12"/>
                  </a:cubicBezTo>
                  <a:cubicBezTo>
                    <a:pt x="6801" y="19"/>
                    <a:pt x="6795" y="25"/>
                    <a:pt x="6788" y="25"/>
                  </a:cubicBezTo>
                  <a:cubicBezTo>
                    <a:pt x="6781" y="25"/>
                    <a:pt x="6776" y="19"/>
                    <a:pt x="6776" y="12"/>
                  </a:cubicBezTo>
                  <a:cubicBezTo>
                    <a:pt x="6776" y="6"/>
                    <a:pt x="6781" y="0"/>
                    <a:pt x="6788" y="0"/>
                  </a:cubicBezTo>
                  <a:close/>
                  <a:moveTo>
                    <a:pt x="6888" y="0"/>
                  </a:moveTo>
                  <a:lnTo>
                    <a:pt x="6963" y="0"/>
                  </a:lnTo>
                  <a:cubicBezTo>
                    <a:pt x="6970" y="0"/>
                    <a:pt x="6976" y="6"/>
                    <a:pt x="6976" y="12"/>
                  </a:cubicBezTo>
                  <a:cubicBezTo>
                    <a:pt x="6976" y="19"/>
                    <a:pt x="6970" y="25"/>
                    <a:pt x="6963" y="25"/>
                  </a:cubicBezTo>
                  <a:lnTo>
                    <a:pt x="6888" y="25"/>
                  </a:lnTo>
                  <a:cubicBezTo>
                    <a:pt x="6881" y="25"/>
                    <a:pt x="6876" y="19"/>
                    <a:pt x="6876" y="12"/>
                  </a:cubicBezTo>
                  <a:cubicBezTo>
                    <a:pt x="6876" y="6"/>
                    <a:pt x="6881" y="0"/>
                    <a:pt x="6888" y="0"/>
                  </a:cubicBezTo>
                  <a:close/>
                  <a:moveTo>
                    <a:pt x="7063" y="0"/>
                  </a:moveTo>
                  <a:lnTo>
                    <a:pt x="7063" y="0"/>
                  </a:lnTo>
                  <a:cubicBezTo>
                    <a:pt x="7070" y="0"/>
                    <a:pt x="7076" y="6"/>
                    <a:pt x="7076" y="12"/>
                  </a:cubicBezTo>
                  <a:cubicBezTo>
                    <a:pt x="7076" y="19"/>
                    <a:pt x="7070" y="25"/>
                    <a:pt x="7063" y="25"/>
                  </a:cubicBezTo>
                  <a:cubicBezTo>
                    <a:pt x="7056" y="25"/>
                    <a:pt x="7051" y="19"/>
                    <a:pt x="7051" y="12"/>
                  </a:cubicBezTo>
                  <a:cubicBezTo>
                    <a:pt x="7051" y="6"/>
                    <a:pt x="7056" y="0"/>
                    <a:pt x="7063" y="0"/>
                  </a:cubicBezTo>
                  <a:close/>
                  <a:moveTo>
                    <a:pt x="7163" y="0"/>
                  </a:moveTo>
                  <a:lnTo>
                    <a:pt x="7238" y="0"/>
                  </a:lnTo>
                  <a:cubicBezTo>
                    <a:pt x="7245" y="0"/>
                    <a:pt x="7251" y="6"/>
                    <a:pt x="7251" y="12"/>
                  </a:cubicBezTo>
                  <a:cubicBezTo>
                    <a:pt x="7251" y="19"/>
                    <a:pt x="7245" y="25"/>
                    <a:pt x="7238" y="25"/>
                  </a:cubicBezTo>
                  <a:lnTo>
                    <a:pt x="7163" y="25"/>
                  </a:lnTo>
                  <a:cubicBezTo>
                    <a:pt x="7156" y="25"/>
                    <a:pt x="7151" y="19"/>
                    <a:pt x="7151" y="12"/>
                  </a:cubicBezTo>
                  <a:cubicBezTo>
                    <a:pt x="7151" y="6"/>
                    <a:pt x="7156" y="0"/>
                    <a:pt x="7163" y="0"/>
                  </a:cubicBezTo>
                  <a:close/>
                  <a:moveTo>
                    <a:pt x="7338" y="0"/>
                  </a:moveTo>
                  <a:lnTo>
                    <a:pt x="7338" y="0"/>
                  </a:lnTo>
                  <a:cubicBezTo>
                    <a:pt x="7345" y="0"/>
                    <a:pt x="7351" y="6"/>
                    <a:pt x="7351" y="12"/>
                  </a:cubicBezTo>
                  <a:cubicBezTo>
                    <a:pt x="7351" y="19"/>
                    <a:pt x="7345" y="25"/>
                    <a:pt x="7338" y="25"/>
                  </a:cubicBezTo>
                  <a:cubicBezTo>
                    <a:pt x="7331" y="25"/>
                    <a:pt x="7326" y="19"/>
                    <a:pt x="7326" y="12"/>
                  </a:cubicBezTo>
                  <a:cubicBezTo>
                    <a:pt x="7326" y="6"/>
                    <a:pt x="7331" y="0"/>
                    <a:pt x="7338" y="0"/>
                  </a:cubicBezTo>
                  <a:close/>
                  <a:moveTo>
                    <a:pt x="7438" y="0"/>
                  </a:moveTo>
                  <a:lnTo>
                    <a:pt x="7513" y="0"/>
                  </a:lnTo>
                  <a:cubicBezTo>
                    <a:pt x="7520" y="0"/>
                    <a:pt x="7526" y="6"/>
                    <a:pt x="7526" y="12"/>
                  </a:cubicBezTo>
                  <a:cubicBezTo>
                    <a:pt x="7526" y="19"/>
                    <a:pt x="7520" y="25"/>
                    <a:pt x="7513" y="25"/>
                  </a:cubicBezTo>
                  <a:lnTo>
                    <a:pt x="7438" y="25"/>
                  </a:lnTo>
                  <a:cubicBezTo>
                    <a:pt x="7431" y="25"/>
                    <a:pt x="7426" y="19"/>
                    <a:pt x="7426" y="12"/>
                  </a:cubicBezTo>
                  <a:cubicBezTo>
                    <a:pt x="7426" y="6"/>
                    <a:pt x="7431" y="0"/>
                    <a:pt x="7438" y="0"/>
                  </a:cubicBezTo>
                  <a:close/>
                  <a:moveTo>
                    <a:pt x="7613" y="0"/>
                  </a:moveTo>
                  <a:lnTo>
                    <a:pt x="7613" y="0"/>
                  </a:lnTo>
                  <a:cubicBezTo>
                    <a:pt x="7620" y="0"/>
                    <a:pt x="7626" y="6"/>
                    <a:pt x="7626" y="12"/>
                  </a:cubicBezTo>
                  <a:cubicBezTo>
                    <a:pt x="7626" y="19"/>
                    <a:pt x="7620" y="25"/>
                    <a:pt x="7613" y="25"/>
                  </a:cubicBezTo>
                  <a:cubicBezTo>
                    <a:pt x="7606" y="25"/>
                    <a:pt x="7601" y="19"/>
                    <a:pt x="7601" y="12"/>
                  </a:cubicBezTo>
                  <a:cubicBezTo>
                    <a:pt x="7601" y="6"/>
                    <a:pt x="7606" y="0"/>
                    <a:pt x="7613" y="0"/>
                  </a:cubicBezTo>
                  <a:close/>
                  <a:moveTo>
                    <a:pt x="7713" y="0"/>
                  </a:moveTo>
                  <a:lnTo>
                    <a:pt x="7788" y="0"/>
                  </a:lnTo>
                  <a:cubicBezTo>
                    <a:pt x="7795" y="0"/>
                    <a:pt x="7801" y="6"/>
                    <a:pt x="7801" y="12"/>
                  </a:cubicBezTo>
                  <a:cubicBezTo>
                    <a:pt x="7801" y="19"/>
                    <a:pt x="7795" y="25"/>
                    <a:pt x="7788" y="25"/>
                  </a:cubicBezTo>
                  <a:lnTo>
                    <a:pt x="7713" y="25"/>
                  </a:lnTo>
                  <a:cubicBezTo>
                    <a:pt x="7706" y="25"/>
                    <a:pt x="7701" y="19"/>
                    <a:pt x="7701" y="12"/>
                  </a:cubicBezTo>
                  <a:cubicBezTo>
                    <a:pt x="7701" y="6"/>
                    <a:pt x="7706" y="0"/>
                    <a:pt x="7713" y="0"/>
                  </a:cubicBezTo>
                  <a:close/>
                  <a:moveTo>
                    <a:pt x="7888" y="0"/>
                  </a:moveTo>
                  <a:lnTo>
                    <a:pt x="7888" y="0"/>
                  </a:lnTo>
                  <a:cubicBezTo>
                    <a:pt x="7895" y="0"/>
                    <a:pt x="7901" y="6"/>
                    <a:pt x="7901" y="12"/>
                  </a:cubicBezTo>
                  <a:cubicBezTo>
                    <a:pt x="7901" y="19"/>
                    <a:pt x="7895" y="25"/>
                    <a:pt x="7888" y="25"/>
                  </a:cubicBezTo>
                  <a:cubicBezTo>
                    <a:pt x="7881" y="25"/>
                    <a:pt x="7876" y="19"/>
                    <a:pt x="7876" y="12"/>
                  </a:cubicBezTo>
                  <a:cubicBezTo>
                    <a:pt x="7876" y="6"/>
                    <a:pt x="7881" y="0"/>
                    <a:pt x="7888" y="0"/>
                  </a:cubicBezTo>
                  <a:close/>
                  <a:moveTo>
                    <a:pt x="7988" y="0"/>
                  </a:moveTo>
                  <a:lnTo>
                    <a:pt x="8063" y="0"/>
                  </a:lnTo>
                  <a:cubicBezTo>
                    <a:pt x="8070" y="0"/>
                    <a:pt x="8076" y="6"/>
                    <a:pt x="8076" y="12"/>
                  </a:cubicBezTo>
                  <a:cubicBezTo>
                    <a:pt x="8076" y="19"/>
                    <a:pt x="8070" y="25"/>
                    <a:pt x="8063" y="25"/>
                  </a:cubicBezTo>
                  <a:lnTo>
                    <a:pt x="7988" y="25"/>
                  </a:lnTo>
                  <a:cubicBezTo>
                    <a:pt x="7981" y="25"/>
                    <a:pt x="7976" y="19"/>
                    <a:pt x="7976" y="12"/>
                  </a:cubicBezTo>
                  <a:cubicBezTo>
                    <a:pt x="7976" y="6"/>
                    <a:pt x="7981" y="0"/>
                    <a:pt x="7988" y="0"/>
                  </a:cubicBezTo>
                  <a:close/>
                  <a:moveTo>
                    <a:pt x="8163" y="0"/>
                  </a:moveTo>
                  <a:lnTo>
                    <a:pt x="8163" y="0"/>
                  </a:lnTo>
                  <a:cubicBezTo>
                    <a:pt x="8170" y="0"/>
                    <a:pt x="8176" y="6"/>
                    <a:pt x="8176" y="12"/>
                  </a:cubicBezTo>
                  <a:cubicBezTo>
                    <a:pt x="8176" y="19"/>
                    <a:pt x="8170" y="25"/>
                    <a:pt x="8163" y="25"/>
                  </a:cubicBezTo>
                  <a:cubicBezTo>
                    <a:pt x="8156" y="25"/>
                    <a:pt x="8151" y="19"/>
                    <a:pt x="8151" y="12"/>
                  </a:cubicBezTo>
                  <a:cubicBezTo>
                    <a:pt x="8151" y="6"/>
                    <a:pt x="8156" y="0"/>
                    <a:pt x="8163" y="0"/>
                  </a:cubicBezTo>
                  <a:close/>
                  <a:moveTo>
                    <a:pt x="8263" y="0"/>
                  </a:moveTo>
                  <a:lnTo>
                    <a:pt x="8338" y="0"/>
                  </a:lnTo>
                  <a:cubicBezTo>
                    <a:pt x="8345" y="0"/>
                    <a:pt x="8351" y="6"/>
                    <a:pt x="8351" y="12"/>
                  </a:cubicBezTo>
                  <a:cubicBezTo>
                    <a:pt x="8351" y="19"/>
                    <a:pt x="8345" y="25"/>
                    <a:pt x="8338" y="25"/>
                  </a:cubicBezTo>
                  <a:lnTo>
                    <a:pt x="8263" y="25"/>
                  </a:lnTo>
                  <a:cubicBezTo>
                    <a:pt x="8256" y="25"/>
                    <a:pt x="8251" y="19"/>
                    <a:pt x="8251" y="12"/>
                  </a:cubicBezTo>
                  <a:cubicBezTo>
                    <a:pt x="8251" y="6"/>
                    <a:pt x="8256" y="0"/>
                    <a:pt x="8263" y="0"/>
                  </a:cubicBezTo>
                  <a:close/>
                  <a:moveTo>
                    <a:pt x="8438" y="0"/>
                  </a:moveTo>
                  <a:lnTo>
                    <a:pt x="8438" y="0"/>
                  </a:lnTo>
                  <a:cubicBezTo>
                    <a:pt x="8445" y="0"/>
                    <a:pt x="8451" y="6"/>
                    <a:pt x="8451" y="12"/>
                  </a:cubicBezTo>
                  <a:cubicBezTo>
                    <a:pt x="8451" y="19"/>
                    <a:pt x="8445" y="25"/>
                    <a:pt x="8438" y="25"/>
                  </a:cubicBezTo>
                  <a:cubicBezTo>
                    <a:pt x="8431" y="25"/>
                    <a:pt x="8426" y="19"/>
                    <a:pt x="8426" y="12"/>
                  </a:cubicBezTo>
                  <a:cubicBezTo>
                    <a:pt x="8426" y="6"/>
                    <a:pt x="8431" y="0"/>
                    <a:pt x="8438" y="0"/>
                  </a:cubicBezTo>
                  <a:close/>
                  <a:moveTo>
                    <a:pt x="8538" y="0"/>
                  </a:moveTo>
                  <a:lnTo>
                    <a:pt x="8613" y="0"/>
                  </a:lnTo>
                  <a:cubicBezTo>
                    <a:pt x="8620" y="0"/>
                    <a:pt x="8626" y="6"/>
                    <a:pt x="8626" y="12"/>
                  </a:cubicBezTo>
                  <a:cubicBezTo>
                    <a:pt x="8626" y="19"/>
                    <a:pt x="8620" y="25"/>
                    <a:pt x="8613" y="25"/>
                  </a:cubicBezTo>
                  <a:lnTo>
                    <a:pt x="8538" y="25"/>
                  </a:lnTo>
                  <a:cubicBezTo>
                    <a:pt x="8531" y="25"/>
                    <a:pt x="8526" y="19"/>
                    <a:pt x="8526" y="12"/>
                  </a:cubicBezTo>
                  <a:cubicBezTo>
                    <a:pt x="8526" y="6"/>
                    <a:pt x="8531" y="0"/>
                    <a:pt x="8538" y="0"/>
                  </a:cubicBezTo>
                  <a:close/>
                  <a:moveTo>
                    <a:pt x="8713" y="0"/>
                  </a:moveTo>
                  <a:lnTo>
                    <a:pt x="8713" y="0"/>
                  </a:lnTo>
                  <a:cubicBezTo>
                    <a:pt x="8720" y="0"/>
                    <a:pt x="8726" y="6"/>
                    <a:pt x="8726" y="12"/>
                  </a:cubicBezTo>
                  <a:cubicBezTo>
                    <a:pt x="8726" y="19"/>
                    <a:pt x="8720" y="25"/>
                    <a:pt x="8713" y="25"/>
                  </a:cubicBezTo>
                  <a:cubicBezTo>
                    <a:pt x="8706" y="25"/>
                    <a:pt x="8701" y="19"/>
                    <a:pt x="8701" y="12"/>
                  </a:cubicBezTo>
                  <a:cubicBezTo>
                    <a:pt x="8701" y="6"/>
                    <a:pt x="8706" y="0"/>
                    <a:pt x="8713" y="0"/>
                  </a:cubicBezTo>
                  <a:close/>
                  <a:moveTo>
                    <a:pt x="8813" y="0"/>
                  </a:moveTo>
                  <a:lnTo>
                    <a:pt x="8888" y="0"/>
                  </a:lnTo>
                  <a:cubicBezTo>
                    <a:pt x="8895" y="0"/>
                    <a:pt x="8901" y="6"/>
                    <a:pt x="8901" y="12"/>
                  </a:cubicBezTo>
                  <a:cubicBezTo>
                    <a:pt x="8901" y="19"/>
                    <a:pt x="8895" y="25"/>
                    <a:pt x="8888" y="25"/>
                  </a:cubicBezTo>
                  <a:lnTo>
                    <a:pt x="8813" y="25"/>
                  </a:lnTo>
                  <a:cubicBezTo>
                    <a:pt x="8806" y="25"/>
                    <a:pt x="8801" y="19"/>
                    <a:pt x="8801" y="12"/>
                  </a:cubicBezTo>
                  <a:cubicBezTo>
                    <a:pt x="8801" y="6"/>
                    <a:pt x="8806" y="0"/>
                    <a:pt x="8813" y="0"/>
                  </a:cubicBezTo>
                  <a:close/>
                  <a:moveTo>
                    <a:pt x="8988" y="0"/>
                  </a:moveTo>
                  <a:lnTo>
                    <a:pt x="8988" y="0"/>
                  </a:lnTo>
                  <a:cubicBezTo>
                    <a:pt x="8995" y="0"/>
                    <a:pt x="9001" y="6"/>
                    <a:pt x="9001" y="12"/>
                  </a:cubicBezTo>
                  <a:cubicBezTo>
                    <a:pt x="9001" y="19"/>
                    <a:pt x="8995" y="25"/>
                    <a:pt x="8988" y="25"/>
                  </a:cubicBezTo>
                  <a:cubicBezTo>
                    <a:pt x="8981" y="25"/>
                    <a:pt x="8976" y="19"/>
                    <a:pt x="8976" y="12"/>
                  </a:cubicBezTo>
                  <a:cubicBezTo>
                    <a:pt x="8976" y="6"/>
                    <a:pt x="8981" y="0"/>
                    <a:pt x="8988" y="0"/>
                  </a:cubicBezTo>
                  <a:close/>
                  <a:moveTo>
                    <a:pt x="9088" y="0"/>
                  </a:moveTo>
                  <a:lnTo>
                    <a:pt x="9163" y="0"/>
                  </a:lnTo>
                  <a:cubicBezTo>
                    <a:pt x="9170" y="0"/>
                    <a:pt x="9176" y="6"/>
                    <a:pt x="9176" y="12"/>
                  </a:cubicBezTo>
                  <a:cubicBezTo>
                    <a:pt x="9176" y="19"/>
                    <a:pt x="9170" y="25"/>
                    <a:pt x="9163" y="25"/>
                  </a:cubicBezTo>
                  <a:lnTo>
                    <a:pt x="9088" y="25"/>
                  </a:lnTo>
                  <a:cubicBezTo>
                    <a:pt x="9081" y="25"/>
                    <a:pt x="9076" y="19"/>
                    <a:pt x="9076" y="12"/>
                  </a:cubicBezTo>
                  <a:cubicBezTo>
                    <a:pt x="9076" y="6"/>
                    <a:pt x="9081" y="0"/>
                    <a:pt x="9088" y="0"/>
                  </a:cubicBezTo>
                  <a:close/>
                  <a:moveTo>
                    <a:pt x="9263" y="0"/>
                  </a:moveTo>
                  <a:lnTo>
                    <a:pt x="9263" y="0"/>
                  </a:lnTo>
                  <a:cubicBezTo>
                    <a:pt x="9270" y="0"/>
                    <a:pt x="9276" y="6"/>
                    <a:pt x="9276" y="12"/>
                  </a:cubicBezTo>
                  <a:cubicBezTo>
                    <a:pt x="9276" y="19"/>
                    <a:pt x="9270" y="25"/>
                    <a:pt x="9263" y="25"/>
                  </a:cubicBezTo>
                  <a:cubicBezTo>
                    <a:pt x="9256" y="25"/>
                    <a:pt x="9251" y="19"/>
                    <a:pt x="9251" y="12"/>
                  </a:cubicBezTo>
                  <a:cubicBezTo>
                    <a:pt x="9251" y="6"/>
                    <a:pt x="9256" y="0"/>
                    <a:pt x="9263" y="0"/>
                  </a:cubicBezTo>
                  <a:close/>
                  <a:moveTo>
                    <a:pt x="9363" y="0"/>
                  </a:moveTo>
                  <a:lnTo>
                    <a:pt x="9438" y="0"/>
                  </a:lnTo>
                  <a:cubicBezTo>
                    <a:pt x="9445" y="0"/>
                    <a:pt x="9451" y="6"/>
                    <a:pt x="9451" y="12"/>
                  </a:cubicBezTo>
                  <a:cubicBezTo>
                    <a:pt x="9451" y="19"/>
                    <a:pt x="9445" y="25"/>
                    <a:pt x="9438" y="25"/>
                  </a:cubicBezTo>
                  <a:lnTo>
                    <a:pt x="9363" y="25"/>
                  </a:lnTo>
                  <a:cubicBezTo>
                    <a:pt x="9356" y="25"/>
                    <a:pt x="9351" y="19"/>
                    <a:pt x="9351" y="12"/>
                  </a:cubicBezTo>
                  <a:cubicBezTo>
                    <a:pt x="9351" y="6"/>
                    <a:pt x="9356" y="0"/>
                    <a:pt x="9363" y="0"/>
                  </a:cubicBezTo>
                  <a:close/>
                  <a:moveTo>
                    <a:pt x="9538" y="0"/>
                  </a:moveTo>
                  <a:lnTo>
                    <a:pt x="9538" y="0"/>
                  </a:lnTo>
                  <a:cubicBezTo>
                    <a:pt x="9545" y="0"/>
                    <a:pt x="9551" y="6"/>
                    <a:pt x="9551" y="12"/>
                  </a:cubicBezTo>
                  <a:cubicBezTo>
                    <a:pt x="9551" y="19"/>
                    <a:pt x="9545" y="25"/>
                    <a:pt x="9538" y="25"/>
                  </a:cubicBezTo>
                  <a:cubicBezTo>
                    <a:pt x="9531" y="25"/>
                    <a:pt x="9526" y="19"/>
                    <a:pt x="9526" y="12"/>
                  </a:cubicBezTo>
                  <a:cubicBezTo>
                    <a:pt x="9526" y="6"/>
                    <a:pt x="9531" y="0"/>
                    <a:pt x="9538" y="0"/>
                  </a:cubicBezTo>
                  <a:close/>
                  <a:moveTo>
                    <a:pt x="9638" y="0"/>
                  </a:moveTo>
                  <a:lnTo>
                    <a:pt x="9713" y="0"/>
                  </a:lnTo>
                  <a:cubicBezTo>
                    <a:pt x="9720" y="0"/>
                    <a:pt x="9726" y="6"/>
                    <a:pt x="9726" y="12"/>
                  </a:cubicBezTo>
                  <a:cubicBezTo>
                    <a:pt x="9726" y="19"/>
                    <a:pt x="9720" y="25"/>
                    <a:pt x="9713" y="25"/>
                  </a:cubicBezTo>
                  <a:lnTo>
                    <a:pt x="9638" y="25"/>
                  </a:lnTo>
                  <a:cubicBezTo>
                    <a:pt x="9631" y="25"/>
                    <a:pt x="9626" y="19"/>
                    <a:pt x="9626" y="12"/>
                  </a:cubicBezTo>
                  <a:cubicBezTo>
                    <a:pt x="9626" y="6"/>
                    <a:pt x="9631" y="0"/>
                    <a:pt x="9638" y="0"/>
                  </a:cubicBezTo>
                  <a:close/>
                  <a:moveTo>
                    <a:pt x="9813" y="0"/>
                  </a:moveTo>
                  <a:lnTo>
                    <a:pt x="9813" y="0"/>
                  </a:lnTo>
                  <a:cubicBezTo>
                    <a:pt x="9820" y="0"/>
                    <a:pt x="9826" y="6"/>
                    <a:pt x="9826" y="12"/>
                  </a:cubicBezTo>
                  <a:cubicBezTo>
                    <a:pt x="9826" y="19"/>
                    <a:pt x="9820" y="25"/>
                    <a:pt x="9813" y="25"/>
                  </a:cubicBezTo>
                  <a:cubicBezTo>
                    <a:pt x="9806" y="25"/>
                    <a:pt x="9801" y="19"/>
                    <a:pt x="9801" y="12"/>
                  </a:cubicBezTo>
                  <a:cubicBezTo>
                    <a:pt x="9801" y="6"/>
                    <a:pt x="9806" y="0"/>
                    <a:pt x="9813" y="0"/>
                  </a:cubicBezTo>
                  <a:close/>
                  <a:moveTo>
                    <a:pt x="9913" y="0"/>
                  </a:moveTo>
                  <a:lnTo>
                    <a:pt x="9988" y="0"/>
                  </a:lnTo>
                  <a:cubicBezTo>
                    <a:pt x="9995" y="0"/>
                    <a:pt x="10001" y="6"/>
                    <a:pt x="10001" y="12"/>
                  </a:cubicBezTo>
                  <a:cubicBezTo>
                    <a:pt x="10001" y="19"/>
                    <a:pt x="9995" y="25"/>
                    <a:pt x="9988" y="25"/>
                  </a:cubicBezTo>
                  <a:lnTo>
                    <a:pt x="9913" y="25"/>
                  </a:lnTo>
                  <a:cubicBezTo>
                    <a:pt x="9906" y="25"/>
                    <a:pt x="9901" y="19"/>
                    <a:pt x="9901" y="12"/>
                  </a:cubicBezTo>
                  <a:cubicBezTo>
                    <a:pt x="9901" y="6"/>
                    <a:pt x="9906" y="0"/>
                    <a:pt x="9913" y="0"/>
                  </a:cubicBez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grpSp>
          <p:nvGrpSpPr>
            <p:cNvPr id="26860" name="Group 352">
              <a:extLst>
                <a:ext uri="{FF2B5EF4-FFF2-40B4-BE49-F238E27FC236}">
                  <a16:creationId xmlns:a16="http://schemas.microsoft.com/office/drawing/2014/main" id="{3397B99D-29CB-4A96-A81F-AB6A0DE63E0D}"/>
                </a:ext>
              </a:extLst>
            </p:cNvPr>
            <p:cNvGrpSpPr>
              <a:grpSpLocks/>
            </p:cNvGrpSpPr>
            <p:nvPr/>
          </p:nvGrpSpPr>
          <p:grpSpPr bwMode="auto">
            <a:xfrm>
              <a:off x="4883" y="1893"/>
              <a:ext cx="624" cy="923"/>
              <a:chOff x="4883" y="1893"/>
              <a:chExt cx="624" cy="923"/>
            </a:xfrm>
          </p:grpSpPr>
          <p:sp>
            <p:nvSpPr>
              <p:cNvPr id="26877" name="Rectangle 348">
                <a:extLst>
                  <a:ext uri="{FF2B5EF4-FFF2-40B4-BE49-F238E27FC236}">
                    <a16:creationId xmlns:a16="http://schemas.microsoft.com/office/drawing/2014/main" id="{23C389B8-4D65-4243-8ACF-609A7EC5B831}"/>
                  </a:ext>
                </a:extLst>
              </p:cNvPr>
              <p:cNvSpPr>
                <a:spLocks noChangeArrowheads="1"/>
              </p:cNvSpPr>
              <p:nvPr/>
            </p:nvSpPr>
            <p:spPr bwMode="auto">
              <a:xfrm>
                <a:off x="4883" y="1893"/>
                <a:ext cx="624" cy="92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pic>
            <p:nvPicPr>
              <p:cNvPr id="26878" name="Picture 349">
                <a:extLst>
                  <a:ext uri="{FF2B5EF4-FFF2-40B4-BE49-F238E27FC236}">
                    <a16:creationId xmlns:a16="http://schemas.microsoft.com/office/drawing/2014/main" id="{F243BFE2-8539-4874-9834-A496038A81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 y="1893"/>
                <a:ext cx="624" cy="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79" name="Rectangle 350">
                <a:extLst>
                  <a:ext uri="{FF2B5EF4-FFF2-40B4-BE49-F238E27FC236}">
                    <a16:creationId xmlns:a16="http://schemas.microsoft.com/office/drawing/2014/main" id="{A97CBBC4-259C-4D00-B135-16DD3C7DBB26}"/>
                  </a:ext>
                </a:extLst>
              </p:cNvPr>
              <p:cNvSpPr>
                <a:spLocks noChangeArrowheads="1"/>
              </p:cNvSpPr>
              <p:nvPr/>
            </p:nvSpPr>
            <p:spPr bwMode="auto">
              <a:xfrm>
                <a:off x="4883" y="1893"/>
                <a:ext cx="624" cy="923"/>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880" name="Rectangle 351">
                <a:extLst>
                  <a:ext uri="{FF2B5EF4-FFF2-40B4-BE49-F238E27FC236}">
                    <a16:creationId xmlns:a16="http://schemas.microsoft.com/office/drawing/2014/main" id="{8720FE7A-1568-40BA-8011-B60D47C28D80}"/>
                  </a:ext>
                </a:extLst>
              </p:cNvPr>
              <p:cNvSpPr>
                <a:spLocks noChangeArrowheads="1"/>
              </p:cNvSpPr>
              <p:nvPr/>
            </p:nvSpPr>
            <p:spPr bwMode="auto">
              <a:xfrm>
                <a:off x="4883" y="1893"/>
                <a:ext cx="624" cy="923"/>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861" name="Rectangle 353">
              <a:extLst>
                <a:ext uri="{FF2B5EF4-FFF2-40B4-BE49-F238E27FC236}">
                  <a16:creationId xmlns:a16="http://schemas.microsoft.com/office/drawing/2014/main" id="{DF7C1923-A1FC-4753-9325-B7007BBB8FE1}"/>
                </a:ext>
              </a:extLst>
            </p:cNvPr>
            <p:cNvSpPr>
              <a:spLocks noChangeArrowheads="1"/>
            </p:cNvSpPr>
            <p:nvPr/>
          </p:nvSpPr>
          <p:spPr bwMode="auto">
            <a:xfrm>
              <a:off x="4973" y="2215"/>
              <a:ext cx="31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b="1" dirty="0">
                  <a:solidFill>
                    <a:srgbClr val="000000"/>
                  </a:solidFill>
                  <a:latin typeface="Arial" panose="020B0604020202020204" pitchFamily="34" charset="0"/>
                </a:rPr>
                <a:t>CRM Tool </a:t>
              </a:r>
              <a:endParaRPr lang="en-US" altLang="en-US" sz="2700" dirty="0">
                <a:solidFill>
                  <a:srgbClr val="1A68A6"/>
                </a:solidFill>
                <a:latin typeface="Calibri" panose="020F0502020204030204" pitchFamily="34" charset="0"/>
              </a:endParaRPr>
            </a:p>
          </p:txBody>
        </p:sp>
        <p:sp>
          <p:nvSpPr>
            <p:cNvPr id="26862" name="Freeform 355">
              <a:extLst>
                <a:ext uri="{FF2B5EF4-FFF2-40B4-BE49-F238E27FC236}">
                  <a16:creationId xmlns:a16="http://schemas.microsoft.com/office/drawing/2014/main" id="{EF413178-D624-4B98-A9E3-DE41D0A3BD4A}"/>
                </a:ext>
              </a:extLst>
            </p:cNvPr>
            <p:cNvSpPr>
              <a:spLocks noEditPoints="1"/>
            </p:cNvSpPr>
            <p:nvPr/>
          </p:nvSpPr>
          <p:spPr bwMode="auto">
            <a:xfrm>
              <a:off x="2399" y="3542"/>
              <a:ext cx="820" cy="44"/>
            </a:xfrm>
            <a:custGeom>
              <a:avLst/>
              <a:gdLst>
                <a:gd name="T0" fmla="*/ 0 w 6833"/>
                <a:gd name="T1" fmla="*/ 0 h 400"/>
                <a:gd name="T2" fmla="*/ 0 w 6833"/>
                <a:gd name="T3" fmla="*/ 0 h 400"/>
                <a:gd name="T4" fmla="*/ 0 w 6833"/>
                <a:gd name="T5" fmla="*/ 0 h 400"/>
                <a:gd name="T6" fmla="*/ 0 w 6833"/>
                <a:gd name="T7" fmla="*/ 0 h 400"/>
                <a:gd name="T8" fmla="*/ 0 w 6833"/>
                <a:gd name="T9" fmla="*/ 0 h 400"/>
                <a:gd name="T10" fmla="*/ 0 w 6833"/>
                <a:gd name="T11" fmla="*/ 0 h 400"/>
                <a:gd name="T12" fmla="*/ 0 w 6833"/>
                <a:gd name="T13" fmla="*/ 0 h 400"/>
                <a:gd name="T14" fmla="*/ 0 w 6833"/>
                <a:gd name="T15" fmla="*/ 0 h 400"/>
                <a:gd name="T16" fmla="*/ 0 w 6833"/>
                <a:gd name="T17" fmla="*/ 0 h 400"/>
                <a:gd name="T18" fmla="*/ 0 w 6833"/>
                <a:gd name="T19" fmla="*/ 0 h 400"/>
                <a:gd name="T20" fmla="*/ 0 w 6833"/>
                <a:gd name="T21" fmla="*/ 0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833" h="400">
                  <a:moveTo>
                    <a:pt x="33" y="167"/>
                  </a:moveTo>
                  <a:lnTo>
                    <a:pt x="6500" y="167"/>
                  </a:lnTo>
                  <a:cubicBezTo>
                    <a:pt x="6519" y="167"/>
                    <a:pt x="6533" y="182"/>
                    <a:pt x="6533" y="200"/>
                  </a:cubicBezTo>
                  <a:cubicBezTo>
                    <a:pt x="6533" y="219"/>
                    <a:pt x="6519" y="234"/>
                    <a:pt x="6500" y="234"/>
                  </a:cubicBezTo>
                  <a:lnTo>
                    <a:pt x="33" y="234"/>
                  </a:lnTo>
                  <a:cubicBezTo>
                    <a:pt x="15" y="234"/>
                    <a:pt x="0" y="219"/>
                    <a:pt x="0" y="200"/>
                  </a:cubicBezTo>
                  <a:cubicBezTo>
                    <a:pt x="0" y="182"/>
                    <a:pt x="15" y="167"/>
                    <a:pt x="33" y="167"/>
                  </a:cubicBezTo>
                  <a:close/>
                  <a:moveTo>
                    <a:pt x="6433" y="0"/>
                  </a:moveTo>
                  <a:lnTo>
                    <a:pt x="6833" y="200"/>
                  </a:lnTo>
                  <a:lnTo>
                    <a:pt x="6433" y="400"/>
                  </a:lnTo>
                  <a:lnTo>
                    <a:pt x="6433" y="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grpSp>
          <p:nvGrpSpPr>
            <p:cNvPr id="26863" name="Group 360">
              <a:extLst>
                <a:ext uri="{FF2B5EF4-FFF2-40B4-BE49-F238E27FC236}">
                  <a16:creationId xmlns:a16="http://schemas.microsoft.com/office/drawing/2014/main" id="{C8B60199-0E63-470E-93DF-2C89169540BA}"/>
                </a:ext>
              </a:extLst>
            </p:cNvPr>
            <p:cNvGrpSpPr>
              <a:grpSpLocks/>
            </p:cNvGrpSpPr>
            <p:nvPr/>
          </p:nvGrpSpPr>
          <p:grpSpPr bwMode="auto">
            <a:xfrm>
              <a:off x="4859" y="3043"/>
              <a:ext cx="624" cy="873"/>
              <a:chOff x="4859" y="3043"/>
              <a:chExt cx="624" cy="873"/>
            </a:xfrm>
          </p:grpSpPr>
          <p:sp>
            <p:nvSpPr>
              <p:cNvPr id="26873" name="Rectangle 356">
                <a:extLst>
                  <a:ext uri="{FF2B5EF4-FFF2-40B4-BE49-F238E27FC236}">
                    <a16:creationId xmlns:a16="http://schemas.microsoft.com/office/drawing/2014/main" id="{2711125A-11CF-460F-83AC-3334FE66C997}"/>
                  </a:ext>
                </a:extLst>
              </p:cNvPr>
              <p:cNvSpPr>
                <a:spLocks noChangeArrowheads="1"/>
              </p:cNvSpPr>
              <p:nvPr/>
            </p:nvSpPr>
            <p:spPr bwMode="auto">
              <a:xfrm>
                <a:off x="4859" y="3043"/>
                <a:ext cx="624" cy="87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pic>
            <p:nvPicPr>
              <p:cNvPr id="26874" name="Picture 357">
                <a:extLst>
                  <a:ext uri="{FF2B5EF4-FFF2-40B4-BE49-F238E27FC236}">
                    <a16:creationId xmlns:a16="http://schemas.microsoft.com/office/drawing/2014/main" id="{44C7FCE5-DEA7-4451-8859-284F6C56DC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9" y="3044"/>
                <a:ext cx="624" cy="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75" name="Rectangle 358">
                <a:extLst>
                  <a:ext uri="{FF2B5EF4-FFF2-40B4-BE49-F238E27FC236}">
                    <a16:creationId xmlns:a16="http://schemas.microsoft.com/office/drawing/2014/main" id="{293D3081-F7D0-47EE-9965-6F8BD5FAEB17}"/>
                  </a:ext>
                </a:extLst>
              </p:cNvPr>
              <p:cNvSpPr>
                <a:spLocks noChangeArrowheads="1"/>
              </p:cNvSpPr>
              <p:nvPr/>
            </p:nvSpPr>
            <p:spPr bwMode="auto">
              <a:xfrm>
                <a:off x="4859" y="3043"/>
                <a:ext cx="624" cy="872"/>
              </a:xfrm>
              <a:prstGeom prst="rect">
                <a:avLst/>
              </a:prstGeom>
              <a:solidFill>
                <a:srgbClr val="C0C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sp>
            <p:nvSpPr>
              <p:cNvPr id="26876" name="Rectangle 359">
                <a:extLst>
                  <a:ext uri="{FF2B5EF4-FFF2-40B4-BE49-F238E27FC236}">
                    <a16:creationId xmlns:a16="http://schemas.microsoft.com/office/drawing/2014/main" id="{DC884303-9DC9-421E-92E8-D567BB1FC65D}"/>
                  </a:ext>
                </a:extLst>
              </p:cNvPr>
              <p:cNvSpPr>
                <a:spLocks noChangeArrowheads="1"/>
              </p:cNvSpPr>
              <p:nvPr/>
            </p:nvSpPr>
            <p:spPr bwMode="auto">
              <a:xfrm>
                <a:off x="4859" y="3044"/>
                <a:ext cx="624" cy="872"/>
              </a:xfrm>
              <a:prstGeom prst="rect">
                <a:avLst/>
              </a:prstGeom>
              <a:noFill/>
              <a:ln w="9525"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Calibri" panose="020F0502020204030204" pitchFamily="34" charset="0"/>
                </a:endParaRPr>
              </a:p>
            </p:txBody>
          </p:sp>
        </p:grpSp>
        <p:sp>
          <p:nvSpPr>
            <p:cNvPr id="26864" name="Rectangle 361">
              <a:extLst>
                <a:ext uri="{FF2B5EF4-FFF2-40B4-BE49-F238E27FC236}">
                  <a16:creationId xmlns:a16="http://schemas.microsoft.com/office/drawing/2014/main" id="{319AF575-B7F6-4BFC-986F-FF41840BF750}"/>
                </a:ext>
              </a:extLst>
            </p:cNvPr>
            <p:cNvSpPr>
              <a:spLocks noChangeArrowheads="1"/>
            </p:cNvSpPr>
            <p:nvPr/>
          </p:nvSpPr>
          <p:spPr bwMode="auto">
            <a:xfrm>
              <a:off x="4989" y="3292"/>
              <a:ext cx="267"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b="1" dirty="0">
                  <a:solidFill>
                    <a:srgbClr val="000000"/>
                  </a:solidFill>
                  <a:latin typeface="Arial" panose="020B0604020202020204" pitchFamily="34" charset="0"/>
                </a:rPr>
                <a:t>Pipeline </a:t>
              </a:r>
              <a:endParaRPr lang="en-US" altLang="en-US" sz="2700" dirty="0">
                <a:solidFill>
                  <a:srgbClr val="1A68A6"/>
                </a:solidFill>
                <a:latin typeface="Calibri" panose="020F0502020204030204" pitchFamily="34" charset="0"/>
              </a:endParaRPr>
            </a:p>
          </p:txBody>
        </p:sp>
        <p:sp>
          <p:nvSpPr>
            <p:cNvPr id="26865" name="Rectangle 362">
              <a:extLst>
                <a:ext uri="{FF2B5EF4-FFF2-40B4-BE49-F238E27FC236}">
                  <a16:creationId xmlns:a16="http://schemas.microsoft.com/office/drawing/2014/main" id="{C6CF990D-C9FE-4179-AD95-BF2ABA46F176}"/>
                </a:ext>
              </a:extLst>
            </p:cNvPr>
            <p:cNvSpPr>
              <a:spLocks noChangeArrowheads="1"/>
            </p:cNvSpPr>
            <p:nvPr/>
          </p:nvSpPr>
          <p:spPr bwMode="auto">
            <a:xfrm>
              <a:off x="4989" y="3371"/>
              <a:ext cx="306"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b="1" dirty="0">
                  <a:solidFill>
                    <a:srgbClr val="000000"/>
                  </a:solidFill>
                  <a:latin typeface="Arial" panose="020B0604020202020204" pitchFamily="34" charset="0"/>
                </a:rPr>
                <a:t>Reporting</a:t>
              </a:r>
              <a:endParaRPr lang="en-US" altLang="en-US" sz="2700" dirty="0">
                <a:solidFill>
                  <a:srgbClr val="1A68A6"/>
                </a:solidFill>
                <a:latin typeface="Calibri" panose="020F0502020204030204" pitchFamily="34" charset="0"/>
              </a:endParaRPr>
            </a:p>
          </p:txBody>
        </p:sp>
        <p:sp>
          <p:nvSpPr>
            <p:cNvPr id="26866" name="Rectangle 363">
              <a:extLst>
                <a:ext uri="{FF2B5EF4-FFF2-40B4-BE49-F238E27FC236}">
                  <a16:creationId xmlns:a16="http://schemas.microsoft.com/office/drawing/2014/main" id="{47A6B680-C4E2-419F-A69D-BEEFE509A4C5}"/>
                </a:ext>
              </a:extLst>
            </p:cNvPr>
            <p:cNvSpPr>
              <a:spLocks noChangeArrowheads="1"/>
            </p:cNvSpPr>
            <p:nvPr/>
          </p:nvSpPr>
          <p:spPr bwMode="auto">
            <a:xfrm>
              <a:off x="4989" y="3450"/>
              <a:ext cx="313"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b="1" dirty="0">
                  <a:solidFill>
                    <a:srgbClr val="000000"/>
                  </a:solidFill>
                  <a:latin typeface="Arial" panose="020B0604020202020204" pitchFamily="34" charset="0"/>
                </a:rPr>
                <a:t>Within the</a:t>
              </a:r>
              <a:endParaRPr lang="en-US" altLang="en-US" sz="2700" dirty="0">
                <a:solidFill>
                  <a:srgbClr val="1A68A6"/>
                </a:solidFill>
                <a:latin typeface="Calibri" panose="020F0502020204030204" pitchFamily="34" charset="0"/>
              </a:endParaRPr>
            </a:p>
          </p:txBody>
        </p:sp>
        <p:sp>
          <p:nvSpPr>
            <p:cNvPr id="26867" name="Rectangle 364">
              <a:extLst>
                <a:ext uri="{FF2B5EF4-FFF2-40B4-BE49-F238E27FC236}">
                  <a16:creationId xmlns:a16="http://schemas.microsoft.com/office/drawing/2014/main" id="{5BCFAEA0-6DE7-45A5-9D90-372E947AC384}"/>
                </a:ext>
              </a:extLst>
            </p:cNvPr>
            <p:cNvSpPr>
              <a:spLocks noChangeArrowheads="1"/>
            </p:cNvSpPr>
            <p:nvPr/>
          </p:nvSpPr>
          <p:spPr bwMode="auto">
            <a:xfrm>
              <a:off x="4989" y="3529"/>
              <a:ext cx="297"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200" b="1" dirty="0">
                  <a:solidFill>
                    <a:srgbClr val="000000"/>
                  </a:solidFill>
                  <a:latin typeface="Arial" panose="020B0604020202020204" pitchFamily="34" charset="0"/>
                </a:rPr>
                <a:t>CRM Tool</a:t>
              </a:r>
              <a:endParaRPr lang="en-US" altLang="en-US" sz="2700" dirty="0">
                <a:solidFill>
                  <a:srgbClr val="1A68A6"/>
                </a:solidFill>
                <a:latin typeface="Calibri" panose="020F0502020204030204" pitchFamily="34" charset="0"/>
              </a:endParaRPr>
            </a:p>
          </p:txBody>
        </p:sp>
        <p:sp>
          <p:nvSpPr>
            <p:cNvPr id="26868" name="Freeform 365">
              <a:extLst>
                <a:ext uri="{FF2B5EF4-FFF2-40B4-BE49-F238E27FC236}">
                  <a16:creationId xmlns:a16="http://schemas.microsoft.com/office/drawing/2014/main" id="{6017CE0A-B47A-4C92-AA44-A53A7670EA67}"/>
                </a:ext>
              </a:extLst>
            </p:cNvPr>
            <p:cNvSpPr>
              <a:spLocks noEditPoints="1"/>
            </p:cNvSpPr>
            <p:nvPr/>
          </p:nvSpPr>
          <p:spPr bwMode="auto">
            <a:xfrm>
              <a:off x="2744" y="3056"/>
              <a:ext cx="2094" cy="5"/>
            </a:xfrm>
            <a:custGeom>
              <a:avLst/>
              <a:gdLst>
                <a:gd name="T0" fmla="*/ 0 w 8726"/>
                <a:gd name="T1" fmla="*/ 0 h 25"/>
                <a:gd name="T2" fmla="*/ 0 w 8726"/>
                <a:gd name="T3" fmla="*/ 0 h 25"/>
                <a:gd name="T4" fmla="*/ 0 w 8726"/>
                <a:gd name="T5" fmla="*/ 0 h 25"/>
                <a:gd name="T6" fmla="*/ 0 w 8726"/>
                <a:gd name="T7" fmla="*/ 0 h 25"/>
                <a:gd name="T8" fmla="*/ 0 w 8726"/>
                <a:gd name="T9" fmla="*/ 0 h 25"/>
                <a:gd name="T10" fmla="*/ 0 w 8726"/>
                <a:gd name="T11" fmla="*/ 0 h 25"/>
                <a:gd name="T12" fmla="*/ 0 w 8726"/>
                <a:gd name="T13" fmla="*/ 0 h 25"/>
                <a:gd name="T14" fmla="*/ 0 w 8726"/>
                <a:gd name="T15" fmla="*/ 0 h 25"/>
                <a:gd name="T16" fmla="*/ 0 w 8726"/>
                <a:gd name="T17" fmla="*/ 0 h 25"/>
                <a:gd name="T18" fmla="*/ 0 w 8726"/>
                <a:gd name="T19" fmla="*/ 0 h 25"/>
                <a:gd name="T20" fmla="*/ 0 w 8726"/>
                <a:gd name="T21" fmla="*/ 0 h 25"/>
                <a:gd name="T22" fmla="*/ 0 w 8726"/>
                <a:gd name="T23" fmla="*/ 0 h 25"/>
                <a:gd name="T24" fmla="*/ 0 w 8726"/>
                <a:gd name="T25" fmla="*/ 0 h 25"/>
                <a:gd name="T26" fmla="*/ 0 w 8726"/>
                <a:gd name="T27" fmla="*/ 0 h 25"/>
                <a:gd name="T28" fmla="*/ 0 w 8726"/>
                <a:gd name="T29" fmla="*/ 0 h 25"/>
                <a:gd name="T30" fmla="*/ 0 w 8726"/>
                <a:gd name="T31" fmla="*/ 0 h 25"/>
                <a:gd name="T32" fmla="*/ 0 w 8726"/>
                <a:gd name="T33" fmla="*/ 0 h 25"/>
                <a:gd name="T34" fmla="*/ 0 w 8726"/>
                <a:gd name="T35" fmla="*/ 0 h 25"/>
                <a:gd name="T36" fmla="*/ 0 w 8726"/>
                <a:gd name="T37" fmla="*/ 0 h 25"/>
                <a:gd name="T38" fmla="*/ 0 w 8726"/>
                <a:gd name="T39" fmla="*/ 0 h 25"/>
                <a:gd name="T40" fmla="*/ 0 w 8726"/>
                <a:gd name="T41" fmla="*/ 0 h 25"/>
                <a:gd name="T42" fmla="*/ 0 w 8726"/>
                <a:gd name="T43" fmla="*/ 0 h 25"/>
                <a:gd name="T44" fmla="*/ 0 w 8726"/>
                <a:gd name="T45" fmla="*/ 0 h 25"/>
                <a:gd name="T46" fmla="*/ 0 w 8726"/>
                <a:gd name="T47" fmla="*/ 0 h 25"/>
                <a:gd name="T48" fmla="*/ 0 w 8726"/>
                <a:gd name="T49" fmla="*/ 0 h 25"/>
                <a:gd name="T50" fmla="*/ 0 w 8726"/>
                <a:gd name="T51" fmla="*/ 0 h 25"/>
                <a:gd name="T52" fmla="*/ 0 w 8726"/>
                <a:gd name="T53" fmla="*/ 0 h 25"/>
                <a:gd name="T54" fmla="*/ 0 w 8726"/>
                <a:gd name="T55" fmla="*/ 0 h 25"/>
                <a:gd name="T56" fmla="*/ 0 w 8726"/>
                <a:gd name="T57" fmla="*/ 0 h 25"/>
                <a:gd name="T58" fmla="*/ 0 w 8726"/>
                <a:gd name="T59" fmla="*/ 0 h 25"/>
                <a:gd name="T60" fmla="*/ 0 w 8726"/>
                <a:gd name="T61" fmla="*/ 0 h 25"/>
                <a:gd name="T62" fmla="*/ 0 w 8726"/>
                <a:gd name="T63" fmla="*/ 0 h 25"/>
                <a:gd name="T64" fmla="*/ 0 w 8726"/>
                <a:gd name="T65" fmla="*/ 0 h 25"/>
                <a:gd name="T66" fmla="*/ 0 w 8726"/>
                <a:gd name="T67" fmla="*/ 0 h 25"/>
                <a:gd name="T68" fmla="*/ 0 w 8726"/>
                <a:gd name="T69" fmla="*/ 0 h 25"/>
                <a:gd name="T70" fmla="*/ 0 w 8726"/>
                <a:gd name="T71" fmla="*/ 0 h 25"/>
                <a:gd name="T72" fmla="*/ 0 w 8726"/>
                <a:gd name="T73" fmla="*/ 0 h 25"/>
                <a:gd name="T74" fmla="*/ 0 w 8726"/>
                <a:gd name="T75" fmla="*/ 0 h 25"/>
                <a:gd name="T76" fmla="*/ 0 w 8726"/>
                <a:gd name="T77" fmla="*/ 0 h 25"/>
                <a:gd name="T78" fmla="*/ 0 w 8726"/>
                <a:gd name="T79" fmla="*/ 0 h 25"/>
                <a:gd name="T80" fmla="*/ 0 w 8726"/>
                <a:gd name="T81" fmla="*/ 0 h 25"/>
                <a:gd name="T82" fmla="*/ 0 w 8726"/>
                <a:gd name="T83" fmla="*/ 0 h 25"/>
                <a:gd name="T84" fmla="*/ 0 w 8726"/>
                <a:gd name="T85" fmla="*/ 0 h 25"/>
                <a:gd name="T86" fmla="*/ 0 w 8726"/>
                <a:gd name="T87" fmla="*/ 0 h 25"/>
                <a:gd name="T88" fmla="*/ 0 w 8726"/>
                <a:gd name="T89" fmla="*/ 0 h 25"/>
                <a:gd name="T90" fmla="*/ 0 w 8726"/>
                <a:gd name="T91" fmla="*/ 0 h 25"/>
                <a:gd name="T92" fmla="*/ 0 w 8726"/>
                <a:gd name="T93" fmla="*/ 0 h 25"/>
                <a:gd name="T94" fmla="*/ 0 w 8726"/>
                <a:gd name="T95" fmla="*/ 0 h 25"/>
                <a:gd name="T96" fmla="*/ 0 w 8726"/>
                <a:gd name="T97" fmla="*/ 0 h 25"/>
                <a:gd name="T98" fmla="*/ 0 w 8726"/>
                <a:gd name="T99" fmla="*/ 0 h 25"/>
                <a:gd name="T100" fmla="*/ 0 w 8726"/>
                <a:gd name="T101" fmla="*/ 0 h 25"/>
                <a:gd name="T102" fmla="*/ 0 w 8726"/>
                <a:gd name="T103" fmla="*/ 0 h 25"/>
                <a:gd name="T104" fmla="*/ 0 w 8726"/>
                <a:gd name="T105" fmla="*/ 0 h 25"/>
                <a:gd name="T106" fmla="*/ 0 w 8726"/>
                <a:gd name="T107" fmla="*/ 0 h 25"/>
                <a:gd name="T108" fmla="*/ 0 w 8726"/>
                <a:gd name="T109" fmla="*/ 0 h 25"/>
                <a:gd name="T110" fmla="*/ 0 w 8726"/>
                <a:gd name="T111" fmla="*/ 0 h 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726" h="25">
                  <a:moveTo>
                    <a:pt x="13" y="0"/>
                  </a:moveTo>
                  <a:lnTo>
                    <a:pt x="88" y="0"/>
                  </a:lnTo>
                  <a:cubicBezTo>
                    <a:pt x="95" y="0"/>
                    <a:pt x="100" y="6"/>
                    <a:pt x="100" y="12"/>
                  </a:cubicBezTo>
                  <a:cubicBezTo>
                    <a:pt x="100" y="19"/>
                    <a:pt x="95" y="25"/>
                    <a:pt x="88" y="25"/>
                  </a:cubicBezTo>
                  <a:lnTo>
                    <a:pt x="13" y="25"/>
                  </a:lnTo>
                  <a:cubicBezTo>
                    <a:pt x="6" y="25"/>
                    <a:pt x="0" y="19"/>
                    <a:pt x="0" y="12"/>
                  </a:cubicBezTo>
                  <a:cubicBezTo>
                    <a:pt x="0" y="6"/>
                    <a:pt x="6" y="0"/>
                    <a:pt x="13" y="0"/>
                  </a:cubicBezTo>
                  <a:close/>
                  <a:moveTo>
                    <a:pt x="188" y="0"/>
                  </a:moveTo>
                  <a:lnTo>
                    <a:pt x="188" y="0"/>
                  </a:lnTo>
                  <a:cubicBezTo>
                    <a:pt x="195" y="0"/>
                    <a:pt x="200" y="6"/>
                    <a:pt x="200" y="12"/>
                  </a:cubicBezTo>
                  <a:cubicBezTo>
                    <a:pt x="200" y="19"/>
                    <a:pt x="195" y="25"/>
                    <a:pt x="188" y="25"/>
                  </a:cubicBezTo>
                  <a:cubicBezTo>
                    <a:pt x="181" y="25"/>
                    <a:pt x="175" y="19"/>
                    <a:pt x="175" y="12"/>
                  </a:cubicBezTo>
                  <a:cubicBezTo>
                    <a:pt x="175" y="6"/>
                    <a:pt x="181" y="0"/>
                    <a:pt x="188" y="0"/>
                  </a:cubicBezTo>
                  <a:close/>
                  <a:moveTo>
                    <a:pt x="288" y="0"/>
                  </a:moveTo>
                  <a:lnTo>
                    <a:pt x="363" y="0"/>
                  </a:lnTo>
                  <a:cubicBezTo>
                    <a:pt x="370" y="0"/>
                    <a:pt x="375" y="6"/>
                    <a:pt x="375" y="12"/>
                  </a:cubicBezTo>
                  <a:cubicBezTo>
                    <a:pt x="375" y="19"/>
                    <a:pt x="370" y="25"/>
                    <a:pt x="363" y="25"/>
                  </a:cubicBezTo>
                  <a:lnTo>
                    <a:pt x="288" y="25"/>
                  </a:lnTo>
                  <a:cubicBezTo>
                    <a:pt x="281" y="25"/>
                    <a:pt x="275" y="19"/>
                    <a:pt x="275" y="12"/>
                  </a:cubicBezTo>
                  <a:cubicBezTo>
                    <a:pt x="275" y="6"/>
                    <a:pt x="281" y="0"/>
                    <a:pt x="288" y="0"/>
                  </a:cubicBezTo>
                  <a:close/>
                  <a:moveTo>
                    <a:pt x="463" y="0"/>
                  </a:moveTo>
                  <a:lnTo>
                    <a:pt x="463" y="0"/>
                  </a:lnTo>
                  <a:cubicBezTo>
                    <a:pt x="470" y="0"/>
                    <a:pt x="475" y="6"/>
                    <a:pt x="475" y="12"/>
                  </a:cubicBezTo>
                  <a:cubicBezTo>
                    <a:pt x="475" y="19"/>
                    <a:pt x="470" y="25"/>
                    <a:pt x="463" y="25"/>
                  </a:cubicBezTo>
                  <a:cubicBezTo>
                    <a:pt x="456" y="25"/>
                    <a:pt x="450" y="19"/>
                    <a:pt x="450" y="12"/>
                  </a:cubicBezTo>
                  <a:cubicBezTo>
                    <a:pt x="450" y="6"/>
                    <a:pt x="456" y="0"/>
                    <a:pt x="463" y="0"/>
                  </a:cubicBezTo>
                  <a:close/>
                  <a:moveTo>
                    <a:pt x="563" y="0"/>
                  </a:moveTo>
                  <a:lnTo>
                    <a:pt x="638" y="0"/>
                  </a:lnTo>
                  <a:cubicBezTo>
                    <a:pt x="645" y="0"/>
                    <a:pt x="650" y="6"/>
                    <a:pt x="650" y="12"/>
                  </a:cubicBezTo>
                  <a:cubicBezTo>
                    <a:pt x="650" y="19"/>
                    <a:pt x="645" y="25"/>
                    <a:pt x="638" y="25"/>
                  </a:cubicBezTo>
                  <a:lnTo>
                    <a:pt x="563" y="25"/>
                  </a:lnTo>
                  <a:cubicBezTo>
                    <a:pt x="556" y="25"/>
                    <a:pt x="550" y="19"/>
                    <a:pt x="550" y="12"/>
                  </a:cubicBezTo>
                  <a:cubicBezTo>
                    <a:pt x="550" y="6"/>
                    <a:pt x="556" y="0"/>
                    <a:pt x="563" y="0"/>
                  </a:cubicBezTo>
                  <a:close/>
                  <a:moveTo>
                    <a:pt x="738" y="0"/>
                  </a:moveTo>
                  <a:lnTo>
                    <a:pt x="738" y="0"/>
                  </a:lnTo>
                  <a:cubicBezTo>
                    <a:pt x="745" y="0"/>
                    <a:pt x="750" y="6"/>
                    <a:pt x="750" y="12"/>
                  </a:cubicBezTo>
                  <a:cubicBezTo>
                    <a:pt x="750" y="19"/>
                    <a:pt x="745" y="25"/>
                    <a:pt x="738" y="25"/>
                  </a:cubicBezTo>
                  <a:cubicBezTo>
                    <a:pt x="731" y="25"/>
                    <a:pt x="725" y="19"/>
                    <a:pt x="725" y="12"/>
                  </a:cubicBezTo>
                  <a:cubicBezTo>
                    <a:pt x="725" y="6"/>
                    <a:pt x="731" y="0"/>
                    <a:pt x="738" y="0"/>
                  </a:cubicBezTo>
                  <a:close/>
                  <a:moveTo>
                    <a:pt x="838" y="0"/>
                  </a:moveTo>
                  <a:lnTo>
                    <a:pt x="913" y="0"/>
                  </a:lnTo>
                  <a:cubicBezTo>
                    <a:pt x="920" y="0"/>
                    <a:pt x="925" y="6"/>
                    <a:pt x="925" y="12"/>
                  </a:cubicBezTo>
                  <a:cubicBezTo>
                    <a:pt x="925" y="19"/>
                    <a:pt x="920" y="25"/>
                    <a:pt x="913" y="25"/>
                  </a:cubicBezTo>
                  <a:lnTo>
                    <a:pt x="838" y="25"/>
                  </a:lnTo>
                  <a:cubicBezTo>
                    <a:pt x="831" y="25"/>
                    <a:pt x="825" y="19"/>
                    <a:pt x="825" y="12"/>
                  </a:cubicBezTo>
                  <a:cubicBezTo>
                    <a:pt x="825" y="6"/>
                    <a:pt x="831" y="0"/>
                    <a:pt x="838" y="0"/>
                  </a:cubicBezTo>
                  <a:close/>
                  <a:moveTo>
                    <a:pt x="1013" y="0"/>
                  </a:moveTo>
                  <a:lnTo>
                    <a:pt x="1013" y="0"/>
                  </a:lnTo>
                  <a:cubicBezTo>
                    <a:pt x="1020" y="0"/>
                    <a:pt x="1025" y="6"/>
                    <a:pt x="1025" y="12"/>
                  </a:cubicBezTo>
                  <a:cubicBezTo>
                    <a:pt x="1025" y="19"/>
                    <a:pt x="1020" y="25"/>
                    <a:pt x="1013" y="25"/>
                  </a:cubicBezTo>
                  <a:cubicBezTo>
                    <a:pt x="1006" y="25"/>
                    <a:pt x="1000" y="19"/>
                    <a:pt x="1000" y="12"/>
                  </a:cubicBezTo>
                  <a:cubicBezTo>
                    <a:pt x="1000" y="6"/>
                    <a:pt x="1006" y="0"/>
                    <a:pt x="1013" y="0"/>
                  </a:cubicBezTo>
                  <a:close/>
                  <a:moveTo>
                    <a:pt x="1113" y="0"/>
                  </a:moveTo>
                  <a:lnTo>
                    <a:pt x="1188" y="0"/>
                  </a:lnTo>
                  <a:cubicBezTo>
                    <a:pt x="1195" y="0"/>
                    <a:pt x="1200" y="6"/>
                    <a:pt x="1200" y="12"/>
                  </a:cubicBezTo>
                  <a:cubicBezTo>
                    <a:pt x="1200" y="19"/>
                    <a:pt x="1195" y="25"/>
                    <a:pt x="1188" y="25"/>
                  </a:cubicBezTo>
                  <a:lnTo>
                    <a:pt x="1113" y="25"/>
                  </a:lnTo>
                  <a:cubicBezTo>
                    <a:pt x="1106" y="25"/>
                    <a:pt x="1100" y="19"/>
                    <a:pt x="1100" y="12"/>
                  </a:cubicBezTo>
                  <a:cubicBezTo>
                    <a:pt x="1100" y="6"/>
                    <a:pt x="1106" y="0"/>
                    <a:pt x="1113" y="0"/>
                  </a:cubicBezTo>
                  <a:close/>
                  <a:moveTo>
                    <a:pt x="1288" y="0"/>
                  </a:moveTo>
                  <a:lnTo>
                    <a:pt x="1288" y="0"/>
                  </a:lnTo>
                  <a:cubicBezTo>
                    <a:pt x="1295" y="0"/>
                    <a:pt x="1300" y="6"/>
                    <a:pt x="1300" y="12"/>
                  </a:cubicBezTo>
                  <a:cubicBezTo>
                    <a:pt x="1300" y="19"/>
                    <a:pt x="1295" y="25"/>
                    <a:pt x="1288" y="25"/>
                  </a:cubicBezTo>
                  <a:cubicBezTo>
                    <a:pt x="1281" y="25"/>
                    <a:pt x="1275" y="19"/>
                    <a:pt x="1275" y="12"/>
                  </a:cubicBezTo>
                  <a:cubicBezTo>
                    <a:pt x="1275" y="6"/>
                    <a:pt x="1281" y="0"/>
                    <a:pt x="1288" y="0"/>
                  </a:cubicBezTo>
                  <a:close/>
                  <a:moveTo>
                    <a:pt x="1388" y="0"/>
                  </a:moveTo>
                  <a:lnTo>
                    <a:pt x="1463" y="0"/>
                  </a:lnTo>
                  <a:cubicBezTo>
                    <a:pt x="1470" y="0"/>
                    <a:pt x="1475" y="6"/>
                    <a:pt x="1475" y="12"/>
                  </a:cubicBezTo>
                  <a:cubicBezTo>
                    <a:pt x="1475" y="19"/>
                    <a:pt x="1470" y="25"/>
                    <a:pt x="1463" y="25"/>
                  </a:cubicBezTo>
                  <a:lnTo>
                    <a:pt x="1388" y="25"/>
                  </a:lnTo>
                  <a:cubicBezTo>
                    <a:pt x="1381" y="25"/>
                    <a:pt x="1375" y="19"/>
                    <a:pt x="1375" y="12"/>
                  </a:cubicBezTo>
                  <a:cubicBezTo>
                    <a:pt x="1375" y="6"/>
                    <a:pt x="1381" y="0"/>
                    <a:pt x="1388" y="0"/>
                  </a:cubicBezTo>
                  <a:close/>
                  <a:moveTo>
                    <a:pt x="1563" y="0"/>
                  </a:moveTo>
                  <a:lnTo>
                    <a:pt x="1563" y="0"/>
                  </a:lnTo>
                  <a:cubicBezTo>
                    <a:pt x="1570" y="0"/>
                    <a:pt x="1575" y="6"/>
                    <a:pt x="1575" y="12"/>
                  </a:cubicBezTo>
                  <a:cubicBezTo>
                    <a:pt x="1575" y="19"/>
                    <a:pt x="1570" y="25"/>
                    <a:pt x="1563" y="25"/>
                  </a:cubicBezTo>
                  <a:cubicBezTo>
                    <a:pt x="1556" y="25"/>
                    <a:pt x="1550" y="19"/>
                    <a:pt x="1550" y="12"/>
                  </a:cubicBezTo>
                  <a:cubicBezTo>
                    <a:pt x="1550" y="6"/>
                    <a:pt x="1556" y="0"/>
                    <a:pt x="1563" y="0"/>
                  </a:cubicBezTo>
                  <a:close/>
                  <a:moveTo>
                    <a:pt x="1663" y="0"/>
                  </a:moveTo>
                  <a:lnTo>
                    <a:pt x="1738" y="0"/>
                  </a:lnTo>
                  <a:cubicBezTo>
                    <a:pt x="1745" y="0"/>
                    <a:pt x="1750" y="6"/>
                    <a:pt x="1750" y="12"/>
                  </a:cubicBezTo>
                  <a:cubicBezTo>
                    <a:pt x="1750" y="19"/>
                    <a:pt x="1745" y="25"/>
                    <a:pt x="1738" y="25"/>
                  </a:cubicBezTo>
                  <a:lnTo>
                    <a:pt x="1663" y="25"/>
                  </a:lnTo>
                  <a:cubicBezTo>
                    <a:pt x="1656" y="25"/>
                    <a:pt x="1650" y="19"/>
                    <a:pt x="1650" y="12"/>
                  </a:cubicBezTo>
                  <a:cubicBezTo>
                    <a:pt x="1650" y="6"/>
                    <a:pt x="1656" y="0"/>
                    <a:pt x="1663" y="0"/>
                  </a:cubicBezTo>
                  <a:close/>
                  <a:moveTo>
                    <a:pt x="1838" y="0"/>
                  </a:moveTo>
                  <a:lnTo>
                    <a:pt x="1838" y="0"/>
                  </a:lnTo>
                  <a:cubicBezTo>
                    <a:pt x="1845" y="0"/>
                    <a:pt x="1850" y="6"/>
                    <a:pt x="1850" y="12"/>
                  </a:cubicBezTo>
                  <a:cubicBezTo>
                    <a:pt x="1850" y="19"/>
                    <a:pt x="1845" y="25"/>
                    <a:pt x="1838" y="25"/>
                  </a:cubicBezTo>
                  <a:cubicBezTo>
                    <a:pt x="1831" y="25"/>
                    <a:pt x="1825" y="19"/>
                    <a:pt x="1825" y="12"/>
                  </a:cubicBezTo>
                  <a:cubicBezTo>
                    <a:pt x="1825" y="6"/>
                    <a:pt x="1831" y="0"/>
                    <a:pt x="1838" y="0"/>
                  </a:cubicBezTo>
                  <a:close/>
                  <a:moveTo>
                    <a:pt x="1938" y="0"/>
                  </a:moveTo>
                  <a:lnTo>
                    <a:pt x="2013" y="0"/>
                  </a:lnTo>
                  <a:cubicBezTo>
                    <a:pt x="2020" y="0"/>
                    <a:pt x="2025" y="6"/>
                    <a:pt x="2025" y="12"/>
                  </a:cubicBezTo>
                  <a:cubicBezTo>
                    <a:pt x="2025" y="19"/>
                    <a:pt x="2020" y="25"/>
                    <a:pt x="2013" y="25"/>
                  </a:cubicBezTo>
                  <a:lnTo>
                    <a:pt x="1938" y="25"/>
                  </a:lnTo>
                  <a:cubicBezTo>
                    <a:pt x="1931" y="25"/>
                    <a:pt x="1925" y="19"/>
                    <a:pt x="1925" y="12"/>
                  </a:cubicBezTo>
                  <a:cubicBezTo>
                    <a:pt x="1925" y="6"/>
                    <a:pt x="1931" y="0"/>
                    <a:pt x="1938" y="0"/>
                  </a:cubicBezTo>
                  <a:close/>
                  <a:moveTo>
                    <a:pt x="2113" y="0"/>
                  </a:moveTo>
                  <a:lnTo>
                    <a:pt x="2113" y="0"/>
                  </a:lnTo>
                  <a:cubicBezTo>
                    <a:pt x="2120" y="0"/>
                    <a:pt x="2125" y="6"/>
                    <a:pt x="2125" y="12"/>
                  </a:cubicBezTo>
                  <a:cubicBezTo>
                    <a:pt x="2125" y="19"/>
                    <a:pt x="2120" y="25"/>
                    <a:pt x="2113" y="25"/>
                  </a:cubicBezTo>
                  <a:cubicBezTo>
                    <a:pt x="2106" y="25"/>
                    <a:pt x="2100" y="19"/>
                    <a:pt x="2100" y="12"/>
                  </a:cubicBezTo>
                  <a:cubicBezTo>
                    <a:pt x="2100" y="6"/>
                    <a:pt x="2106" y="0"/>
                    <a:pt x="2113" y="0"/>
                  </a:cubicBezTo>
                  <a:close/>
                  <a:moveTo>
                    <a:pt x="2213" y="0"/>
                  </a:moveTo>
                  <a:lnTo>
                    <a:pt x="2288" y="0"/>
                  </a:lnTo>
                  <a:cubicBezTo>
                    <a:pt x="2295" y="0"/>
                    <a:pt x="2300" y="6"/>
                    <a:pt x="2300" y="12"/>
                  </a:cubicBezTo>
                  <a:cubicBezTo>
                    <a:pt x="2300" y="19"/>
                    <a:pt x="2295" y="25"/>
                    <a:pt x="2288" y="25"/>
                  </a:cubicBezTo>
                  <a:lnTo>
                    <a:pt x="2213" y="25"/>
                  </a:lnTo>
                  <a:cubicBezTo>
                    <a:pt x="2206" y="25"/>
                    <a:pt x="2200" y="19"/>
                    <a:pt x="2200" y="12"/>
                  </a:cubicBezTo>
                  <a:cubicBezTo>
                    <a:pt x="2200" y="6"/>
                    <a:pt x="2206" y="0"/>
                    <a:pt x="2213" y="0"/>
                  </a:cubicBezTo>
                  <a:close/>
                  <a:moveTo>
                    <a:pt x="2388" y="0"/>
                  </a:moveTo>
                  <a:lnTo>
                    <a:pt x="2388" y="0"/>
                  </a:lnTo>
                  <a:cubicBezTo>
                    <a:pt x="2395" y="0"/>
                    <a:pt x="2401" y="6"/>
                    <a:pt x="2401" y="12"/>
                  </a:cubicBezTo>
                  <a:cubicBezTo>
                    <a:pt x="2401" y="19"/>
                    <a:pt x="2395" y="25"/>
                    <a:pt x="2388" y="25"/>
                  </a:cubicBezTo>
                  <a:cubicBezTo>
                    <a:pt x="2381" y="25"/>
                    <a:pt x="2375" y="19"/>
                    <a:pt x="2375" y="12"/>
                  </a:cubicBezTo>
                  <a:cubicBezTo>
                    <a:pt x="2375" y="6"/>
                    <a:pt x="2381" y="0"/>
                    <a:pt x="2388" y="0"/>
                  </a:cubicBezTo>
                  <a:close/>
                  <a:moveTo>
                    <a:pt x="2488" y="0"/>
                  </a:moveTo>
                  <a:lnTo>
                    <a:pt x="2563" y="0"/>
                  </a:lnTo>
                  <a:cubicBezTo>
                    <a:pt x="2570" y="0"/>
                    <a:pt x="2576" y="6"/>
                    <a:pt x="2576" y="12"/>
                  </a:cubicBezTo>
                  <a:cubicBezTo>
                    <a:pt x="2576" y="19"/>
                    <a:pt x="2570" y="25"/>
                    <a:pt x="2563" y="25"/>
                  </a:cubicBezTo>
                  <a:lnTo>
                    <a:pt x="2488" y="25"/>
                  </a:lnTo>
                  <a:cubicBezTo>
                    <a:pt x="2481" y="25"/>
                    <a:pt x="2476" y="19"/>
                    <a:pt x="2476" y="12"/>
                  </a:cubicBezTo>
                  <a:cubicBezTo>
                    <a:pt x="2476" y="6"/>
                    <a:pt x="2481" y="0"/>
                    <a:pt x="2488" y="0"/>
                  </a:cubicBezTo>
                  <a:close/>
                  <a:moveTo>
                    <a:pt x="2663" y="0"/>
                  </a:moveTo>
                  <a:lnTo>
                    <a:pt x="2663" y="0"/>
                  </a:lnTo>
                  <a:cubicBezTo>
                    <a:pt x="2670" y="0"/>
                    <a:pt x="2676" y="6"/>
                    <a:pt x="2676" y="12"/>
                  </a:cubicBezTo>
                  <a:cubicBezTo>
                    <a:pt x="2676" y="19"/>
                    <a:pt x="2670" y="25"/>
                    <a:pt x="2663" y="25"/>
                  </a:cubicBezTo>
                  <a:cubicBezTo>
                    <a:pt x="2656" y="25"/>
                    <a:pt x="2651" y="19"/>
                    <a:pt x="2651" y="12"/>
                  </a:cubicBezTo>
                  <a:cubicBezTo>
                    <a:pt x="2651" y="6"/>
                    <a:pt x="2656" y="0"/>
                    <a:pt x="2663" y="0"/>
                  </a:cubicBezTo>
                  <a:close/>
                  <a:moveTo>
                    <a:pt x="2763" y="0"/>
                  </a:moveTo>
                  <a:lnTo>
                    <a:pt x="2838" y="0"/>
                  </a:lnTo>
                  <a:cubicBezTo>
                    <a:pt x="2845" y="0"/>
                    <a:pt x="2851" y="6"/>
                    <a:pt x="2851" y="12"/>
                  </a:cubicBezTo>
                  <a:cubicBezTo>
                    <a:pt x="2851" y="19"/>
                    <a:pt x="2845" y="25"/>
                    <a:pt x="2838" y="25"/>
                  </a:cubicBezTo>
                  <a:lnTo>
                    <a:pt x="2763" y="25"/>
                  </a:lnTo>
                  <a:cubicBezTo>
                    <a:pt x="2756" y="25"/>
                    <a:pt x="2751" y="19"/>
                    <a:pt x="2751" y="12"/>
                  </a:cubicBezTo>
                  <a:cubicBezTo>
                    <a:pt x="2751" y="6"/>
                    <a:pt x="2756" y="0"/>
                    <a:pt x="2763" y="0"/>
                  </a:cubicBezTo>
                  <a:close/>
                  <a:moveTo>
                    <a:pt x="2938" y="0"/>
                  </a:moveTo>
                  <a:lnTo>
                    <a:pt x="2938" y="0"/>
                  </a:lnTo>
                  <a:cubicBezTo>
                    <a:pt x="2945" y="0"/>
                    <a:pt x="2951" y="6"/>
                    <a:pt x="2951" y="12"/>
                  </a:cubicBezTo>
                  <a:cubicBezTo>
                    <a:pt x="2951" y="19"/>
                    <a:pt x="2945" y="25"/>
                    <a:pt x="2938" y="25"/>
                  </a:cubicBezTo>
                  <a:cubicBezTo>
                    <a:pt x="2931" y="25"/>
                    <a:pt x="2926" y="19"/>
                    <a:pt x="2926" y="12"/>
                  </a:cubicBezTo>
                  <a:cubicBezTo>
                    <a:pt x="2926" y="6"/>
                    <a:pt x="2931" y="0"/>
                    <a:pt x="2938" y="0"/>
                  </a:cubicBezTo>
                  <a:close/>
                  <a:moveTo>
                    <a:pt x="3038" y="0"/>
                  </a:moveTo>
                  <a:lnTo>
                    <a:pt x="3113" y="0"/>
                  </a:lnTo>
                  <a:cubicBezTo>
                    <a:pt x="3120" y="0"/>
                    <a:pt x="3126" y="6"/>
                    <a:pt x="3126" y="12"/>
                  </a:cubicBezTo>
                  <a:cubicBezTo>
                    <a:pt x="3126" y="19"/>
                    <a:pt x="3120" y="25"/>
                    <a:pt x="3113" y="25"/>
                  </a:cubicBezTo>
                  <a:lnTo>
                    <a:pt x="3038" y="25"/>
                  </a:lnTo>
                  <a:cubicBezTo>
                    <a:pt x="3031" y="25"/>
                    <a:pt x="3026" y="19"/>
                    <a:pt x="3026" y="12"/>
                  </a:cubicBezTo>
                  <a:cubicBezTo>
                    <a:pt x="3026" y="6"/>
                    <a:pt x="3031" y="0"/>
                    <a:pt x="3038" y="0"/>
                  </a:cubicBezTo>
                  <a:close/>
                  <a:moveTo>
                    <a:pt x="3213" y="0"/>
                  </a:moveTo>
                  <a:lnTo>
                    <a:pt x="3213" y="0"/>
                  </a:lnTo>
                  <a:cubicBezTo>
                    <a:pt x="3220" y="0"/>
                    <a:pt x="3226" y="6"/>
                    <a:pt x="3226" y="12"/>
                  </a:cubicBezTo>
                  <a:cubicBezTo>
                    <a:pt x="3226" y="19"/>
                    <a:pt x="3220" y="25"/>
                    <a:pt x="3213" y="25"/>
                  </a:cubicBezTo>
                  <a:cubicBezTo>
                    <a:pt x="3206" y="25"/>
                    <a:pt x="3201" y="19"/>
                    <a:pt x="3201" y="12"/>
                  </a:cubicBezTo>
                  <a:cubicBezTo>
                    <a:pt x="3201" y="6"/>
                    <a:pt x="3206" y="0"/>
                    <a:pt x="3213" y="0"/>
                  </a:cubicBezTo>
                  <a:close/>
                  <a:moveTo>
                    <a:pt x="3313" y="0"/>
                  </a:moveTo>
                  <a:lnTo>
                    <a:pt x="3388" y="0"/>
                  </a:lnTo>
                  <a:cubicBezTo>
                    <a:pt x="3395" y="0"/>
                    <a:pt x="3401" y="6"/>
                    <a:pt x="3401" y="12"/>
                  </a:cubicBezTo>
                  <a:cubicBezTo>
                    <a:pt x="3401" y="19"/>
                    <a:pt x="3395" y="25"/>
                    <a:pt x="3388" y="25"/>
                  </a:cubicBezTo>
                  <a:lnTo>
                    <a:pt x="3313" y="25"/>
                  </a:lnTo>
                  <a:cubicBezTo>
                    <a:pt x="3306" y="25"/>
                    <a:pt x="3301" y="19"/>
                    <a:pt x="3301" y="12"/>
                  </a:cubicBezTo>
                  <a:cubicBezTo>
                    <a:pt x="3301" y="6"/>
                    <a:pt x="3306" y="0"/>
                    <a:pt x="3313" y="0"/>
                  </a:cubicBezTo>
                  <a:close/>
                  <a:moveTo>
                    <a:pt x="3488" y="0"/>
                  </a:moveTo>
                  <a:lnTo>
                    <a:pt x="3488" y="0"/>
                  </a:lnTo>
                  <a:cubicBezTo>
                    <a:pt x="3495" y="0"/>
                    <a:pt x="3501" y="6"/>
                    <a:pt x="3501" y="12"/>
                  </a:cubicBezTo>
                  <a:cubicBezTo>
                    <a:pt x="3501" y="19"/>
                    <a:pt x="3495" y="25"/>
                    <a:pt x="3488" y="25"/>
                  </a:cubicBezTo>
                  <a:cubicBezTo>
                    <a:pt x="3481" y="25"/>
                    <a:pt x="3476" y="19"/>
                    <a:pt x="3476" y="12"/>
                  </a:cubicBezTo>
                  <a:cubicBezTo>
                    <a:pt x="3476" y="6"/>
                    <a:pt x="3481" y="0"/>
                    <a:pt x="3488" y="0"/>
                  </a:cubicBezTo>
                  <a:close/>
                  <a:moveTo>
                    <a:pt x="3588" y="0"/>
                  </a:moveTo>
                  <a:lnTo>
                    <a:pt x="3663" y="0"/>
                  </a:lnTo>
                  <a:cubicBezTo>
                    <a:pt x="3670" y="0"/>
                    <a:pt x="3676" y="6"/>
                    <a:pt x="3676" y="12"/>
                  </a:cubicBezTo>
                  <a:cubicBezTo>
                    <a:pt x="3676" y="19"/>
                    <a:pt x="3670" y="25"/>
                    <a:pt x="3663" y="25"/>
                  </a:cubicBezTo>
                  <a:lnTo>
                    <a:pt x="3588" y="25"/>
                  </a:lnTo>
                  <a:cubicBezTo>
                    <a:pt x="3581" y="25"/>
                    <a:pt x="3576" y="19"/>
                    <a:pt x="3576" y="12"/>
                  </a:cubicBezTo>
                  <a:cubicBezTo>
                    <a:pt x="3576" y="6"/>
                    <a:pt x="3581" y="0"/>
                    <a:pt x="3588" y="0"/>
                  </a:cubicBezTo>
                  <a:close/>
                  <a:moveTo>
                    <a:pt x="3763" y="0"/>
                  </a:moveTo>
                  <a:lnTo>
                    <a:pt x="3763" y="0"/>
                  </a:lnTo>
                  <a:cubicBezTo>
                    <a:pt x="3770" y="0"/>
                    <a:pt x="3776" y="6"/>
                    <a:pt x="3776" y="12"/>
                  </a:cubicBezTo>
                  <a:cubicBezTo>
                    <a:pt x="3776" y="19"/>
                    <a:pt x="3770" y="25"/>
                    <a:pt x="3763" y="25"/>
                  </a:cubicBezTo>
                  <a:cubicBezTo>
                    <a:pt x="3756" y="25"/>
                    <a:pt x="3751" y="19"/>
                    <a:pt x="3751" y="12"/>
                  </a:cubicBezTo>
                  <a:cubicBezTo>
                    <a:pt x="3751" y="6"/>
                    <a:pt x="3756" y="0"/>
                    <a:pt x="3763" y="0"/>
                  </a:cubicBezTo>
                  <a:close/>
                  <a:moveTo>
                    <a:pt x="3863" y="0"/>
                  </a:moveTo>
                  <a:lnTo>
                    <a:pt x="3938" y="0"/>
                  </a:lnTo>
                  <a:cubicBezTo>
                    <a:pt x="3945" y="0"/>
                    <a:pt x="3951" y="6"/>
                    <a:pt x="3951" y="12"/>
                  </a:cubicBezTo>
                  <a:cubicBezTo>
                    <a:pt x="3951" y="19"/>
                    <a:pt x="3945" y="25"/>
                    <a:pt x="3938" y="25"/>
                  </a:cubicBezTo>
                  <a:lnTo>
                    <a:pt x="3863" y="25"/>
                  </a:lnTo>
                  <a:cubicBezTo>
                    <a:pt x="3856" y="25"/>
                    <a:pt x="3851" y="19"/>
                    <a:pt x="3851" y="12"/>
                  </a:cubicBezTo>
                  <a:cubicBezTo>
                    <a:pt x="3851" y="6"/>
                    <a:pt x="3856" y="0"/>
                    <a:pt x="3863" y="0"/>
                  </a:cubicBezTo>
                  <a:close/>
                  <a:moveTo>
                    <a:pt x="4038" y="0"/>
                  </a:moveTo>
                  <a:lnTo>
                    <a:pt x="4038" y="0"/>
                  </a:lnTo>
                  <a:cubicBezTo>
                    <a:pt x="4045" y="0"/>
                    <a:pt x="4051" y="6"/>
                    <a:pt x="4051" y="12"/>
                  </a:cubicBezTo>
                  <a:cubicBezTo>
                    <a:pt x="4051" y="19"/>
                    <a:pt x="4045" y="25"/>
                    <a:pt x="4038" y="25"/>
                  </a:cubicBezTo>
                  <a:cubicBezTo>
                    <a:pt x="4031" y="25"/>
                    <a:pt x="4026" y="19"/>
                    <a:pt x="4026" y="12"/>
                  </a:cubicBezTo>
                  <a:cubicBezTo>
                    <a:pt x="4026" y="6"/>
                    <a:pt x="4031" y="0"/>
                    <a:pt x="4038" y="0"/>
                  </a:cubicBezTo>
                  <a:close/>
                  <a:moveTo>
                    <a:pt x="4138" y="0"/>
                  </a:moveTo>
                  <a:lnTo>
                    <a:pt x="4213" y="0"/>
                  </a:lnTo>
                  <a:cubicBezTo>
                    <a:pt x="4220" y="0"/>
                    <a:pt x="4226" y="6"/>
                    <a:pt x="4226" y="12"/>
                  </a:cubicBezTo>
                  <a:cubicBezTo>
                    <a:pt x="4226" y="19"/>
                    <a:pt x="4220" y="25"/>
                    <a:pt x="4213" y="25"/>
                  </a:cubicBezTo>
                  <a:lnTo>
                    <a:pt x="4138" y="25"/>
                  </a:lnTo>
                  <a:cubicBezTo>
                    <a:pt x="4131" y="25"/>
                    <a:pt x="4126" y="19"/>
                    <a:pt x="4126" y="12"/>
                  </a:cubicBezTo>
                  <a:cubicBezTo>
                    <a:pt x="4126" y="6"/>
                    <a:pt x="4131" y="0"/>
                    <a:pt x="4138" y="0"/>
                  </a:cubicBezTo>
                  <a:close/>
                  <a:moveTo>
                    <a:pt x="4313" y="0"/>
                  </a:moveTo>
                  <a:lnTo>
                    <a:pt x="4313" y="0"/>
                  </a:lnTo>
                  <a:cubicBezTo>
                    <a:pt x="4320" y="0"/>
                    <a:pt x="4326" y="6"/>
                    <a:pt x="4326" y="12"/>
                  </a:cubicBezTo>
                  <a:cubicBezTo>
                    <a:pt x="4326" y="19"/>
                    <a:pt x="4320" y="25"/>
                    <a:pt x="4313" y="25"/>
                  </a:cubicBezTo>
                  <a:cubicBezTo>
                    <a:pt x="4306" y="25"/>
                    <a:pt x="4301" y="19"/>
                    <a:pt x="4301" y="12"/>
                  </a:cubicBezTo>
                  <a:cubicBezTo>
                    <a:pt x="4301" y="6"/>
                    <a:pt x="4306" y="0"/>
                    <a:pt x="4313" y="0"/>
                  </a:cubicBezTo>
                  <a:close/>
                  <a:moveTo>
                    <a:pt x="4413" y="0"/>
                  </a:moveTo>
                  <a:lnTo>
                    <a:pt x="4488" y="0"/>
                  </a:lnTo>
                  <a:cubicBezTo>
                    <a:pt x="4495" y="0"/>
                    <a:pt x="4501" y="6"/>
                    <a:pt x="4501" y="12"/>
                  </a:cubicBezTo>
                  <a:cubicBezTo>
                    <a:pt x="4501" y="19"/>
                    <a:pt x="4495" y="25"/>
                    <a:pt x="4488" y="25"/>
                  </a:cubicBezTo>
                  <a:lnTo>
                    <a:pt x="4413" y="25"/>
                  </a:lnTo>
                  <a:cubicBezTo>
                    <a:pt x="4406" y="25"/>
                    <a:pt x="4401" y="19"/>
                    <a:pt x="4401" y="12"/>
                  </a:cubicBezTo>
                  <a:cubicBezTo>
                    <a:pt x="4401" y="6"/>
                    <a:pt x="4406" y="0"/>
                    <a:pt x="4413" y="0"/>
                  </a:cubicBezTo>
                  <a:close/>
                  <a:moveTo>
                    <a:pt x="4588" y="0"/>
                  </a:moveTo>
                  <a:lnTo>
                    <a:pt x="4588" y="0"/>
                  </a:lnTo>
                  <a:cubicBezTo>
                    <a:pt x="4595" y="0"/>
                    <a:pt x="4601" y="6"/>
                    <a:pt x="4601" y="12"/>
                  </a:cubicBezTo>
                  <a:cubicBezTo>
                    <a:pt x="4601" y="19"/>
                    <a:pt x="4595" y="25"/>
                    <a:pt x="4588" y="25"/>
                  </a:cubicBezTo>
                  <a:cubicBezTo>
                    <a:pt x="4581" y="25"/>
                    <a:pt x="4576" y="19"/>
                    <a:pt x="4576" y="12"/>
                  </a:cubicBezTo>
                  <a:cubicBezTo>
                    <a:pt x="4576" y="6"/>
                    <a:pt x="4581" y="0"/>
                    <a:pt x="4588" y="0"/>
                  </a:cubicBezTo>
                  <a:close/>
                  <a:moveTo>
                    <a:pt x="4688" y="0"/>
                  </a:moveTo>
                  <a:lnTo>
                    <a:pt x="4763" y="0"/>
                  </a:lnTo>
                  <a:cubicBezTo>
                    <a:pt x="4770" y="0"/>
                    <a:pt x="4776" y="6"/>
                    <a:pt x="4776" y="12"/>
                  </a:cubicBezTo>
                  <a:cubicBezTo>
                    <a:pt x="4776" y="19"/>
                    <a:pt x="4770" y="25"/>
                    <a:pt x="4763" y="25"/>
                  </a:cubicBezTo>
                  <a:lnTo>
                    <a:pt x="4688" y="25"/>
                  </a:lnTo>
                  <a:cubicBezTo>
                    <a:pt x="4681" y="25"/>
                    <a:pt x="4676" y="19"/>
                    <a:pt x="4676" y="12"/>
                  </a:cubicBezTo>
                  <a:cubicBezTo>
                    <a:pt x="4676" y="6"/>
                    <a:pt x="4681" y="0"/>
                    <a:pt x="4688" y="0"/>
                  </a:cubicBezTo>
                  <a:close/>
                  <a:moveTo>
                    <a:pt x="4863" y="0"/>
                  </a:moveTo>
                  <a:lnTo>
                    <a:pt x="4863" y="0"/>
                  </a:lnTo>
                  <a:cubicBezTo>
                    <a:pt x="4870" y="0"/>
                    <a:pt x="4876" y="6"/>
                    <a:pt x="4876" y="12"/>
                  </a:cubicBezTo>
                  <a:cubicBezTo>
                    <a:pt x="4876" y="19"/>
                    <a:pt x="4870" y="25"/>
                    <a:pt x="4863" y="25"/>
                  </a:cubicBezTo>
                  <a:cubicBezTo>
                    <a:pt x="4856" y="25"/>
                    <a:pt x="4851" y="19"/>
                    <a:pt x="4851" y="12"/>
                  </a:cubicBezTo>
                  <a:cubicBezTo>
                    <a:pt x="4851" y="6"/>
                    <a:pt x="4856" y="0"/>
                    <a:pt x="4863" y="0"/>
                  </a:cubicBezTo>
                  <a:close/>
                  <a:moveTo>
                    <a:pt x="4963" y="0"/>
                  </a:moveTo>
                  <a:lnTo>
                    <a:pt x="5038" y="0"/>
                  </a:lnTo>
                  <a:cubicBezTo>
                    <a:pt x="5045" y="0"/>
                    <a:pt x="5051" y="6"/>
                    <a:pt x="5051" y="12"/>
                  </a:cubicBezTo>
                  <a:cubicBezTo>
                    <a:pt x="5051" y="19"/>
                    <a:pt x="5045" y="25"/>
                    <a:pt x="5038" y="25"/>
                  </a:cubicBezTo>
                  <a:lnTo>
                    <a:pt x="4963" y="25"/>
                  </a:lnTo>
                  <a:cubicBezTo>
                    <a:pt x="4956" y="25"/>
                    <a:pt x="4951" y="19"/>
                    <a:pt x="4951" y="12"/>
                  </a:cubicBezTo>
                  <a:cubicBezTo>
                    <a:pt x="4951" y="6"/>
                    <a:pt x="4956" y="0"/>
                    <a:pt x="4963" y="0"/>
                  </a:cubicBezTo>
                  <a:close/>
                  <a:moveTo>
                    <a:pt x="5138" y="0"/>
                  </a:moveTo>
                  <a:lnTo>
                    <a:pt x="5138" y="0"/>
                  </a:lnTo>
                  <a:cubicBezTo>
                    <a:pt x="5145" y="0"/>
                    <a:pt x="5151" y="6"/>
                    <a:pt x="5151" y="12"/>
                  </a:cubicBezTo>
                  <a:cubicBezTo>
                    <a:pt x="5151" y="19"/>
                    <a:pt x="5145" y="25"/>
                    <a:pt x="5138" y="25"/>
                  </a:cubicBezTo>
                  <a:cubicBezTo>
                    <a:pt x="5131" y="25"/>
                    <a:pt x="5126" y="19"/>
                    <a:pt x="5126" y="12"/>
                  </a:cubicBezTo>
                  <a:cubicBezTo>
                    <a:pt x="5126" y="6"/>
                    <a:pt x="5131" y="0"/>
                    <a:pt x="5138" y="0"/>
                  </a:cubicBezTo>
                  <a:close/>
                  <a:moveTo>
                    <a:pt x="5238" y="0"/>
                  </a:moveTo>
                  <a:lnTo>
                    <a:pt x="5313" y="0"/>
                  </a:lnTo>
                  <a:cubicBezTo>
                    <a:pt x="5320" y="0"/>
                    <a:pt x="5326" y="6"/>
                    <a:pt x="5326" y="12"/>
                  </a:cubicBezTo>
                  <a:cubicBezTo>
                    <a:pt x="5326" y="19"/>
                    <a:pt x="5320" y="25"/>
                    <a:pt x="5313" y="25"/>
                  </a:cubicBezTo>
                  <a:lnTo>
                    <a:pt x="5238" y="25"/>
                  </a:lnTo>
                  <a:cubicBezTo>
                    <a:pt x="5231" y="25"/>
                    <a:pt x="5226" y="19"/>
                    <a:pt x="5226" y="12"/>
                  </a:cubicBezTo>
                  <a:cubicBezTo>
                    <a:pt x="5226" y="6"/>
                    <a:pt x="5231" y="0"/>
                    <a:pt x="5238" y="0"/>
                  </a:cubicBezTo>
                  <a:close/>
                  <a:moveTo>
                    <a:pt x="5413" y="0"/>
                  </a:moveTo>
                  <a:lnTo>
                    <a:pt x="5413" y="0"/>
                  </a:lnTo>
                  <a:cubicBezTo>
                    <a:pt x="5420" y="0"/>
                    <a:pt x="5426" y="6"/>
                    <a:pt x="5426" y="12"/>
                  </a:cubicBezTo>
                  <a:cubicBezTo>
                    <a:pt x="5426" y="19"/>
                    <a:pt x="5420" y="25"/>
                    <a:pt x="5413" y="25"/>
                  </a:cubicBezTo>
                  <a:cubicBezTo>
                    <a:pt x="5406" y="25"/>
                    <a:pt x="5401" y="19"/>
                    <a:pt x="5401" y="12"/>
                  </a:cubicBezTo>
                  <a:cubicBezTo>
                    <a:pt x="5401" y="6"/>
                    <a:pt x="5406" y="0"/>
                    <a:pt x="5413" y="0"/>
                  </a:cubicBezTo>
                  <a:close/>
                  <a:moveTo>
                    <a:pt x="5513" y="0"/>
                  </a:moveTo>
                  <a:lnTo>
                    <a:pt x="5588" y="0"/>
                  </a:lnTo>
                  <a:cubicBezTo>
                    <a:pt x="5595" y="0"/>
                    <a:pt x="5601" y="6"/>
                    <a:pt x="5601" y="12"/>
                  </a:cubicBezTo>
                  <a:cubicBezTo>
                    <a:pt x="5601" y="19"/>
                    <a:pt x="5595" y="25"/>
                    <a:pt x="5588" y="25"/>
                  </a:cubicBezTo>
                  <a:lnTo>
                    <a:pt x="5513" y="25"/>
                  </a:lnTo>
                  <a:cubicBezTo>
                    <a:pt x="5506" y="25"/>
                    <a:pt x="5501" y="19"/>
                    <a:pt x="5501" y="12"/>
                  </a:cubicBezTo>
                  <a:cubicBezTo>
                    <a:pt x="5501" y="6"/>
                    <a:pt x="5506" y="0"/>
                    <a:pt x="5513" y="0"/>
                  </a:cubicBezTo>
                  <a:close/>
                  <a:moveTo>
                    <a:pt x="5688" y="0"/>
                  </a:moveTo>
                  <a:lnTo>
                    <a:pt x="5688" y="0"/>
                  </a:lnTo>
                  <a:cubicBezTo>
                    <a:pt x="5695" y="0"/>
                    <a:pt x="5701" y="6"/>
                    <a:pt x="5701" y="12"/>
                  </a:cubicBezTo>
                  <a:cubicBezTo>
                    <a:pt x="5701" y="19"/>
                    <a:pt x="5695" y="25"/>
                    <a:pt x="5688" y="25"/>
                  </a:cubicBezTo>
                  <a:cubicBezTo>
                    <a:pt x="5681" y="25"/>
                    <a:pt x="5676" y="19"/>
                    <a:pt x="5676" y="12"/>
                  </a:cubicBezTo>
                  <a:cubicBezTo>
                    <a:pt x="5676" y="6"/>
                    <a:pt x="5681" y="0"/>
                    <a:pt x="5688" y="0"/>
                  </a:cubicBezTo>
                  <a:close/>
                  <a:moveTo>
                    <a:pt x="5788" y="0"/>
                  </a:moveTo>
                  <a:lnTo>
                    <a:pt x="5863" y="0"/>
                  </a:lnTo>
                  <a:cubicBezTo>
                    <a:pt x="5870" y="0"/>
                    <a:pt x="5876" y="6"/>
                    <a:pt x="5876" y="12"/>
                  </a:cubicBezTo>
                  <a:cubicBezTo>
                    <a:pt x="5876" y="19"/>
                    <a:pt x="5870" y="25"/>
                    <a:pt x="5863" y="25"/>
                  </a:cubicBezTo>
                  <a:lnTo>
                    <a:pt x="5788" y="25"/>
                  </a:lnTo>
                  <a:cubicBezTo>
                    <a:pt x="5781" y="25"/>
                    <a:pt x="5776" y="19"/>
                    <a:pt x="5776" y="12"/>
                  </a:cubicBezTo>
                  <a:cubicBezTo>
                    <a:pt x="5776" y="6"/>
                    <a:pt x="5781" y="0"/>
                    <a:pt x="5788" y="0"/>
                  </a:cubicBezTo>
                  <a:close/>
                  <a:moveTo>
                    <a:pt x="5963" y="0"/>
                  </a:moveTo>
                  <a:lnTo>
                    <a:pt x="5963" y="0"/>
                  </a:lnTo>
                  <a:cubicBezTo>
                    <a:pt x="5970" y="0"/>
                    <a:pt x="5976" y="6"/>
                    <a:pt x="5976" y="12"/>
                  </a:cubicBezTo>
                  <a:cubicBezTo>
                    <a:pt x="5976" y="19"/>
                    <a:pt x="5970" y="25"/>
                    <a:pt x="5963" y="25"/>
                  </a:cubicBezTo>
                  <a:cubicBezTo>
                    <a:pt x="5956" y="25"/>
                    <a:pt x="5951" y="19"/>
                    <a:pt x="5951" y="12"/>
                  </a:cubicBezTo>
                  <a:cubicBezTo>
                    <a:pt x="5951" y="6"/>
                    <a:pt x="5956" y="0"/>
                    <a:pt x="5963" y="0"/>
                  </a:cubicBezTo>
                  <a:close/>
                  <a:moveTo>
                    <a:pt x="6063" y="0"/>
                  </a:moveTo>
                  <a:lnTo>
                    <a:pt x="6138" y="0"/>
                  </a:lnTo>
                  <a:cubicBezTo>
                    <a:pt x="6145" y="0"/>
                    <a:pt x="6151" y="6"/>
                    <a:pt x="6151" y="12"/>
                  </a:cubicBezTo>
                  <a:cubicBezTo>
                    <a:pt x="6151" y="19"/>
                    <a:pt x="6145" y="25"/>
                    <a:pt x="6138" y="25"/>
                  </a:cubicBezTo>
                  <a:lnTo>
                    <a:pt x="6063" y="25"/>
                  </a:lnTo>
                  <a:cubicBezTo>
                    <a:pt x="6056" y="25"/>
                    <a:pt x="6051" y="19"/>
                    <a:pt x="6051" y="12"/>
                  </a:cubicBezTo>
                  <a:cubicBezTo>
                    <a:pt x="6051" y="6"/>
                    <a:pt x="6056" y="0"/>
                    <a:pt x="6063" y="0"/>
                  </a:cubicBezTo>
                  <a:close/>
                  <a:moveTo>
                    <a:pt x="6238" y="0"/>
                  </a:moveTo>
                  <a:lnTo>
                    <a:pt x="6238" y="0"/>
                  </a:lnTo>
                  <a:cubicBezTo>
                    <a:pt x="6245" y="0"/>
                    <a:pt x="6251" y="6"/>
                    <a:pt x="6251" y="12"/>
                  </a:cubicBezTo>
                  <a:cubicBezTo>
                    <a:pt x="6251" y="19"/>
                    <a:pt x="6245" y="25"/>
                    <a:pt x="6238" y="25"/>
                  </a:cubicBezTo>
                  <a:cubicBezTo>
                    <a:pt x="6231" y="25"/>
                    <a:pt x="6226" y="19"/>
                    <a:pt x="6226" y="12"/>
                  </a:cubicBezTo>
                  <a:cubicBezTo>
                    <a:pt x="6226" y="6"/>
                    <a:pt x="6231" y="0"/>
                    <a:pt x="6238" y="0"/>
                  </a:cubicBezTo>
                  <a:close/>
                  <a:moveTo>
                    <a:pt x="6338" y="0"/>
                  </a:moveTo>
                  <a:lnTo>
                    <a:pt x="6413" y="0"/>
                  </a:lnTo>
                  <a:cubicBezTo>
                    <a:pt x="6420" y="0"/>
                    <a:pt x="6426" y="6"/>
                    <a:pt x="6426" y="12"/>
                  </a:cubicBezTo>
                  <a:cubicBezTo>
                    <a:pt x="6426" y="19"/>
                    <a:pt x="6420" y="25"/>
                    <a:pt x="6413" y="25"/>
                  </a:cubicBezTo>
                  <a:lnTo>
                    <a:pt x="6338" y="25"/>
                  </a:lnTo>
                  <a:cubicBezTo>
                    <a:pt x="6331" y="25"/>
                    <a:pt x="6326" y="19"/>
                    <a:pt x="6326" y="12"/>
                  </a:cubicBezTo>
                  <a:cubicBezTo>
                    <a:pt x="6326" y="6"/>
                    <a:pt x="6331" y="0"/>
                    <a:pt x="6338" y="0"/>
                  </a:cubicBezTo>
                  <a:close/>
                  <a:moveTo>
                    <a:pt x="6513" y="0"/>
                  </a:moveTo>
                  <a:lnTo>
                    <a:pt x="6513" y="0"/>
                  </a:lnTo>
                  <a:cubicBezTo>
                    <a:pt x="6520" y="0"/>
                    <a:pt x="6526" y="6"/>
                    <a:pt x="6526" y="12"/>
                  </a:cubicBezTo>
                  <a:cubicBezTo>
                    <a:pt x="6526" y="19"/>
                    <a:pt x="6520" y="25"/>
                    <a:pt x="6513" y="25"/>
                  </a:cubicBezTo>
                  <a:cubicBezTo>
                    <a:pt x="6506" y="25"/>
                    <a:pt x="6501" y="19"/>
                    <a:pt x="6501" y="12"/>
                  </a:cubicBezTo>
                  <a:cubicBezTo>
                    <a:pt x="6501" y="6"/>
                    <a:pt x="6506" y="0"/>
                    <a:pt x="6513" y="0"/>
                  </a:cubicBezTo>
                  <a:close/>
                  <a:moveTo>
                    <a:pt x="6613" y="0"/>
                  </a:moveTo>
                  <a:lnTo>
                    <a:pt x="6688" y="0"/>
                  </a:lnTo>
                  <a:cubicBezTo>
                    <a:pt x="6695" y="0"/>
                    <a:pt x="6701" y="6"/>
                    <a:pt x="6701" y="12"/>
                  </a:cubicBezTo>
                  <a:cubicBezTo>
                    <a:pt x="6701" y="19"/>
                    <a:pt x="6695" y="25"/>
                    <a:pt x="6688" y="25"/>
                  </a:cubicBezTo>
                  <a:lnTo>
                    <a:pt x="6613" y="25"/>
                  </a:lnTo>
                  <a:cubicBezTo>
                    <a:pt x="6606" y="25"/>
                    <a:pt x="6601" y="19"/>
                    <a:pt x="6601" y="12"/>
                  </a:cubicBezTo>
                  <a:cubicBezTo>
                    <a:pt x="6601" y="6"/>
                    <a:pt x="6606" y="0"/>
                    <a:pt x="6613" y="0"/>
                  </a:cubicBezTo>
                  <a:close/>
                  <a:moveTo>
                    <a:pt x="6788" y="0"/>
                  </a:moveTo>
                  <a:lnTo>
                    <a:pt x="6788" y="0"/>
                  </a:lnTo>
                  <a:cubicBezTo>
                    <a:pt x="6795" y="0"/>
                    <a:pt x="6801" y="6"/>
                    <a:pt x="6801" y="12"/>
                  </a:cubicBezTo>
                  <a:cubicBezTo>
                    <a:pt x="6801" y="19"/>
                    <a:pt x="6795" y="25"/>
                    <a:pt x="6788" y="25"/>
                  </a:cubicBezTo>
                  <a:cubicBezTo>
                    <a:pt x="6781" y="25"/>
                    <a:pt x="6776" y="19"/>
                    <a:pt x="6776" y="12"/>
                  </a:cubicBezTo>
                  <a:cubicBezTo>
                    <a:pt x="6776" y="6"/>
                    <a:pt x="6781" y="0"/>
                    <a:pt x="6788" y="0"/>
                  </a:cubicBezTo>
                  <a:close/>
                  <a:moveTo>
                    <a:pt x="6888" y="0"/>
                  </a:moveTo>
                  <a:lnTo>
                    <a:pt x="6963" y="0"/>
                  </a:lnTo>
                  <a:cubicBezTo>
                    <a:pt x="6970" y="0"/>
                    <a:pt x="6976" y="6"/>
                    <a:pt x="6976" y="12"/>
                  </a:cubicBezTo>
                  <a:cubicBezTo>
                    <a:pt x="6976" y="19"/>
                    <a:pt x="6970" y="25"/>
                    <a:pt x="6963" y="25"/>
                  </a:cubicBezTo>
                  <a:lnTo>
                    <a:pt x="6888" y="25"/>
                  </a:lnTo>
                  <a:cubicBezTo>
                    <a:pt x="6881" y="25"/>
                    <a:pt x="6876" y="19"/>
                    <a:pt x="6876" y="12"/>
                  </a:cubicBezTo>
                  <a:cubicBezTo>
                    <a:pt x="6876" y="6"/>
                    <a:pt x="6881" y="0"/>
                    <a:pt x="6888" y="0"/>
                  </a:cubicBezTo>
                  <a:close/>
                  <a:moveTo>
                    <a:pt x="7063" y="0"/>
                  </a:moveTo>
                  <a:lnTo>
                    <a:pt x="7063" y="0"/>
                  </a:lnTo>
                  <a:cubicBezTo>
                    <a:pt x="7070" y="0"/>
                    <a:pt x="7076" y="6"/>
                    <a:pt x="7076" y="12"/>
                  </a:cubicBezTo>
                  <a:cubicBezTo>
                    <a:pt x="7076" y="19"/>
                    <a:pt x="7070" y="25"/>
                    <a:pt x="7063" y="25"/>
                  </a:cubicBezTo>
                  <a:cubicBezTo>
                    <a:pt x="7056" y="25"/>
                    <a:pt x="7051" y="19"/>
                    <a:pt x="7051" y="12"/>
                  </a:cubicBezTo>
                  <a:cubicBezTo>
                    <a:pt x="7051" y="6"/>
                    <a:pt x="7056" y="0"/>
                    <a:pt x="7063" y="0"/>
                  </a:cubicBezTo>
                  <a:close/>
                  <a:moveTo>
                    <a:pt x="7163" y="0"/>
                  </a:moveTo>
                  <a:lnTo>
                    <a:pt x="7238" y="0"/>
                  </a:lnTo>
                  <a:cubicBezTo>
                    <a:pt x="7245" y="0"/>
                    <a:pt x="7251" y="6"/>
                    <a:pt x="7251" y="12"/>
                  </a:cubicBezTo>
                  <a:cubicBezTo>
                    <a:pt x="7251" y="19"/>
                    <a:pt x="7245" y="25"/>
                    <a:pt x="7238" y="25"/>
                  </a:cubicBezTo>
                  <a:lnTo>
                    <a:pt x="7163" y="25"/>
                  </a:lnTo>
                  <a:cubicBezTo>
                    <a:pt x="7157" y="25"/>
                    <a:pt x="7151" y="19"/>
                    <a:pt x="7151" y="12"/>
                  </a:cubicBezTo>
                  <a:cubicBezTo>
                    <a:pt x="7151" y="6"/>
                    <a:pt x="7157" y="0"/>
                    <a:pt x="7163" y="0"/>
                  </a:cubicBezTo>
                  <a:close/>
                  <a:moveTo>
                    <a:pt x="7338" y="0"/>
                  </a:moveTo>
                  <a:lnTo>
                    <a:pt x="7338" y="0"/>
                  </a:lnTo>
                  <a:cubicBezTo>
                    <a:pt x="7345" y="0"/>
                    <a:pt x="7351" y="6"/>
                    <a:pt x="7351" y="12"/>
                  </a:cubicBezTo>
                  <a:cubicBezTo>
                    <a:pt x="7351" y="19"/>
                    <a:pt x="7345" y="25"/>
                    <a:pt x="7338" y="25"/>
                  </a:cubicBezTo>
                  <a:cubicBezTo>
                    <a:pt x="7332" y="25"/>
                    <a:pt x="7326" y="19"/>
                    <a:pt x="7326" y="12"/>
                  </a:cubicBezTo>
                  <a:cubicBezTo>
                    <a:pt x="7326" y="6"/>
                    <a:pt x="7332" y="0"/>
                    <a:pt x="7338" y="0"/>
                  </a:cubicBezTo>
                  <a:close/>
                  <a:moveTo>
                    <a:pt x="7438" y="0"/>
                  </a:moveTo>
                  <a:lnTo>
                    <a:pt x="7513" y="0"/>
                  </a:lnTo>
                  <a:cubicBezTo>
                    <a:pt x="7520" y="0"/>
                    <a:pt x="7526" y="6"/>
                    <a:pt x="7526" y="12"/>
                  </a:cubicBezTo>
                  <a:cubicBezTo>
                    <a:pt x="7526" y="19"/>
                    <a:pt x="7520" y="25"/>
                    <a:pt x="7513" y="25"/>
                  </a:cubicBezTo>
                  <a:lnTo>
                    <a:pt x="7438" y="25"/>
                  </a:lnTo>
                  <a:cubicBezTo>
                    <a:pt x="7432" y="25"/>
                    <a:pt x="7426" y="19"/>
                    <a:pt x="7426" y="12"/>
                  </a:cubicBezTo>
                  <a:cubicBezTo>
                    <a:pt x="7426" y="6"/>
                    <a:pt x="7432" y="0"/>
                    <a:pt x="7438" y="0"/>
                  </a:cubicBezTo>
                  <a:close/>
                  <a:moveTo>
                    <a:pt x="7613" y="0"/>
                  </a:moveTo>
                  <a:lnTo>
                    <a:pt x="7613" y="0"/>
                  </a:lnTo>
                  <a:cubicBezTo>
                    <a:pt x="7620" y="0"/>
                    <a:pt x="7626" y="6"/>
                    <a:pt x="7626" y="12"/>
                  </a:cubicBezTo>
                  <a:cubicBezTo>
                    <a:pt x="7626" y="19"/>
                    <a:pt x="7620" y="25"/>
                    <a:pt x="7613" y="25"/>
                  </a:cubicBezTo>
                  <a:cubicBezTo>
                    <a:pt x="7607" y="25"/>
                    <a:pt x="7601" y="19"/>
                    <a:pt x="7601" y="12"/>
                  </a:cubicBezTo>
                  <a:cubicBezTo>
                    <a:pt x="7601" y="6"/>
                    <a:pt x="7607" y="0"/>
                    <a:pt x="7613" y="0"/>
                  </a:cubicBezTo>
                  <a:close/>
                  <a:moveTo>
                    <a:pt x="7713" y="0"/>
                  </a:moveTo>
                  <a:lnTo>
                    <a:pt x="7788" y="0"/>
                  </a:lnTo>
                  <a:cubicBezTo>
                    <a:pt x="7795" y="0"/>
                    <a:pt x="7801" y="6"/>
                    <a:pt x="7801" y="12"/>
                  </a:cubicBezTo>
                  <a:cubicBezTo>
                    <a:pt x="7801" y="19"/>
                    <a:pt x="7795" y="25"/>
                    <a:pt x="7788" y="25"/>
                  </a:cubicBezTo>
                  <a:lnTo>
                    <a:pt x="7713" y="25"/>
                  </a:lnTo>
                  <a:cubicBezTo>
                    <a:pt x="7707" y="25"/>
                    <a:pt x="7701" y="19"/>
                    <a:pt x="7701" y="12"/>
                  </a:cubicBezTo>
                  <a:cubicBezTo>
                    <a:pt x="7701" y="6"/>
                    <a:pt x="7707" y="0"/>
                    <a:pt x="7713" y="0"/>
                  </a:cubicBezTo>
                  <a:close/>
                  <a:moveTo>
                    <a:pt x="7888" y="0"/>
                  </a:moveTo>
                  <a:lnTo>
                    <a:pt x="7889" y="0"/>
                  </a:lnTo>
                  <a:cubicBezTo>
                    <a:pt x="7895" y="0"/>
                    <a:pt x="7901" y="6"/>
                    <a:pt x="7901" y="12"/>
                  </a:cubicBezTo>
                  <a:cubicBezTo>
                    <a:pt x="7901" y="19"/>
                    <a:pt x="7895" y="25"/>
                    <a:pt x="7889" y="25"/>
                  </a:cubicBezTo>
                  <a:lnTo>
                    <a:pt x="7888" y="25"/>
                  </a:lnTo>
                  <a:cubicBezTo>
                    <a:pt x="7882" y="25"/>
                    <a:pt x="7876" y="19"/>
                    <a:pt x="7876" y="12"/>
                  </a:cubicBezTo>
                  <a:cubicBezTo>
                    <a:pt x="7876" y="6"/>
                    <a:pt x="7882" y="0"/>
                    <a:pt x="7888" y="0"/>
                  </a:cubicBezTo>
                  <a:close/>
                  <a:moveTo>
                    <a:pt x="7989" y="0"/>
                  </a:moveTo>
                  <a:lnTo>
                    <a:pt x="8064" y="0"/>
                  </a:lnTo>
                  <a:cubicBezTo>
                    <a:pt x="8070" y="0"/>
                    <a:pt x="8076" y="6"/>
                    <a:pt x="8076" y="12"/>
                  </a:cubicBezTo>
                  <a:cubicBezTo>
                    <a:pt x="8076" y="19"/>
                    <a:pt x="8070" y="25"/>
                    <a:pt x="8064" y="25"/>
                  </a:cubicBezTo>
                  <a:lnTo>
                    <a:pt x="7989" y="25"/>
                  </a:lnTo>
                  <a:cubicBezTo>
                    <a:pt x="7982" y="25"/>
                    <a:pt x="7976" y="19"/>
                    <a:pt x="7976" y="12"/>
                  </a:cubicBezTo>
                  <a:cubicBezTo>
                    <a:pt x="7976" y="6"/>
                    <a:pt x="7982" y="0"/>
                    <a:pt x="7989" y="0"/>
                  </a:cubicBezTo>
                  <a:close/>
                  <a:moveTo>
                    <a:pt x="8164" y="0"/>
                  </a:moveTo>
                  <a:lnTo>
                    <a:pt x="8164" y="0"/>
                  </a:lnTo>
                  <a:cubicBezTo>
                    <a:pt x="8170" y="0"/>
                    <a:pt x="8176" y="6"/>
                    <a:pt x="8176" y="12"/>
                  </a:cubicBezTo>
                  <a:cubicBezTo>
                    <a:pt x="8176" y="19"/>
                    <a:pt x="8170" y="25"/>
                    <a:pt x="8164" y="25"/>
                  </a:cubicBezTo>
                  <a:cubicBezTo>
                    <a:pt x="8157" y="25"/>
                    <a:pt x="8151" y="19"/>
                    <a:pt x="8151" y="12"/>
                  </a:cubicBezTo>
                  <a:cubicBezTo>
                    <a:pt x="8151" y="6"/>
                    <a:pt x="8157" y="0"/>
                    <a:pt x="8164" y="0"/>
                  </a:cubicBezTo>
                  <a:close/>
                  <a:moveTo>
                    <a:pt x="8264" y="0"/>
                  </a:moveTo>
                  <a:lnTo>
                    <a:pt x="8339" y="0"/>
                  </a:lnTo>
                  <a:cubicBezTo>
                    <a:pt x="8345" y="0"/>
                    <a:pt x="8351" y="6"/>
                    <a:pt x="8351" y="12"/>
                  </a:cubicBezTo>
                  <a:cubicBezTo>
                    <a:pt x="8351" y="19"/>
                    <a:pt x="8345" y="25"/>
                    <a:pt x="8339" y="25"/>
                  </a:cubicBezTo>
                  <a:lnTo>
                    <a:pt x="8264" y="25"/>
                  </a:lnTo>
                  <a:cubicBezTo>
                    <a:pt x="8257" y="25"/>
                    <a:pt x="8251" y="19"/>
                    <a:pt x="8251" y="12"/>
                  </a:cubicBezTo>
                  <a:cubicBezTo>
                    <a:pt x="8251" y="6"/>
                    <a:pt x="8257" y="0"/>
                    <a:pt x="8264" y="0"/>
                  </a:cubicBezTo>
                  <a:close/>
                  <a:moveTo>
                    <a:pt x="8439" y="0"/>
                  </a:moveTo>
                  <a:lnTo>
                    <a:pt x="8439" y="0"/>
                  </a:lnTo>
                  <a:cubicBezTo>
                    <a:pt x="8445" y="0"/>
                    <a:pt x="8451" y="6"/>
                    <a:pt x="8451" y="12"/>
                  </a:cubicBezTo>
                  <a:cubicBezTo>
                    <a:pt x="8451" y="19"/>
                    <a:pt x="8445" y="25"/>
                    <a:pt x="8439" y="25"/>
                  </a:cubicBezTo>
                  <a:cubicBezTo>
                    <a:pt x="8432" y="25"/>
                    <a:pt x="8426" y="19"/>
                    <a:pt x="8426" y="12"/>
                  </a:cubicBezTo>
                  <a:cubicBezTo>
                    <a:pt x="8426" y="6"/>
                    <a:pt x="8432" y="0"/>
                    <a:pt x="8439" y="0"/>
                  </a:cubicBezTo>
                  <a:close/>
                  <a:moveTo>
                    <a:pt x="8539" y="0"/>
                  </a:moveTo>
                  <a:lnTo>
                    <a:pt x="8614" y="0"/>
                  </a:lnTo>
                  <a:cubicBezTo>
                    <a:pt x="8620" y="0"/>
                    <a:pt x="8626" y="6"/>
                    <a:pt x="8626" y="12"/>
                  </a:cubicBezTo>
                  <a:cubicBezTo>
                    <a:pt x="8626" y="19"/>
                    <a:pt x="8620" y="25"/>
                    <a:pt x="8614" y="25"/>
                  </a:cubicBezTo>
                  <a:lnTo>
                    <a:pt x="8539" y="25"/>
                  </a:lnTo>
                  <a:cubicBezTo>
                    <a:pt x="8532" y="25"/>
                    <a:pt x="8526" y="19"/>
                    <a:pt x="8526" y="12"/>
                  </a:cubicBezTo>
                  <a:cubicBezTo>
                    <a:pt x="8526" y="6"/>
                    <a:pt x="8532" y="0"/>
                    <a:pt x="8539" y="0"/>
                  </a:cubicBezTo>
                  <a:close/>
                  <a:moveTo>
                    <a:pt x="8714" y="0"/>
                  </a:moveTo>
                  <a:lnTo>
                    <a:pt x="8714" y="0"/>
                  </a:lnTo>
                  <a:cubicBezTo>
                    <a:pt x="8721" y="0"/>
                    <a:pt x="8726" y="6"/>
                    <a:pt x="8726" y="12"/>
                  </a:cubicBezTo>
                  <a:cubicBezTo>
                    <a:pt x="8726" y="19"/>
                    <a:pt x="8721" y="25"/>
                    <a:pt x="8714" y="25"/>
                  </a:cubicBezTo>
                  <a:cubicBezTo>
                    <a:pt x="8707" y="25"/>
                    <a:pt x="8701" y="19"/>
                    <a:pt x="8701" y="12"/>
                  </a:cubicBezTo>
                  <a:cubicBezTo>
                    <a:pt x="8701" y="6"/>
                    <a:pt x="8707" y="0"/>
                    <a:pt x="8714" y="0"/>
                  </a:cubicBez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69" name="Freeform 366">
              <a:extLst>
                <a:ext uri="{FF2B5EF4-FFF2-40B4-BE49-F238E27FC236}">
                  <a16:creationId xmlns:a16="http://schemas.microsoft.com/office/drawing/2014/main" id="{5B38378E-1E9F-4275-A674-B2DD54DA5C8B}"/>
                </a:ext>
              </a:extLst>
            </p:cNvPr>
            <p:cNvSpPr>
              <a:spLocks noEditPoints="1"/>
            </p:cNvSpPr>
            <p:nvPr/>
          </p:nvSpPr>
          <p:spPr bwMode="auto">
            <a:xfrm>
              <a:off x="2720" y="3283"/>
              <a:ext cx="2094" cy="5"/>
            </a:xfrm>
            <a:custGeom>
              <a:avLst/>
              <a:gdLst>
                <a:gd name="T0" fmla="*/ 0 w 8726"/>
                <a:gd name="T1" fmla="*/ 0 h 25"/>
                <a:gd name="T2" fmla="*/ 0 w 8726"/>
                <a:gd name="T3" fmla="*/ 0 h 25"/>
                <a:gd name="T4" fmla="*/ 0 w 8726"/>
                <a:gd name="T5" fmla="*/ 0 h 25"/>
                <a:gd name="T6" fmla="*/ 0 w 8726"/>
                <a:gd name="T7" fmla="*/ 0 h 25"/>
                <a:gd name="T8" fmla="*/ 0 w 8726"/>
                <a:gd name="T9" fmla="*/ 0 h 25"/>
                <a:gd name="T10" fmla="*/ 0 w 8726"/>
                <a:gd name="T11" fmla="*/ 0 h 25"/>
                <a:gd name="T12" fmla="*/ 0 w 8726"/>
                <a:gd name="T13" fmla="*/ 0 h 25"/>
                <a:gd name="T14" fmla="*/ 0 w 8726"/>
                <a:gd name="T15" fmla="*/ 0 h 25"/>
                <a:gd name="T16" fmla="*/ 0 w 8726"/>
                <a:gd name="T17" fmla="*/ 0 h 25"/>
                <a:gd name="T18" fmla="*/ 0 w 8726"/>
                <a:gd name="T19" fmla="*/ 0 h 25"/>
                <a:gd name="T20" fmla="*/ 0 w 8726"/>
                <a:gd name="T21" fmla="*/ 0 h 25"/>
                <a:gd name="T22" fmla="*/ 0 w 8726"/>
                <a:gd name="T23" fmla="*/ 0 h 25"/>
                <a:gd name="T24" fmla="*/ 0 w 8726"/>
                <a:gd name="T25" fmla="*/ 0 h 25"/>
                <a:gd name="T26" fmla="*/ 0 w 8726"/>
                <a:gd name="T27" fmla="*/ 0 h 25"/>
                <a:gd name="T28" fmla="*/ 0 w 8726"/>
                <a:gd name="T29" fmla="*/ 0 h 25"/>
                <a:gd name="T30" fmla="*/ 0 w 8726"/>
                <a:gd name="T31" fmla="*/ 0 h 25"/>
                <a:gd name="T32" fmla="*/ 0 w 8726"/>
                <a:gd name="T33" fmla="*/ 0 h 25"/>
                <a:gd name="T34" fmla="*/ 0 w 8726"/>
                <a:gd name="T35" fmla="*/ 0 h 25"/>
                <a:gd name="T36" fmla="*/ 0 w 8726"/>
                <a:gd name="T37" fmla="*/ 0 h 25"/>
                <a:gd name="T38" fmla="*/ 0 w 8726"/>
                <a:gd name="T39" fmla="*/ 0 h 25"/>
                <a:gd name="T40" fmla="*/ 0 w 8726"/>
                <a:gd name="T41" fmla="*/ 0 h 25"/>
                <a:gd name="T42" fmla="*/ 0 w 8726"/>
                <a:gd name="T43" fmla="*/ 0 h 25"/>
                <a:gd name="T44" fmla="*/ 0 w 8726"/>
                <a:gd name="T45" fmla="*/ 0 h 25"/>
                <a:gd name="T46" fmla="*/ 0 w 8726"/>
                <a:gd name="T47" fmla="*/ 0 h 25"/>
                <a:gd name="T48" fmla="*/ 0 w 8726"/>
                <a:gd name="T49" fmla="*/ 0 h 25"/>
                <a:gd name="T50" fmla="*/ 0 w 8726"/>
                <a:gd name="T51" fmla="*/ 0 h 25"/>
                <a:gd name="T52" fmla="*/ 0 w 8726"/>
                <a:gd name="T53" fmla="*/ 0 h 25"/>
                <a:gd name="T54" fmla="*/ 0 w 8726"/>
                <a:gd name="T55" fmla="*/ 0 h 25"/>
                <a:gd name="T56" fmla="*/ 0 w 8726"/>
                <a:gd name="T57" fmla="*/ 0 h 25"/>
                <a:gd name="T58" fmla="*/ 0 w 8726"/>
                <a:gd name="T59" fmla="*/ 0 h 25"/>
                <a:gd name="T60" fmla="*/ 0 w 8726"/>
                <a:gd name="T61" fmla="*/ 0 h 25"/>
                <a:gd name="T62" fmla="*/ 0 w 8726"/>
                <a:gd name="T63" fmla="*/ 0 h 25"/>
                <a:gd name="T64" fmla="*/ 0 w 8726"/>
                <a:gd name="T65" fmla="*/ 0 h 25"/>
                <a:gd name="T66" fmla="*/ 0 w 8726"/>
                <a:gd name="T67" fmla="*/ 0 h 25"/>
                <a:gd name="T68" fmla="*/ 0 w 8726"/>
                <a:gd name="T69" fmla="*/ 0 h 25"/>
                <a:gd name="T70" fmla="*/ 0 w 8726"/>
                <a:gd name="T71" fmla="*/ 0 h 25"/>
                <a:gd name="T72" fmla="*/ 0 w 8726"/>
                <a:gd name="T73" fmla="*/ 0 h 25"/>
                <a:gd name="T74" fmla="*/ 0 w 8726"/>
                <a:gd name="T75" fmla="*/ 0 h 25"/>
                <a:gd name="T76" fmla="*/ 0 w 8726"/>
                <a:gd name="T77" fmla="*/ 0 h 25"/>
                <a:gd name="T78" fmla="*/ 0 w 8726"/>
                <a:gd name="T79" fmla="*/ 0 h 25"/>
                <a:gd name="T80" fmla="*/ 0 w 8726"/>
                <a:gd name="T81" fmla="*/ 0 h 25"/>
                <a:gd name="T82" fmla="*/ 0 w 8726"/>
                <a:gd name="T83" fmla="*/ 0 h 25"/>
                <a:gd name="T84" fmla="*/ 0 w 8726"/>
                <a:gd name="T85" fmla="*/ 0 h 25"/>
                <a:gd name="T86" fmla="*/ 0 w 8726"/>
                <a:gd name="T87" fmla="*/ 0 h 25"/>
                <a:gd name="T88" fmla="*/ 0 w 8726"/>
                <a:gd name="T89" fmla="*/ 0 h 25"/>
                <a:gd name="T90" fmla="*/ 0 w 8726"/>
                <a:gd name="T91" fmla="*/ 0 h 25"/>
                <a:gd name="T92" fmla="*/ 0 w 8726"/>
                <a:gd name="T93" fmla="*/ 0 h 25"/>
                <a:gd name="T94" fmla="*/ 0 w 8726"/>
                <a:gd name="T95" fmla="*/ 0 h 25"/>
                <a:gd name="T96" fmla="*/ 0 w 8726"/>
                <a:gd name="T97" fmla="*/ 0 h 25"/>
                <a:gd name="T98" fmla="*/ 0 w 8726"/>
                <a:gd name="T99" fmla="*/ 0 h 25"/>
                <a:gd name="T100" fmla="*/ 0 w 8726"/>
                <a:gd name="T101" fmla="*/ 0 h 25"/>
                <a:gd name="T102" fmla="*/ 0 w 8726"/>
                <a:gd name="T103" fmla="*/ 0 h 25"/>
                <a:gd name="T104" fmla="*/ 0 w 8726"/>
                <a:gd name="T105" fmla="*/ 0 h 25"/>
                <a:gd name="T106" fmla="*/ 0 w 8726"/>
                <a:gd name="T107" fmla="*/ 0 h 25"/>
                <a:gd name="T108" fmla="*/ 0 w 8726"/>
                <a:gd name="T109" fmla="*/ 0 h 25"/>
                <a:gd name="T110" fmla="*/ 0 w 8726"/>
                <a:gd name="T111" fmla="*/ 0 h 2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726" h="25">
                  <a:moveTo>
                    <a:pt x="13" y="0"/>
                  </a:moveTo>
                  <a:lnTo>
                    <a:pt x="88" y="0"/>
                  </a:lnTo>
                  <a:cubicBezTo>
                    <a:pt x="95" y="0"/>
                    <a:pt x="100" y="6"/>
                    <a:pt x="100" y="13"/>
                  </a:cubicBezTo>
                  <a:cubicBezTo>
                    <a:pt x="100" y="20"/>
                    <a:pt x="95" y="25"/>
                    <a:pt x="88" y="25"/>
                  </a:cubicBezTo>
                  <a:lnTo>
                    <a:pt x="13" y="25"/>
                  </a:lnTo>
                  <a:cubicBezTo>
                    <a:pt x="6" y="25"/>
                    <a:pt x="0" y="20"/>
                    <a:pt x="0" y="13"/>
                  </a:cubicBezTo>
                  <a:cubicBezTo>
                    <a:pt x="0" y="6"/>
                    <a:pt x="6" y="0"/>
                    <a:pt x="13" y="0"/>
                  </a:cubicBezTo>
                  <a:close/>
                  <a:moveTo>
                    <a:pt x="188" y="0"/>
                  </a:moveTo>
                  <a:lnTo>
                    <a:pt x="188" y="0"/>
                  </a:lnTo>
                  <a:cubicBezTo>
                    <a:pt x="195" y="0"/>
                    <a:pt x="200" y="6"/>
                    <a:pt x="200" y="13"/>
                  </a:cubicBezTo>
                  <a:cubicBezTo>
                    <a:pt x="200" y="20"/>
                    <a:pt x="195" y="25"/>
                    <a:pt x="188" y="25"/>
                  </a:cubicBezTo>
                  <a:cubicBezTo>
                    <a:pt x="181" y="25"/>
                    <a:pt x="175" y="20"/>
                    <a:pt x="175" y="13"/>
                  </a:cubicBezTo>
                  <a:cubicBezTo>
                    <a:pt x="175" y="6"/>
                    <a:pt x="181" y="0"/>
                    <a:pt x="188" y="0"/>
                  </a:cubicBezTo>
                  <a:close/>
                  <a:moveTo>
                    <a:pt x="288" y="0"/>
                  </a:moveTo>
                  <a:lnTo>
                    <a:pt x="363" y="0"/>
                  </a:lnTo>
                  <a:cubicBezTo>
                    <a:pt x="370" y="0"/>
                    <a:pt x="375" y="6"/>
                    <a:pt x="375" y="13"/>
                  </a:cubicBezTo>
                  <a:cubicBezTo>
                    <a:pt x="375" y="20"/>
                    <a:pt x="370" y="25"/>
                    <a:pt x="363" y="25"/>
                  </a:cubicBezTo>
                  <a:lnTo>
                    <a:pt x="288" y="25"/>
                  </a:lnTo>
                  <a:cubicBezTo>
                    <a:pt x="281" y="25"/>
                    <a:pt x="275" y="20"/>
                    <a:pt x="275" y="13"/>
                  </a:cubicBezTo>
                  <a:cubicBezTo>
                    <a:pt x="275" y="6"/>
                    <a:pt x="281" y="0"/>
                    <a:pt x="288" y="0"/>
                  </a:cubicBezTo>
                  <a:close/>
                  <a:moveTo>
                    <a:pt x="463" y="0"/>
                  </a:moveTo>
                  <a:lnTo>
                    <a:pt x="463" y="0"/>
                  </a:lnTo>
                  <a:cubicBezTo>
                    <a:pt x="470" y="0"/>
                    <a:pt x="475" y="6"/>
                    <a:pt x="475" y="13"/>
                  </a:cubicBezTo>
                  <a:cubicBezTo>
                    <a:pt x="475" y="20"/>
                    <a:pt x="470" y="25"/>
                    <a:pt x="463" y="25"/>
                  </a:cubicBezTo>
                  <a:cubicBezTo>
                    <a:pt x="456" y="25"/>
                    <a:pt x="450" y="20"/>
                    <a:pt x="450" y="13"/>
                  </a:cubicBezTo>
                  <a:cubicBezTo>
                    <a:pt x="450" y="6"/>
                    <a:pt x="456" y="0"/>
                    <a:pt x="463" y="0"/>
                  </a:cubicBezTo>
                  <a:close/>
                  <a:moveTo>
                    <a:pt x="563" y="0"/>
                  </a:moveTo>
                  <a:lnTo>
                    <a:pt x="638" y="0"/>
                  </a:lnTo>
                  <a:cubicBezTo>
                    <a:pt x="645" y="0"/>
                    <a:pt x="650" y="6"/>
                    <a:pt x="650" y="13"/>
                  </a:cubicBezTo>
                  <a:cubicBezTo>
                    <a:pt x="650" y="20"/>
                    <a:pt x="645" y="25"/>
                    <a:pt x="638" y="25"/>
                  </a:cubicBezTo>
                  <a:lnTo>
                    <a:pt x="563" y="25"/>
                  </a:lnTo>
                  <a:cubicBezTo>
                    <a:pt x="556" y="25"/>
                    <a:pt x="550" y="20"/>
                    <a:pt x="550" y="13"/>
                  </a:cubicBezTo>
                  <a:cubicBezTo>
                    <a:pt x="550" y="6"/>
                    <a:pt x="556" y="0"/>
                    <a:pt x="563" y="0"/>
                  </a:cubicBezTo>
                  <a:close/>
                  <a:moveTo>
                    <a:pt x="738" y="0"/>
                  </a:moveTo>
                  <a:lnTo>
                    <a:pt x="738" y="0"/>
                  </a:lnTo>
                  <a:cubicBezTo>
                    <a:pt x="745" y="0"/>
                    <a:pt x="750" y="6"/>
                    <a:pt x="750" y="13"/>
                  </a:cubicBezTo>
                  <a:cubicBezTo>
                    <a:pt x="750" y="20"/>
                    <a:pt x="745" y="25"/>
                    <a:pt x="738" y="25"/>
                  </a:cubicBezTo>
                  <a:cubicBezTo>
                    <a:pt x="731" y="25"/>
                    <a:pt x="725" y="20"/>
                    <a:pt x="725" y="13"/>
                  </a:cubicBezTo>
                  <a:cubicBezTo>
                    <a:pt x="725" y="6"/>
                    <a:pt x="731" y="0"/>
                    <a:pt x="738" y="0"/>
                  </a:cubicBezTo>
                  <a:close/>
                  <a:moveTo>
                    <a:pt x="838" y="0"/>
                  </a:moveTo>
                  <a:lnTo>
                    <a:pt x="913" y="0"/>
                  </a:lnTo>
                  <a:cubicBezTo>
                    <a:pt x="920" y="0"/>
                    <a:pt x="925" y="6"/>
                    <a:pt x="925" y="13"/>
                  </a:cubicBezTo>
                  <a:cubicBezTo>
                    <a:pt x="925" y="20"/>
                    <a:pt x="920" y="25"/>
                    <a:pt x="913" y="25"/>
                  </a:cubicBezTo>
                  <a:lnTo>
                    <a:pt x="838" y="25"/>
                  </a:lnTo>
                  <a:cubicBezTo>
                    <a:pt x="831" y="25"/>
                    <a:pt x="825" y="20"/>
                    <a:pt x="825" y="13"/>
                  </a:cubicBezTo>
                  <a:cubicBezTo>
                    <a:pt x="825" y="6"/>
                    <a:pt x="831" y="0"/>
                    <a:pt x="838" y="0"/>
                  </a:cubicBezTo>
                  <a:close/>
                  <a:moveTo>
                    <a:pt x="1013" y="0"/>
                  </a:moveTo>
                  <a:lnTo>
                    <a:pt x="1013" y="0"/>
                  </a:lnTo>
                  <a:cubicBezTo>
                    <a:pt x="1020" y="0"/>
                    <a:pt x="1025" y="6"/>
                    <a:pt x="1025" y="13"/>
                  </a:cubicBezTo>
                  <a:cubicBezTo>
                    <a:pt x="1025" y="20"/>
                    <a:pt x="1020" y="25"/>
                    <a:pt x="1013" y="25"/>
                  </a:cubicBezTo>
                  <a:cubicBezTo>
                    <a:pt x="1006" y="25"/>
                    <a:pt x="1000" y="20"/>
                    <a:pt x="1000" y="13"/>
                  </a:cubicBezTo>
                  <a:cubicBezTo>
                    <a:pt x="1000" y="6"/>
                    <a:pt x="1006" y="0"/>
                    <a:pt x="1013" y="0"/>
                  </a:cubicBezTo>
                  <a:close/>
                  <a:moveTo>
                    <a:pt x="1113" y="0"/>
                  </a:moveTo>
                  <a:lnTo>
                    <a:pt x="1188" y="0"/>
                  </a:lnTo>
                  <a:cubicBezTo>
                    <a:pt x="1195" y="0"/>
                    <a:pt x="1200" y="6"/>
                    <a:pt x="1200" y="13"/>
                  </a:cubicBezTo>
                  <a:cubicBezTo>
                    <a:pt x="1200" y="20"/>
                    <a:pt x="1195" y="25"/>
                    <a:pt x="1188" y="25"/>
                  </a:cubicBezTo>
                  <a:lnTo>
                    <a:pt x="1113" y="25"/>
                  </a:lnTo>
                  <a:cubicBezTo>
                    <a:pt x="1106" y="25"/>
                    <a:pt x="1100" y="20"/>
                    <a:pt x="1100" y="13"/>
                  </a:cubicBezTo>
                  <a:cubicBezTo>
                    <a:pt x="1100" y="6"/>
                    <a:pt x="1106" y="0"/>
                    <a:pt x="1113" y="0"/>
                  </a:cubicBezTo>
                  <a:close/>
                  <a:moveTo>
                    <a:pt x="1288" y="0"/>
                  </a:moveTo>
                  <a:lnTo>
                    <a:pt x="1288" y="0"/>
                  </a:lnTo>
                  <a:cubicBezTo>
                    <a:pt x="1295" y="0"/>
                    <a:pt x="1300" y="6"/>
                    <a:pt x="1300" y="13"/>
                  </a:cubicBezTo>
                  <a:cubicBezTo>
                    <a:pt x="1300" y="20"/>
                    <a:pt x="1295" y="25"/>
                    <a:pt x="1288" y="25"/>
                  </a:cubicBezTo>
                  <a:cubicBezTo>
                    <a:pt x="1281" y="25"/>
                    <a:pt x="1275" y="20"/>
                    <a:pt x="1275" y="13"/>
                  </a:cubicBezTo>
                  <a:cubicBezTo>
                    <a:pt x="1275" y="6"/>
                    <a:pt x="1281" y="0"/>
                    <a:pt x="1288" y="0"/>
                  </a:cubicBezTo>
                  <a:close/>
                  <a:moveTo>
                    <a:pt x="1388" y="0"/>
                  </a:moveTo>
                  <a:lnTo>
                    <a:pt x="1463" y="0"/>
                  </a:lnTo>
                  <a:cubicBezTo>
                    <a:pt x="1470" y="0"/>
                    <a:pt x="1475" y="6"/>
                    <a:pt x="1475" y="13"/>
                  </a:cubicBezTo>
                  <a:cubicBezTo>
                    <a:pt x="1475" y="20"/>
                    <a:pt x="1470" y="25"/>
                    <a:pt x="1463" y="25"/>
                  </a:cubicBezTo>
                  <a:lnTo>
                    <a:pt x="1388" y="25"/>
                  </a:lnTo>
                  <a:cubicBezTo>
                    <a:pt x="1381" y="25"/>
                    <a:pt x="1375" y="20"/>
                    <a:pt x="1375" y="13"/>
                  </a:cubicBezTo>
                  <a:cubicBezTo>
                    <a:pt x="1375" y="6"/>
                    <a:pt x="1381" y="0"/>
                    <a:pt x="1388" y="0"/>
                  </a:cubicBezTo>
                  <a:close/>
                  <a:moveTo>
                    <a:pt x="1563" y="0"/>
                  </a:moveTo>
                  <a:lnTo>
                    <a:pt x="1563" y="0"/>
                  </a:lnTo>
                  <a:cubicBezTo>
                    <a:pt x="1570" y="0"/>
                    <a:pt x="1575" y="6"/>
                    <a:pt x="1575" y="13"/>
                  </a:cubicBezTo>
                  <a:cubicBezTo>
                    <a:pt x="1575" y="20"/>
                    <a:pt x="1570" y="25"/>
                    <a:pt x="1563" y="25"/>
                  </a:cubicBezTo>
                  <a:cubicBezTo>
                    <a:pt x="1556" y="25"/>
                    <a:pt x="1550" y="20"/>
                    <a:pt x="1550" y="13"/>
                  </a:cubicBezTo>
                  <a:cubicBezTo>
                    <a:pt x="1550" y="6"/>
                    <a:pt x="1556" y="0"/>
                    <a:pt x="1563" y="0"/>
                  </a:cubicBezTo>
                  <a:close/>
                  <a:moveTo>
                    <a:pt x="1663" y="0"/>
                  </a:moveTo>
                  <a:lnTo>
                    <a:pt x="1738" y="0"/>
                  </a:lnTo>
                  <a:cubicBezTo>
                    <a:pt x="1745" y="0"/>
                    <a:pt x="1750" y="6"/>
                    <a:pt x="1750" y="13"/>
                  </a:cubicBezTo>
                  <a:cubicBezTo>
                    <a:pt x="1750" y="20"/>
                    <a:pt x="1745" y="25"/>
                    <a:pt x="1738" y="25"/>
                  </a:cubicBezTo>
                  <a:lnTo>
                    <a:pt x="1663" y="25"/>
                  </a:lnTo>
                  <a:cubicBezTo>
                    <a:pt x="1656" y="25"/>
                    <a:pt x="1650" y="20"/>
                    <a:pt x="1650" y="13"/>
                  </a:cubicBezTo>
                  <a:cubicBezTo>
                    <a:pt x="1650" y="6"/>
                    <a:pt x="1656" y="0"/>
                    <a:pt x="1663" y="0"/>
                  </a:cubicBezTo>
                  <a:close/>
                  <a:moveTo>
                    <a:pt x="1838" y="0"/>
                  </a:moveTo>
                  <a:lnTo>
                    <a:pt x="1838" y="0"/>
                  </a:lnTo>
                  <a:cubicBezTo>
                    <a:pt x="1845" y="0"/>
                    <a:pt x="1850" y="6"/>
                    <a:pt x="1850" y="13"/>
                  </a:cubicBezTo>
                  <a:cubicBezTo>
                    <a:pt x="1850" y="20"/>
                    <a:pt x="1845" y="25"/>
                    <a:pt x="1838" y="25"/>
                  </a:cubicBezTo>
                  <a:cubicBezTo>
                    <a:pt x="1831" y="25"/>
                    <a:pt x="1825" y="20"/>
                    <a:pt x="1825" y="13"/>
                  </a:cubicBezTo>
                  <a:cubicBezTo>
                    <a:pt x="1825" y="6"/>
                    <a:pt x="1831" y="0"/>
                    <a:pt x="1838" y="0"/>
                  </a:cubicBezTo>
                  <a:close/>
                  <a:moveTo>
                    <a:pt x="1938" y="0"/>
                  </a:moveTo>
                  <a:lnTo>
                    <a:pt x="2013" y="0"/>
                  </a:lnTo>
                  <a:cubicBezTo>
                    <a:pt x="2020" y="0"/>
                    <a:pt x="2025" y="6"/>
                    <a:pt x="2025" y="13"/>
                  </a:cubicBezTo>
                  <a:cubicBezTo>
                    <a:pt x="2025" y="20"/>
                    <a:pt x="2020" y="25"/>
                    <a:pt x="2013" y="25"/>
                  </a:cubicBezTo>
                  <a:lnTo>
                    <a:pt x="1938" y="25"/>
                  </a:lnTo>
                  <a:cubicBezTo>
                    <a:pt x="1931" y="25"/>
                    <a:pt x="1925" y="20"/>
                    <a:pt x="1925" y="13"/>
                  </a:cubicBezTo>
                  <a:cubicBezTo>
                    <a:pt x="1925" y="6"/>
                    <a:pt x="1931" y="0"/>
                    <a:pt x="1938" y="0"/>
                  </a:cubicBezTo>
                  <a:close/>
                  <a:moveTo>
                    <a:pt x="2113" y="0"/>
                  </a:moveTo>
                  <a:lnTo>
                    <a:pt x="2113" y="0"/>
                  </a:lnTo>
                  <a:cubicBezTo>
                    <a:pt x="2120" y="0"/>
                    <a:pt x="2125" y="6"/>
                    <a:pt x="2125" y="13"/>
                  </a:cubicBezTo>
                  <a:cubicBezTo>
                    <a:pt x="2125" y="20"/>
                    <a:pt x="2120" y="25"/>
                    <a:pt x="2113" y="25"/>
                  </a:cubicBezTo>
                  <a:cubicBezTo>
                    <a:pt x="2106" y="25"/>
                    <a:pt x="2100" y="20"/>
                    <a:pt x="2100" y="13"/>
                  </a:cubicBezTo>
                  <a:cubicBezTo>
                    <a:pt x="2100" y="6"/>
                    <a:pt x="2106" y="0"/>
                    <a:pt x="2113" y="0"/>
                  </a:cubicBezTo>
                  <a:close/>
                  <a:moveTo>
                    <a:pt x="2213" y="0"/>
                  </a:moveTo>
                  <a:lnTo>
                    <a:pt x="2288" y="0"/>
                  </a:lnTo>
                  <a:cubicBezTo>
                    <a:pt x="2295" y="0"/>
                    <a:pt x="2300" y="6"/>
                    <a:pt x="2300" y="13"/>
                  </a:cubicBezTo>
                  <a:cubicBezTo>
                    <a:pt x="2300" y="20"/>
                    <a:pt x="2295" y="25"/>
                    <a:pt x="2288" y="25"/>
                  </a:cubicBezTo>
                  <a:lnTo>
                    <a:pt x="2213" y="25"/>
                  </a:lnTo>
                  <a:cubicBezTo>
                    <a:pt x="2206" y="25"/>
                    <a:pt x="2200" y="20"/>
                    <a:pt x="2200" y="13"/>
                  </a:cubicBezTo>
                  <a:cubicBezTo>
                    <a:pt x="2200" y="6"/>
                    <a:pt x="2206" y="0"/>
                    <a:pt x="2213" y="0"/>
                  </a:cubicBezTo>
                  <a:close/>
                  <a:moveTo>
                    <a:pt x="2388" y="0"/>
                  </a:moveTo>
                  <a:lnTo>
                    <a:pt x="2388" y="0"/>
                  </a:lnTo>
                  <a:cubicBezTo>
                    <a:pt x="2395" y="0"/>
                    <a:pt x="2401" y="6"/>
                    <a:pt x="2401" y="13"/>
                  </a:cubicBezTo>
                  <a:cubicBezTo>
                    <a:pt x="2401" y="20"/>
                    <a:pt x="2395" y="25"/>
                    <a:pt x="2388" y="25"/>
                  </a:cubicBezTo>
                  <a:cubicBezTo>
                    <a:pt x="2381" y="25"/>
                    <a:pt x="2375" y="20"/>
                    <a:pt x="2375" y="13"/>
                  </a:cubicBezTo>
                  <a:cubicBezTo>
                    <a:pt x="2375" y="6"/>
                    <a:pt x="2381" y="0"/>
                    <a:pt x="2388" y="0"/>
                  </a:cubicBezTo>
                  <a:close/>
                  <a:moveTo>
                    <a:pt x="2488" y="0"/>
                  </a:moveTo>
                  <a:lnTo>
                    <a:pt x="2563" y="0"/>
                  </a:lnTo>
                  <a:cubicBezTo>
                    <a:pt x="2570" y="0"/>
                    <a:pt x="2576" y="6"/>
                    <a:pt x="2576" y="13"/>
                  </a:cubicBezTo>
                  <a:cubicBezTo>
                    <a:pt x="2576" y="20"/>
                    <a:pt x="2570" y="25"/>
                    <a:pt x="2563" y="25"/>
                  </a:cubicBezTo>
                  <a:lnTo>
                    <a:pt x="2488" y="25"/>
                  </a:lnTo>
                  <a:cubicBezTo>
                    <a:pt x="2481" y="25"/>
                    <a:pt x="2476" y="20"/>
                    <a:pt x="2476" y="13"/>
                  </a:cubicBezTo>
                  <a:cubicBezTo>
                    <a:pt x="2476" y="6"/>
                    <a:pt x="2481" y="0"/>
                    <a:pt x="2488" y="0"/>
                  </a:cubicBezTo>
                  <a:close/>
                  <a:moveTo>
                    <a:pt x="2663" y="0"/>
                  </a:moveTo>
                  <a:lnTo>
                    <a:pt x="2663" y="0"/>
                  </a:lnTo>
                  <a:cubicBezTo>
                    <a:pt x="2670" y="0"/>
                    <a:pt x="2676" y="6"/>
                    <a:pt x="2676" y="13"/>
                  </a:cubicBezTo>
                  <a:cubicBezTo>
                    <a:pt x="2676" y="20"/>
                    <a:pt x="2670" y="25"/>
                    <a:pt x="2663" y="25"/>
                  </a:cubicBezTo>
                  <a:cubicBezTo>
                    <a:pt x="2656" y="25"/>
                    <a:pt x="2651" y="20"/>
                    <a:pt x="2651" y="13"/>
                  </a:cubicBezTo>
                  <a:cubicBezTo>
                    <a:pt x="2651" y="6"/>
                    <a:pt x="2656" y="0"/>
                    <a:pt x="2663" y="0"/>
                  </a:cubicBezTo>
                  <a:close/>
                  <a:moveTo>
                    <a:pt x="2763" y="0"/>
                  </a:moveTo>
                  <a:lnTo>
                    <a:pt x="2838" y="0"/>
                  </a:lnTo>
                  <a:cubicBezTo>
                    <a:pt x="2845" y="0"/>
                    <a:pt x="2851" y="6"/>
                    <a:pt x="2851" y="13"/>
                  </a:cubicBezTo>
                  <a:cubicBezTo>
                    <a:pt x="2851" y="20"/>
                    <a:pt x="2845" y="25"/>
                    <a:pt x="2838" y="25"/>
                  </a:cubicBezTo>
                  <a:lnTo>
                    <a:pt x="2763" y="25"/>
                  </a:lnTo>
                  <a:cubicBezTo>
                    <a:pt x="2756" y="25"/>
                    <a:pt x="2751" y="20"/>
                    <a:pt x="2751" y="13"/>
                  </a:cubicBezTo>
                  <a:cubicBezTo>
                    <a:pt x="2751" y="6"/>
                    <a:pt x="2756" y="0"/>
                    <a:pt x="2763" y="0"/>
                  </a:cubicBezTo>
                  <a:close/>
                  <a:moveTo>
                    <a:pt x="2938" y="0"/>
                  </a:moveTo>
                  <a:lnTo>
                    <a:pt x="2938" y="0"/>
                  </a:lnTo>
                  <a:cubicBezTo>
                    <a:pt x="2945" y="0"/>
                    <a:pt x="2951" y="6"/>
                    <a:pt x="2951" y="13"/>
                  </a:cubicBezTo>
                  <a:cubicBezTo>
                    <a:pt x="2951" y="20"/>
                    <a:pt x="2945" y="25"/>
                    <a:pt x="2938" y="25"/>
                  </a:cubicBezTo>
                  <a:cubicBezTo>
                    <a:pt x="2931" y="25"/>
                    <a:pt x="2926" y="20"/>
                    <a:pt x="2926" y="13"/>
                  </a:cubicBezTo>
                  <a:cubicBezTo>
                    <a:pt x="2926" y="6"/>
                    <a:pt x="2931" y="0"/>
                    <a:pt x="2938" y="0"/>
                  </a:cubicBezTo>
                  <a:close/>
                  <a:moveTo>
                    <a:pt x="3038" y="0"/>
                  </a:moveTo>
                  <a:lnTo>
                    <a:pt x="3113" y="0"/>
                  </a:lnTo>
                  <a:cubicBezTo>
                    <a:pt x="3120" y="0"/>
                    <a:pt x="3126" y="6"/>
                    <a:pt x="3126" y="13"/>
                  </a:cubicBezTo>
                  <a:cubicBezTo>
                    <a:pt x="3126" y="20"/>
                    <a:pt x="3120" y="25"/>
                    <a:pt x="3113" y="25"/>
                  </a:cubicBezTo>
                  <a:lnTo>
                    <a:pt x="3038" y="25"/>
                  </a:lnTo>
                  <a:cubicBezTo>
                    <a:pt x="3031" y="25"/>
                    <a:pt x="3026" y="20"/>
                    <a:pt x="3026" y="13"/>
                  </a:cubicBezTo>
                  <a:cubicBezTo>
                    <a:pt x="3026" y="6"/>
                    <a:pt x="3031" y="0"/>
                    <a:pt x="3038" y="0"/>
                  </a:cubicBezTo>
                  <a:close/>
                  <a:moveTo>
                    <a:pt x="3213" y="0"/>
                  </a:moveTo>
                  <a:lnTo>
                    <a:pt x="3213" y="0"/>
                  </a:lnTo>
                  <a:cubicBezTo>
                    <a:pt x="3220" y="0"/>
                    <a:pt x="3226" y="6"/>
                    <a:pt x="3226" y="13"/>
                  </a:cubicBezTo>
                  <a:cubicBezTo>
                    <a:pt x="3226" y="20"/>
                    <a:pt x="3220" y="25"/>
                    <a:pt x="3213" y="25"/>
                  </a:cubicBezTo>
                  <a:cubicBezTo>
                    <a:pt x="3206" y="25"/>
                    <a:pt x="3201" y="20"/>
                    <a:pt x="3201" y="13"/>
                  </a:cubicBezTo>
                  <a:cubicBezTo>
                    <a:pt x="3201" y="6"/>
                    <a:pt x="3206" y="0"/>
                    <a:pt x="3213" y="0"/>
                  </a:cubicBezTo>
                  <a:close/>
                  <a:moveTo>
                    <a:pt x="3313" y="0"/>
                  </a:moveTo>
                  <a:lnTo>
                    <a:pt x="3388" y="0"/>
                  </a:lnTo>
                  <a:cubicBezTo>
                    <a:pt x="3395" y="0"/>
                    <a:pt x="3401" y="6"/>
                    <a:pt x="3401" y="13"/>
                  </a:cubicBezTo>
                  <a:cubicBezTo>
                    <a:pt x="3401" y="20"/>
                    <a:pt x="3395" y="25"/>
                    <a:pt x="3388" y="25"/>
                  </a:cubicBezTo>
                  <a:lnTo>
                    <a:pt x="3313" y="25"/>
                  </a:lnTo>
                  <a:cubicBezTo>
                    <a:pt x="3306" y="25"/>
                    <a:pt x="3301" y="20"/>
                    <a:pt x="3301" y="13"/>
                  </a:cubicBezTo>
                  <a:cubicBezTo>
                    <a:pt x="3301" y="6"/>
                    <a:pt x="3306" y="0"/>
                    <a:pt x="3313" y="0"/>
                  </a:cubicBezTo>
                  <a:close/>
                  <a:moveTo>
                    <a:pt x="3488" y="0"/>
                  </a:moveTo>
                  <a:lnTo>
                    <a:pt x="3488" y="0"/>
                  </a:lnTo>
                  <a:cubicBezTo>
                    <a:pt x="3495" y="0"/>
                    <a:pt x="3501" y="6"/>
                    <a:pt x="3501" y="13"/>
                  </a:cubicBezTo>
                  <a:cubicBezTo>
                    <a:pt x="3501" y="20"/>
                    <a:pt x="3495" y="25"/>
                    <a:pt x="3488" y="25"/>
                  </a:cubicBezTo>
                  <a:cubicBezTo>
                    <a:pt x="3481" y="25"/>
                    <a:pt x="3476" y="20"/>
                    <a:pt x="3476" y="13"/>
                  </a:cubicBezTo>
                  <a:cubicBezTo>
                    <a:pt x="3476" y="6"/>
                    <a:pt x="3481" y="0"/>
                    <a:pt x="3488" y="0"/>
                  </a:cubicBezTo>
                  <a:close/>
                  <a:moveTo>
                    <a:pt x="3588" y="0"/>
                  </a:moveTo>
                  <a:lnTo>
                    <a:pt x="3663" y="0"/>
                  </a:lnTo>
                  <a:cubicBezTo>
                    <a:pt x="3670" y="0"/>
                    <a:pt x="3676" y="6"/>
                    <a:pt x="3676" y="13"/>
                  </a:cubicBezTo>
                  <a:cubicBezTo>
                    <a:pt x="3676" y="20"/>
                    <a:pt x="3670" y="25"/>
                    <a:pt x="3663" y="25"/>
                  </a:cubicBezTo>
                  <a:lnTo>
                    <a:pt x="3588" y="25"/>
                  </a:lnTo>
                  <a:cubicBezTo>
                    <a:pt x="3581" y="25"/>
                    <a:pt x="3576" y="20"/>
                    <a:pt x="3576" y="13"/>
                  </a:cubicBezTo>
                  <a:cubicBezTo>
                    <a:pt x="3576" y="6"/>
                    <a:pt x="3581" y="0"/>
                    <a:pt x="3588" y="0"/>
                  </a:cubicBezTo>
                  <a:close/>
                  <a:moveTo>
                    <a:pt x="3763" y="0"/>
                  </a:moveTo>
                  <a:lnTo>
                    <a:pt x="3763" y="0"/>
                  </a:lnTo>
                  <a:cubicBezTo>
                    <a:pt x="3770" y="0"/>
                    <a:pt x="3776" y="6"/>
                    <a:pt x="3776" y="13"/>
                  </a:cubicBezTo>
                  <a:cubicBezTo>
                    <a:pt x="3776" y="20"/>
                    <a:pt x="3770" y="25"/>
                    <a:pt x="3763" y="25"/>
                  </a:cubicBezTo>
                  <a:cubicBezTo>
                    <a:pt x="3756" y="25"/>
                    <a:pt x="3751" y="20"/>
                    <a:pt x="3751" y="13"/>
                  </a:cubicBezTo>
                  <a:cubicBezTo>
                    <a:pt x="3751" y="6"/>
                    <a:pt x="3756" y="0"/>
                    <a:pt x="3763" y="0"/>
                  </a:cubicBezTo>
                  <a:close/>
                  <a:moveTo>
                    <a:pt x="3863" y="0"/>
                  </a:moveTo>
                  <a:lnTo>
                    <a:pt x="3938" y="0"/>
                  </a:lnTo>
                  <a:cubicBezTo>
                    <a:pt x="3945" y="0"/>
                    <a:pt x="3951" y="6"/>
                    <a:pt x="3951" y="13"/>
                  </a:cubicBezTo>
                  <a:cubicBezTo>
                    <a:pt x="3951" y="20"/>
                    <a:pt x="3945" y="25"/>
                    <a:pt x="3938" y="25"/>
                  </a:cubicBezTo>
                  <a:lnTo>
                    <a:pt x="3863" y="25"/>
                  </a:lnTo>
                  <a:cubicBezTo>
                    <a:pt x="3856" y="25"/>
                    <a:pt x="3851" y="20"/>
                    <a:pt x="3851" y="13"/>
                  </a:cubicBezTo>
                  <a:cubicBezTo>
                    <a:pt x="3851" y="6"/>
                    <a:pt x="3856" y="0"/>
                    <a:pt x="3863" y="0"/>
                  </a:cubicBezTo>
                  <a:close/>
                  <a:moveTo>
                    <a:pt x="4038" y="0"/>
                  </a:moveTo>
                  <a:lnTo>
                    <a:pt x="4038" y="0"/>
                  </a:lnTo>
                  <a:cubicBezTo>
                    <a:pt x="4045" y="0"/>
                    <a:pt x="4051" y="6"/>
                    <a:pt x="4051" y="13"/>
                  </a:cubicBezTo>
                  <a:cubicBezTo>
                    <a:pt x="4051" y="20"/>
                    <a:pt x="4045" y="25"/>
                    <a:pt x="4038" y="25"/>
                  </a:cubicBezTo>
                  <a:cubicBezTo>
                    <a:pt x="4031" y="25"/>
                    <a:pt x="4026" y="20"/>
                    <a:pt x="4026" y="13"/>
                  </a:cubicBezTo>
                  <a:cubicBezTo>
                    <a:pt x="4026" y="6"/>
                    <a:pt x="4031" y="0"/>
                    <a:pt x="4038" y="0"/>
                  </a:cubicBezTo>
                  <a:close/>
                  <a:moveTo>
                    <a:pt x="4138" y="0"/>
                  </a:moveTo>
                  <a:lnTo>
                    <a:pt x="4213" y="0"/>
                  </a:lnTo>
                  <a:cubicBezTo>
                    <a:pt x="4220" y="0"/>
                    <a:pt x="4226" y="6"/>
                    <a:pt x="4226" y="13"/>
                  </a:cubicBezTo>
                  <a:cubicBezTo>
                    <a:pt x="4226" y="20"/>
                    <a:pt x="4220" y="25"/>
                    <a:pt x="4213" y="25"/>
                  </a:cubicBezTo>
                  <a:lnTo>
                    <a:pt x="4138" y="25"/>
                  </a:lnTo>
                  <a:cubicBezTo>
                    <a:pt x="4131" y="25"/>
                    <a:pt x="4126" y="20"/>
                    <a:pt x="4126" y="13"/>
                  </a:cubicBezTo>
                  <a:cubicBezTo>
                    <a:pt x="4126" y="6"/>
                    <a:pt x="4131" y="0"/>
                    <a:pt x="4138" y="0"/>
                  </a:cubicBezTo>
                  <a:close/>
                  <a:moveTo>
                    <a:pt x="4313" y="0"/>
                  </a:moveTo>
                  <a:lnTo>
                    <a:pt x="4313" y="0"/>
                  </a:lnTo>
                  <a:cubicBezTo>
                    <a:pt x="4320" y="0"/>
                    <a:pt x="4326" y="6"/>
                    <a:pt x="4326" y="13"/>
                  </a:cubicBezTo>
                  <a:cubicBezTo>
                    <a:pt x="4326" y="20"/>
                    <a:pt x="4320" y="25"/>
                    <a:pt x="4313" y="25"/>
                  </a:cubicBezTo>
                  <a:cubicBezTo>
                    <a:pt x="4306" y="25"/>
                    <a:pt x="4301" y="20"/>
                    <a:pt x="4301" y="13"/>
                  </a:cubicBezTo>
                  <a:cubicBezTo>
                    <a:pt x="4301" y="6"/>
                    <a:pt x="4306" y="0"/>
                    <a:pt x="4313" y="0"/>
                  </a:cubicBezTo>
                  <a:close/>
                  <a:moveTo>
                    <a:pt x="4413" y="0"/>
                  </a:moveTo>
                  <a:lnTo>
                    <a:pt x="4488" y="0"/>
                  </a:lnTo>
                  <a:cubicBezTo>
                    <a:pt x="4495" y="0"/>
                    <a:pt x="4501" y="6"/>
                    <a:pt x="4501" y="13"/>
                  </a:cubicBezTo>
                  <a:cubicBezTo>
                    <a:pt x="4501" y="20"/>
                    <a:pt x="4495" y="25"/>
                    <a:pt x="4488" y="25"/>
                  </a:cubicBezTo>
                  <a:lnTo>
                    <a:pt x="4413" y="25"/>
                  </a:lnTo>
                  <a:cubicBezTo>
                    <a:pt x="4406" y="25"/>
                    <a:pt x="4401" y="20"/>
                    <a:pt x="4401" y="13"/>
                  </a:cubicBezTo>
                  <a:cubicBezTo>
                    <a:pt x="4401" y="6"/>
                    <a:pt x="4406" y="0"/>
                    <a:pt x="4413" y="0"/>
                  </a:cubicBezTo>
                  <a:close/>
                  <a:moveTo>
                    <a:pt x="4588" y="0"/>
                  </a:moveTo>
                  <a:lnTo>
                    <a:pt x="4588" y="0"/>
                  </a:lnTo>
                  <a:cubicBezTo>
                    <a:pt x="4595" y="0"/>
                    <a:pt x="4601" y="6"/>
                    <a:pt x="4601" y="13"/>
                  </a:cubicBezTo>
                  <a:cubicBezTo>
                    <a:pt x="4601" y="20"/>
                    <a:pt x="4595" y="25"/>
                    <a:pt x="4588" y="25"/>
                  </a:cubicBezTo>
                  <a:cubicBezTo>
                    <a:pt x="4581" y="25"/>
                    <a:pt x="4576" y="20"/>
                    <a:pt x="4576" y="13"/>
                  </a:cubicBezTo>
                  <a:cubicBezTo>
                    <a:pt x="4576" y="6"/>
                    <a:pt x="4581" y="0"/>
                    <a:pt x="4588" y="0"/>
                  </a:cubicBezTo>
                  <a:close/>
                  <a:moveTo>
                    <a:pt x="4688" y="0"/>
                  </a:moveTo>
                  <a:lnTo>
                    <a:pt x="4763" y="0"/>
                  </a:lnTo>
                  <a:cubicBezTo>
                    <a:pt x="4770" y="0"/>
                    <a:pt x="4776" y="6"/>
                    <a:pt x="4776" y="13"/>
                  </a:cubicBezTo>
                  <a:cubicBezTo>
                    <a:pt x="4776" y="20"/>
                    <a:pt x="4770" y="25"/>
                    <a:pt x="4763" y="25"/>
                  </a:cubicBezTo>
                  <a:lnTo>
                    <a:pt x="4688" y="25"/>
                  </a:lnTo>
                  <a:cubicBezTo>
                    <a:pt x="4681" y="25"/>
                    <a:pt x="4676" y="20"/>
                    <a:pt x="4676" y="13"/>
                  </a:cubicBezTo>
                  <a:cubicBezTo>
                    <a:pt x="4676" y="6"/>
                    <a:pt x="4681" y="0"/>
                    <a:pt x="4688" y="0"/>
                  </a:cubicBezTo>
                  <a:close/>
                  <a:moveTo>
                    <a:pt x="4863" y="0"/>
                  </a:moveTo>
                  <a:lnTo>
                    <a:pt x="4863" y="0"/>
                  </a:lnTo>
                  <a:cubicBezTo>
                    <a:pt x="4870" y="0"/>
                    <a:pt x="4876" y="6"/>
                    <a:pt x="4876" y="13"/>
                  </a:cubicBezTo>
                  <a:cubicBezTo>
                    <a:pt x="4876" y="20"/>
                    <a:pt x="4870" y="25"/>
                    <a:pt x="4863" y="25"/>
                  </a:cubicBezTo>
                  <a:cubicBezTo>
                    <a:pt x="4856" y="25"/>
                    <a:pt x="4851" y="20"/>
                    <a:pt x="4851" y="13"/>
                  </a:cubicBezTo>
                  <a:cubicBezTo>
                    <a:pt x="4851" y="6"/>
                    <a:pt x="4856" y="0"/>
                    <a:pt x="4863" y="0"/>
                  </a:cubicBezTo>
                  <a:close/>
                  <a:moveTo>
                    <a:pt x="4963" y="0"/>
                  </a:moveTo>
                  <a:lnTo>
                    <a:pt x="5038" y="0"/>
                  </a:lnTo>
                  <a:cubicBezTo>
                    <a:pt x="5045" y="0"/>
                    <a:pt x="5051" y="6"/>
                    <a:pt x="5051" y="13"/>
                  </a:cubicBezTo>
                  <a:cubicBezTo>
                    <a:pt x="5051" y="20"/>
                    <a:pt x="5045" y="25"/>
                    <a:pt x="5038" y="25"/>
                  </a:cubicBezTo>
                  <a:lnTo>
                    <a:pt x="4963" y="25"/>
                  </a:lnTo>
                  <a:cubicBezTo>
                    <a:pt x="4956" y="25"/>
                    <a:pt x="4951" y="20"/>
                    <a:pt x="4951" y="13"/>
                  </a:cubicBezTo>
                  <a:cubicBezTo>
                    <a:pt x="4951" y="6"/>
                    <a:pt x="4956" y="0"/>
                    <a:pt x="4963" y="0"/>
                  </a:cubicBezTo>
                  <a:close/>
                  <a:moveTo>
                    <a:pt x="5138" y="0"/>
                  </a:moveTo>
                  <a:lnTo>
                    <a:pt x="5138" y="0"/>
                  </a:lnTo>
                  <a:cubicBezTo>
                    <a:pt x="5145" y="0"/>
                    <a:pt x="5151" y="6"/>
                    <a:pt x="5151" y="13"/>
                  </a:cubicBezTo>
                  <a:cubicBezTo>
                    <a:pt x="5151" y="20"/>
                    <a:pt x="5145" y="25"/>
                    <a:pt x="5138" y="25"/>
                  </a:cubicBezTo>
                  <a:cubicBezTo>
                    <a:pt x="5131" y="25"/>
                    <a:pt x="5126" y="20"/>
                    <a:pt x="5126" y="13"/>
                  </a:cubicBezTo>
                  <a:cubicBezTo>
                    <a:pt x="5126" y="6"/>
                    <a:pt x="5131" y="0"/>
                    <a:pt x="5138" y="0"/>
                  </a:cubicBezTo>
                  <a:close/>
                  <a:moveTo>
                    <a:pt x="5238" y="0"/>
                  </a:moveTo>
                  <a:lnTo>
                    <a:pt x="5313" y="0"/>
                  </a:lnTo>
                  <a:cubicBezTo>
                    <a:pt x="5320" y="0"/>
                    <a:pt x="5326" y="6"/>
                    <a:pt x="5326" y="13"/>
                  </a:cubicBezTo>
                  <a:cubicBezTo>
                    <a:pt x="5326" y="20"/>
                    <a:pt x="5320" y="25"/>
                    <a:pt x="5313" y="25"/>
                  </a:cubicBezTo>
                  <a:lnTo>
                    <a:pt x="5238" y="25"/>
                  </a:lnTo>
                  <a:cubicBezTo>
                    <a:pt x="5231" y="25"/>
                    <a:pt x="5226" y="20"/>
                    <a:pt x="5226" y="13"/>
                  </a:cubicBezTo>
                  <a:cubicBezTo>
                    <a:pt x="5226" y="6"/>
                    <a:pt x="5231" y="0"/>
                    <a:pt x="5238" y="0"/>
                  </a:cubicBezTo>
                  <a:close/>
                  <a:moveTo>
                    <a:pt x="5413" y="0"/>
                  </a:moveTo>
                  <a:lnTo>
                    <a:pt x="5413" y="0"/>
                  </a:lnTo>
                  <a:cubicBezTo>
                    <a:pt x="5420" y="0"/>
                    <a:pt x="5426" y="6"/>
                    <a:pt x="5426" y="13"/>
                  </a:cubicBezTo>
                  <a:cubicBezTo>
                    <a:pt x="5426" y="20"/>
                    <a:pt x="5420" y="25"/>
                    <a:pt x="5413" y="25"/>
                  </a:cubicBezTo>
                  <a:cubicBezTo>
                    <a:pt x="5406" y="25"/>
                    <a:pt x="5401" y="20"/>
                    <a:pt x="5401" y="13"/>
                  </a:cubicBezTo>
                  <a:cubicBezTo>
                    <a:pt x="5401" y="6"/>
                    <a:pt x="5406" y="0"/>
                    <a:pt x="5413" y="0"/>
                  </a:cubicBezTo>
                  <a:close/>
                  <a:moveTo>
                    <a:pt x="5513" y="0"/>
                  </a:moveTo>
                  <a:lnTo>
                    <a:pt x="5588" y="0"/>
                  </a:lnTo>
                  <a:cubicBezTo>
                    <a:pt x="5595" y="0"/>
                    <a:pt x="5601" y="6"/>
                    <a:pt x="5601" y="13"/>
                  </a:cubicBezTo>
                  <a:cubicBezTo>
                    <a:pt x="5601" y="20"/>
                    <a:pt x="5595" y="25"/>
                    <a:pt x="5588" y="25"/>
                  </a:cubicBezTo>
                  <a:lnTo>
                    <a:pt x="5513" y="25"/>
                  </a:lnTo>
                  <a:cubicBezTo>
                    <a:pt x="5506" y="25"/>
                    <a:pt x="5501" y="20"/>
                    <a:pt x="5501" y="13"/>
                  </a:cubicBezTo>
                  <a:cubicBezTo>
                    <a:pt x="5501" y="6"/>
                    <a:pt x="5506" y="0"/>
                    <a:pt x="5513" y="0"/>
                  </a:cubicBezTo>
                  <a:close/>
                  <a:moveTo>
                    <a:pt x="5688" y="0"/>
                  </a:moveTo>
                  <a:lnTo>
                    <a:pt x="5688" y="0"/>
                  </a:lnTo>
                  <a:cubicBezTo>
                    <a:pt x="5695" y="0"/>
                    <a:pt x="5701" y="6"/>
                    <a:pt x="5701" y="13"/>
                  </a:cubicBezTo>
                  <a:cubicBezTo>
                    <a:pt x="5701" y="20"/>
                    <a:pt x="5695" y="25"/>
                    <a:pt x="5688" y="25"/>
                  </a:cubicBezTo>
                  <a:cubicBezTo>
                    <a:pt x="5681" y="25"/>
                    <a:pt x="5676" y="20"/>
                    <a:pt x="5676" y="13"/>
                  </a:cubicBezTo>
                  <a:cubicBezTo>
                    <a:pt x="5676" y="6"/>
                    <a:pt x="5681" y="0"/>
                    <a:pt x="5688" y="0"/>
                  </a:cubicBezTo>
                  <a:close/>
                  <a:moveTo>
                    <a:pt x="5788" y="0"/>
                  </a:moveTo>
                  <a:lnTo>
                    <a:pt x="5863" y="0"/>
                  </a:lnTo>
                  <a:cubicBezTo>
                    <a:pt x="5870" y="0"/>
                    <a:pt x="5876" y="6"/>
                    <a:pt x="5876" y="13"/>
                  </a:cubicBezTo>
                  <a:cubicBezTo>
                    <a:pt x="5876" y="20"/>
                    <a:pt x="5870" y="25"/>
                    <a:pt x="5863" y="25"/>
                  </a:cubicBezTo>
                  <a:lnTo>
                    <a:pt x="5788" y="25"/>
                  </a:lnTo>
                  <a:cubicBezTo>
                    <a:pt x="5781" y="25"/>
                    <a:pt x="5776" y="20"/>
                    <a:pt x="5776" y="13"/>
                  </a:cubicBezTo>
                  <a:cubicBezTo>
                    <a:pt x="5776" y="6"/>
                    <a:pt x="5781" y="0"/>
                    <a:pt x="5788" y="0"/>
                  </a:cubicBezTo>
                  <a:close/>
                  <a:moveTo>
                    <a:pt x="5963" y="0"/>
                  </a:moveTo>
                  <a:lnTo>
                    <a:pt x="5963" y="0"/>
                  </a:lnTo>
                  <a:cubicBezTo>
                    <a:pt x="5970" y="0"/>
                    <a:pt x="5976" y="6"/>
                    <a:pt x="5976" y="13"/>
                  </a:cubicBezTo>
                  <a:cubicBezTo>
                    <a:pt x="5976" y="20"/>
                    <a:pt x="5970" y="25"/>
                    <a:pt x="5963" y="25"/>
                  </a:cubicBezTo>
                  <a:cubicBezTo>
                    <a:pt x="5956" y="25"/>
                    <a:pt x="5951" y="20"/>
                    <a:pt x="5951" y="13"/>
                  </a:cubicBezTo>
                  <a:cubicBezTo>
                    <a:pt x="5951" y="6"/>
                    <a:pt x="5956" y="0"/>
                    <a:pt x="5963" y="0"/>
                  </a:cubicBezTo>
                  <a:close/>
                  <a:moveTo>
                    <a:pt x="6063" y="0"/>
                  </a:moveTo>
                  <a:lnTo>
                    <a:pt x="6138" y="0"/>
                  </a:lnTo>
                  <a:cubicBezTo>
                    <a:pt x="6145" y="0"/>
                    <a:pt x="6151" y="6"/>
                    <a:pt x="6151" y="13"/>
                  </a:cubicBezTo>
                  <a:cubicBezTo>
                    <a:pt x="6151" y="20"/>
                    <a:pt x="6145" y="25"/>
                    <a:pt x="6138" y="25"/>
                  </a:cubicBezTo>
                  <a:lnTo>
                    <a:pt x="6063" y="25"/>
                  </a:lnTo>
                  <a:cubicBezTo>
                    <a:pt x="6056" y="25"/>
                    <a:pt x="6051" y="20"/>
                    <a:pt x="6051" y="13"/>
                  </a:cubicBezTo>
                  <a:cubicBezTo>
                    <a:pt x="6051" y="6"/>
                    <a:pt x="6056" y="0"/>
                    <a:pt x="6063" y="0"/>
                  </a:cubicBezTo>
                  <a:close/>
                  <a:moveTo>
                    <a:pt x="6238" y="0"/>
                  </a:moveTo>
                  <a:lnTo>
                    <a:pt x="6238" y="0"/>
                  </a:lnTo>
                  <a:cubicBezTo>
                    <a:pt x="6245" y="0"/>
                    <a:pt x="6251" y="6"/>
                    <a:pt x="6251" y="13"/>
                  </a:cubicBezTo>
                  <a:cubicBezTo>
                    <a:pt x="6251" y="20"/>
                    <a:pt x="6245" y="25"/>
                    <a:pt x="6238" y="25"/>
                  </a:cubicBezTo>
                  <a:cubicBezTo>
                    <a:pt x="6231" y="25"/>
                    <a:pt x="6226" y="20"/>
                    <a:pt x="6226" y="13"/>
                  </a:cubicBezTo>
                  <a:cubicBezTo>
                    <a:pt x="6226" y="6"/>
                    <a:pt x="6231" y="0"/>
                    <a:pt x="6238" y="0"/>
                  </a:cubicBezTo>
                  <a:close/>
                  <a:moveTo>
                    <a:pt x="6338" y="0"/>
                  </a:moveTo>
                  <a:lnTo>
                    <a:pt x="6413" y="0"/>
                  </a:lnTo>
                  <a:cubicBezTo>
                    <a:pt x="6420" y="0"/>
                    <a:pt x="6426" y="6"/>
                    <a:pt x="6426" y="13"/>
                  </a:cubicBezTo>
                  <a:cubicBezTo>
                    <a:pt x="6426" y="20"/>
                    <a:pt x="6420" y="25"/>
                    <a:pt x="6413" y="25"/>
                  </a:cubicBezTo>
                  <a:lnTo>
                    <a:pt x="6338" y="25"/>
                  </a:lnTo>
                  <a:cubicBezTo>
                    <a:pt x="6331" y="25"/>
                    <a:pt x="6326" y="20"/>
                    <a:pt x="6326" y="13"/>
                  </a:cubicBezTo>
                  <a:cubicBezTo>
                    <a:pt x="6326" y="6"/>
                    <a:pt x="6331" y="0"/>
                    <a:pt x="6338" y="0"/>
                  </a:cubicBezTo>
                  <a:close/>
                  <a:moveTo>
                    <a:pt x="6513" y="0"/>
                  </a:moveTo>
                  <a:lnTo>
                    <a:pt x="6513" y="0"/>
                  </a:lnTo>
                  <a:cubicBezTo>
                    <a:pt x="6520" y="0"/>
                    <a:pt x="6526" y="6"/>
                    <a:pt x="6526" y="13"/>
                  </a:cubicBezTo>
                  <a:cubicBezTo>
                    <a:pt x="6526" y="20"/>
                    <a:pt x="6520" y="25"/>
                    <a:pt x="6513" y="25"/>
                  </a:cubicBezTo>
                  <a:cubicBezTo>
                    <a:pt x="6506" y="25"/>
                    <a:pt x="6501" y="20"/>
                    <a:pt x="6501" y="13"/>
                  </a:cubicBezTo>
                  <a:cubicBezTo>
                    <a:pt x="6501" y="6"/>
                    <a:pt x="6506" y="0"/>
                    <a:pt x="6513" y="0"/>
                  </a:cubicBezTo>
                  <a:close/>
                  <a:moveTo>
                    <a:pt x="6613" y="0"/>
                  </a:moveTo>
                  <a:lnTo>
                    <a:pt x="6688" y="0"/>
                  </a:lnTo>
                  <a:cubicBezTo>
                    <a:pt x="6695" y="0"/>
                    <a:pt x="6701" y="6"/>
                    <a:pt x="6701" y="13"/>
                  </a:cubicBezTo>
                  <a:cubicBezTo>
                    <a:pt x="6701" y="20"/>
                    <a:pt x="6695" y="25"/>
                    <a:pt x="6688" y="25"/>
                  </a:cubicBezTo>
                  <a:lnTo>
                    <a:pt x="6613" y="25"/>
                  </a:lnTo>
                  <a:cubicBezTo>
                    <a:pt x="6606" y="25"/>
                    <a:pt x="6601" y="20"/>
                    <a:pt x="6601" y="13"/>
                  </a:cubicBezTo>
                  <a:cubicBezTo>
                    <a:pt x="6601" y="6"/>
                    <a:pt x="6606" y="0"/>
                    <a:pt x="6613" y="0"/>
                  </a:cubicBezTo>
                  <a:close/>
                  <a:moveTo>
                    <a:pt x="6788" y="0"/>
                  </a:moveTo>
                  <a:lnTo>
                    <a:pt x="6788" y="0"/>
                  </a:lnTo>
                  <a:cubicBezTo>
                    <a:pt x="6795" y="0"/>
                    <a:pt x="6801" y="6"/>
                    <a:pt x="6801" y="13"/>
                  </a:cubicBezTo>
                  <a:cubicBezTo>
                    <a:pt x="6801" y="20"/>
                    <a:pt x="6795" y="25"/>
                    <a:pt x="6788" y="25"/>
                  </a:cubicBezTo>
                  <a:cubicBezTo>
                    <a:pt x="6781" y="25"/>
                    <a:pt x="6776" y="20"/>
                    <a:pt x="6776" y="13"/>
                  </a:cubicBezTo>
                  <a:cubicBezTo>
                    <a:pt x="6776" y="6"/>
                    <a:pt x="6781" y="0"/>
                    <a:pt x="6788" y="0"/>
                  </a:cubicBezTo>
                  <a:close/>
                  <a:moveTo>
                    <a:pt x="6888" y="0"/>
                  </a:moveTo>
                  <a:lnTo>
                    <a:pt x="6963" y="0"/>
                  </a:lnTo>
                  <a:cubicBezTo>
                    <a:pt x="6970" y="0"/>
                    <a:pt x="6976" y="6"/>
                    <a:pt x="6976" y="13"/>
                  </a:cubicBezTo>
                  <a:cubicBezTo>
                    <a:pt x="6976" y="20"/>
                    <a:pt x="6970" y="25"/>
                    <a:pt x="6963" y="25"/>
                  </a:cubicBezTo>
                  <a:lnTo>
                    <a:pt x="6888" y="25"/>
                  </a:lnTo>
                  <a:cubicBezTo>
                    <a:pt x="6882" y="25"/>
                    <a:pt x="6876" y="20"/>
                    <a:pt x="6876" y="13"/>
                  </a:cubicBezTo>
                  <a:cubicBezTo>
                    <a:pt x="6876" y="6"/>
                    <a:pt x="6882" y="0"/>
                    <a:pt x="6888" y="0"/>
                  </a:cubicBezTo>
                  <a:close/>
                  <a:moveTo>
                    <a:pt x="7063" y="0"/>
                  </a:moveTo>
                  <a:lnTo>
                    <a:pt x="7063" y="0"/>
                  </a:lnTo>
                  <a:cubicBezTo>
                    <a:pt x="7070" y="0"/>
                    <a:pt x="7076" y="6"/>
                    <a:pt x="7076" y="13"/>
                  </a:cubicBezTo>
                  <a:cubicBezTo>
                    <a:pt x="7076" y="20"/>
                    <a:pt x="7070" y="25"/>
                    <a:pt x="7063" y="25"/>
                  </a:cubicBezTo>
                  <a:cubicBezTo>
                    <a:pt x="7057" y="25"/>
                    <a:pt x="7051" y="20"/>
                    <a:pt x="7051" y="13"/>
                  </a:cubicBezTo>
                  <a:cubicBezTo>
                    <a:pt x="7051" y="6"/>
                    <a:pt x="7057" y="0"/>
                    <a:pt x="7063" y="0"/>
                  </a:cubicBezTo>
                  <a:close/>
                  <a:moveTo>
                    <a:pt x="7163" y="0"/>
                  </a:moveTo>
                  <a:lnTo>
                    <a:pt x="7238" y="0"/>
                  </a:lnTo>
                  <a:cubicBezTo>
                    <a:pt x="7245" y="0"/>
                    <a:pt x="7251" y="6"/>
                    <a:pt x="7251" y="13"/>
                  </a:cubicBezTo>
                  <a:cubicBezTo>
                    <a:pt x="7251" y="20"/>
                    <a:pt x="7245" y="25"/>
                    <a:pt x="7238" y="25"/>
                  </a:cubicBezTo>
                  <a:lnTo>
                    <a:pt x="7163" y="25"/>
                  </a:lnTo>
                  <a:cubicBezTo>
                    <a:pt x="7157" y="25"/>
                    <a:pt x="7151" y="20"/>
                    <a:pt x="7151" y="13"/>
                  </a:cubicBezTo>
                  <a:cubicBezTo>
                    <a:pt x="7151" y="6"/>
                    <a:pt x="7157" y="0"/>
                    <a:pt x="7163" y="0"/>
                  </a:cubicBezTo>
                  <a:close/>
                  <a:moveTo>
                    <a:pt x="7338" y="0"/>
                  </a:moveTo>
                  <a:lnTo>
                    <a:pt x="7338" y="0"/>
                  </a:lnTo>
                  <a:cubicBezTo>
                    <a:pt x="7345" y="0"/>
                    <a:pt x="7351" y="6"/>
                    <a:pt x="7351" y="13"/>
                  </a:cubicBezTo>
                  <a:cubicBezTo>
                    <a:pt x="7351" y="20"/>
                    <a:pt x="7345" y="25"/>
                    <a:pt x="7338" y="25"/>
                  </a:cubicBezTo>
                  <a:cubicBezTo>
                    <a:pt x="7332" y="25"/>
                    <a:pt x="7326" y="20"/>
                    <a:pt x="7326" y="13"/>
                  </a:cubicBezTo>
                  <a:cubicBezTo>
                    <a:pt x="7326" y="6"/>
                    <a:pt x="7332" y="0"/>
                    <a:pt x="7338" y="0"/>
                  </a:cubicBezTo>
                  <a:close/>
                  <a:moveTo>
                    <a:pt x="7438" y="0"/>
                  </a:moveTo>
                  <a:lnTo>
                    <a:pt x="7513" y="0"/>
                  </a:lnTo>
                  <a:cubicBezTo>
                    <a:pt x="7520" y="0"/>
                    <a:pt x="7526" y="6"/>
                    <a:pt x="7526" y="13"/>
                  </a:cubicBezTo>
                  <a:cubicBezTo>
                    <a:pt x="7526" y="20"/>
                    <a:pt x="7520" y="25"/>
                    <a:pt x="7513" y="25"/>
                  </a:cubicBezTo>
                  <a:lnTo>
                    <a:pt x="7438" y="25"/>
                  </a:lnTo>
                  <a:cubicBezTo>
                    <a:pt x="7432" y="25"/>
                    <a:pt x="7426" y="20"/>
                    <a:pt x="7426" y="13"/>
                  </a:cubicBezTo>
                  <a:cubicBezTo>
                    <a:pt x="7426" y="6"/>
                    <a:pt x="7432" y="0"/>
                    <a:pt x="7438" y="0"/>
                  </a:cubicBezTo>
                  <a:close/>
                  <a:moveTo>
                    <a:pt x="7613" y="0"/>
                  </a:moveTo>
                  <a:lnTo>
                    <a:pt x="7613" y="0"/>
                  </a:lnTo>
                  <a:cubicBezTo>
                    <a:pt x="7620" y="0"/>
                    <a:pt x="7626" y="6"/>
                    <a:pt x="7626" y="13"/>
                  </a:cubicBezTo>
                  <a:cubicBezTo>
                    <a:pt x="7626" y="20"/>
                    <a:pt x="7620" y="25"/>
                    <a:pt x="7613" y="25"/>
                  </a:cubicBezTo>
                  <a:cubicBezTo>
                    <a:pt x="7607" y="25"/>
                    <a:pt x="7601" y="20"/>
                    <a:pt x="7601" y="13"/>
                  </a:cubicBezTo>
                  <a:cubicBezTo>
                    <a:pt x="7601" y="6"/>
                    <a:pt x="7607" y="0"/>
                    <a:pt x="7613" y="0"/>
                  </a:cubicBezTo>
                  <a:close/>
                  <a:moveTo>
                    <a:pt x="7713" y="0"/>
                  </a:moveTo>
                  <a:lnTo>
                    <a:pt x="7788" y="0"/>
                  </a:lnTo>
                  <a:cubicBezTo>
                    <a:pt x="7795" y="0"/>
                    <a:pt x="7801" y="6"/>
                    <a:pt x="7801" y="13"/>
                  </a:cubicBezTo>
                  <a:cubicBezTo>
                    <a:pt x="7801" y="20"/>
                    <a:pt x="7795" y="25"/>
                    <a:pt x="7788" y="25"/>
                  </a:cubicBezTo>
                  <a:lnTo>
                    <a:pt x="7713" y="25"/>
                  </a:lnTo>
                  <a:cubicBezTo>
                    <a:pt x="7707" y="25"/>
                    <a:pt x="7701" y="20"/>
                    <a:pt x="7701" y="13"/>
                  </a:cubicBezTo>
                  <a:cubicBezTo>
                    <a:pt x="7701" y="6"/>
                    <a:pt x="7707" y="0"/>
                    <a:pt x="7713" y="0"/>
                  </a:cubicBezTo>
                  <a:close/>
                  <a:moveTo>
                    <a:pt x="7888" y="0"/>
                  </a:moveTo>
                  <a:lnTo>
                    <a:pt x="7889" y="0"/>
                  </a:lnTo>
                  <a:cubicBezTo>
                    <a:pt x="7895" y="0"/>
                    <a:pt x="7901" y="6"/>
                    <a:pt x="7901" y="13"/>
                  </a:cubicBezTo>
                  <a:cubicBezTo>
                    <a:pt x="7901" y="20"/>
                    <a:pt x="7895" y="25"/>
                    <a:pt x="7889" y="25"/>
                  </a:cubicBezTo>
                  <a:lnTo>
                    <a:pt x="7888" y="25"/>
                  </a:lnTo>
                  <a:cubicBezTo>
                    <a:pt x="7882" y="25"/>
                    <a:pt x="7876" y="20"/>
                    <a:pt x="7876" y="13"/>
                  </a:cubicBezTo>
                  <a:cubicBezTo>
                    <a:pt x="7876" y="6"/>
                    <a:pt x="7882" y="0"/>
                    <a:pt x="7888" y="0"/>
                  </a:cubicBezTo>
                  <a:close/>
                  <a:moveTo>
                    <a:pt x="7989" y="0"/>
                  </a:moveTo>
                  <a:lnTo>
                    <a:pt x="8064" y="0"/>
                  </a:lnTo>
                  <a:cubicBezTo>
                    <a:pt x="8070" y="0"/>
                    <a:pt x="8076" y="6"/>
                    <a:pt x="8076" y="13"/>
                  </a:cubicBezTo>
                  <a:cubicBezTo>
                    <a:pt x="8076" y="20"/>
                    <a:pt x="8070" y="25"/>
                    <a:pt x="8064" y="25"/>
                  </a:cubicBezTo>
                  <a:lnTo>
                    <a:pt x="7989" y="25"/>
                  </a:lnTo>
                  <a:cubicBezTo>
                    <a:pt x="7982" y="25"/>
                    <a:pt x="7976" y="20"/>
                    <a:pt x="7976" y="13"/>
                  </a:cubicBezTo>
                  <a:cubicBezTo>
                    <a:pt x="7976" y="6"/>
                    <a:pt x="7982" y="0"/>
                    <a:pt x="7989" y="0"/>
                  </a:cubicBezTo>
                  <a:close/>
                  <a:moveTo>
                    <a:pt x="8164" y="0"/>
                  </a:moveTo>
                  <a:lnTo>
                    <a:pt x="8164" y="0"/>
                  </a:lnTo>
                  <a:cubicBezTo>
                    <a:pt x="8170" y="0"/>
                    <a:pt x="8176" y="6"/>
                    <a:pt x="8176" y="13"/>
                  </a:cubicBezTo>
                  <a:cubicBezTo>
                    <a:pt x="8176" y="20"/>
                    <a:pt x="8170" y="25"/>
                    <a:pt x="8164" y="25"/>
                  </a:cubicBezTo>
                  <a:cubicBezTo>
                    <a:pt x="8157" y="25"/>
                    <a:pt x="8151" y="20"/>
                    <a:pt x="8151" y="13"/>
                  </a:cubicBezTo>
                  <a:cubicBezTo>
                    <a:pt x="8151" y="6"/>
                    <a:pt x="8157" y="0"/>
                    <a:pt x="8164" y="0"/>
                  </a:cubicBezTo>
                  <a:close/>
                  <a:moveTo>
                    <a:pt x="8264" y="0"/>
                  </a:moveTo>
                  <a:lnTo>
                    <a:pt x="8339" y="0"/>
                  </a:lnTo>
                  <a:cubicBezTo>
                    <a:pt x="8345" y="0"/>
                    <a:pt x="8351" y="6"/>
                    <a:pt x="8351" y="13"/>
                  </a:cubicBezTo>
                  <a:cubicBezTo>
                    <a:pt x="8351" y="20"/>
                    <a:pt x="8345" y="25"/>
                    <a:pt x="8339" y="25"/>
                  </a:cubicBezTo>
                  <a:lnTo>
                    <a:pt x="8264" y="25"/>
                  </a:lnTo>
                  <a:cubicBezTo>
                    <a:pt x="8257" y="25"/>
                    <a:pt x="8251" y="20"/>
                    <a:pt x="8251" y="13"/>
                  </a:cubicBezTo>
                  <a:cubicBezTo>
                    <a:pt x="8251" y="6"/>
                    <a:pt x="8257" y="0"/>
                    <a:pt x="8264" y="0"/>
                  </a:cubicBezTo>
                  <a:close/>
                  <a:moveTo>
                    <a:pt x="8439" y="0"/>
                  </a:moveTo>
                  <a:lnTo>
                    <a:pt x="8439" y="0"/>
                  </a:lnTo>
                  <a:cubicBezTo>
                    <a:pt x="8445" y="0"/>
                    <a:pt x="8451" y="6"/>
                    <a:pt x="8451" y="13"/>
                  </a:cubicBezTo>
                  <a:cubicBezTo>
                    <a:pt x="8451" y="20"/>
                    <a:pt x="8445" y="25"/>
                    <a:pt x="8439" y="25"/>
                  </a:cubicBezTo>
                  <a:cubicBezTo>
                    <a:pt x="8432" y="25"/>
                    <a:pt x="8426" y="20"/>
                    <a:pt x="8426" y="13"/>
                  </a:cubicBezTo>
                  <a:cubicBezTo>
                    <a:pt x="8426" y="6"/>
                    <a:pt x="8432" y="0"/>
                    <a:pt x="8439" y="0"/>
                  </a:cubicBezTo>
                  <a:close/>
                  <a:moveTo>
                    <a:pt x="8539" y="0"/>
                  </a:moveTo>
                  <a:lnTo>
                    <a:pt x="8614" y="0"/>
                  </a:lnTo>
                  <a:cubicBezTo>
                    <a:pt x="8620" y="0"/>
                    <a:pt x="8626" y="6"/>
                    <a:pt x="8626" y="13"/>
                  </a:cubicBezTo>
                  <a:cubicBezTo>
                    <a:pt x="8626" y="20"/>
                    <a:pt x="8620" y="25"/>
                    <a:pt x="8614" y="25"/>
                  </a:cubicBezTo>
                  <a:lnTo>
                    <a:pt x="8539" y="25"/>
                  </a:lnTo>
                  <a:cubicBezTo>
                    <a:pt x="8532" y="25"/>
                    <a:pt x="8526" y="20"/>
                    <a:pt x="8526" y="13"/>
                  </a:cubicBezTo>
                  <a:cubicBezTo>
                    <a:pt x="8526" y="6"/>
                    <a:pt x="8532" y="0"/>
                    <a:pt x="8539" y="0"/>
                  </a:cubicBezTo>
                  <a:close/>
                  <a:moveTo>
                    <a:pt x="8714" y="0"/>
                  </a:moveTo>
                  <a:lnTo>
                    <a:pt x="8714" y="0"/>
                  </a:lnTo>
                  <a:cubicBezTo>
                    <a:pt x="8721" y="0"/>
                    <a:pt x="8726" y="6"/>
                    <a:pt x="8726" y="13"/>
                  </a:cubicBezTo>
                  <a:cubicBezTo>
                    <a:pt x="8726" y="20"/>
                    <a:pt x="8721" y="25"/>
                    <a:pt x="8714" y="25"/>
                  </a:cubicBezTo>
                  <a:cubicBezTo>
                    <a:pt x="8707" y="25"/>
                    <a:pt x="8701" y="20"/>
                    <a:pt x="8701" y="13"/>
                  </a:cubicBezTo>
                  <a:cubicBezTo>
                    <a:pt x="8701" y="6"/>
                    <a:pt x="8707" y="0"/>
                    <a:pt x="8714" y="0"/>
                  </a:cubicBez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70" name="Freeform 367">
              <a:extLst>
                <a:ext uri="{FF2B5EF4-FFF2-40B4-BE49-F238E27FC236}">
                  <a16:creationId xmlns:a16="http://schemas.microsoft.com/office/drawing/2014/main" id="{22B60264-E0E2-4A1A-94F5-0F40E93BA7CB}"/>
                </a:ext>
              </a:extLst>
            </p:cNvPr>
            <p:cNvSpPr>
              <a:spLocks noEditPoints="1"/>
            </p:cNvSpPr>
            <p:nvPr/>
          </p:nvSpPr>
          <p:spPr bwMode="auto">
            <a:xfrm>
              <a:off x="2384" y="3561"/>
              <a:ext cx="2400" cy="13"/>
            </a:xfrm>
            <a:custGeom>
              <a:avLst/>
              <a:gdLst>
                <a:gd name="T0" fmla="*/ 0 w 10001"/>
                <a:gd name="T1" fmla="*/ 0 h 58"/>
                <a:gd name="T2" fmla="*/ 0 w 10001"/>
                <a:gd name="T3" fmla="*/ 0 h 58"/>
                <a:gd name="T4" fmla="*/ 0 w 10001"/>
                <a:gd name="T5" fmla="*/ 0 h 58"/>
                <a:gd name="T6" fmla="*/ 0 w 10001"/>
                <a:gd name="T7" fmla="*/ 0 h 58"/>
                <a:gd name="T8" fmla="*/ 0 w 10001"/>
                <a:gd name="T9" fmla="*/ 0 h 58"/>
                <a:gd name="T10" fmla="*/ 0 w 10001"/>
                <a:gd name="T11" fmla="*/ 0 h 58"/>
                <a:gd name="T12" fmla="*/ 0 w 10001"/>
                <a:gd name="T13" fmla="*/ 0 h 58"/>
                <a:gd name="T14" fmla="*/ 0 w 10001"/>
                <a:gd name="T15" fmla="*/ 0 h 58"/>
                <a:gd name="T16" fmla="*/ 0 w 10001"/>
                <a:gd name="T17" fmla="*/ 0 h 58"/>
                <a:gd name="T18" fmla="*/ 0 w 10001"/>
                <a:gd name="T19" fmla="*/ 0 h 58"/>
                <a:gd name="T20" fmla="*/ 0 w 10001"/>
                <a:gd name="T21" fmla="*/ 0 h 58"/>
                <a:gd name="T22" fmla="*/ 0 w 10001"/>
                <a:gd name="T23" fmla="*/ 0 h 58"/>
                <a:gd name="T24" fmla="*/ 0 w 10001"/>
                <a:gd name="T25" fmla="*/ 0 h 58"/>
                <a:gd name="T26" fmla="*/ 0 w 10001"/>
                <a:gd name="T27" fmla="*/ 0 h 58"/>
                <a:gd name="T28" fmla="*/ 0 w 10001"/>
                <a:gd name="T29" fmla="*/ 0 h 58"/>
                <a:gd name="T30" fmla="*/ 0 w 10001"/>
                <a:gd name="T31" fmla="*/ 0 h 58"/>
                <a:gd name="T32" fmla="*/ 0 w 10001"/>
                <a:gd name="T33" fmla="*/ 0 h 58"/>
                <a:gd name="T34" fmla="*/ 0 w 10001"/>
                <a:gd name="T35" fmla="*/ 0 h 58"/>
                <a:gd name="T36" fmla="*/ 0 w 10001"/>
                <a:gd name="T37" fmla="*/ 0 h 58"/>
                <a:gd name="T38" fmla="*/ 0 w 10001"/>
                <a:gd name="T39" fmla="*/ 0 h 58"/>
                <a:gd name="T40" fmla="*/ 0 w 10001"/>
                <a:gd name="T41" fmla="*/ 0 h 58"/>
                <a:gd name="T42" fmla="*/ 0 w 10001"/>
                <a:gd name="T43" fmla="*/ 0 h 58"/>
                <a:gd name="T44" fmla="*/ 0 w 10001"/>
                <a:gd name="T45" fmla="*/ 0 h 58"/>
                <a:gd name="T46" fmla="*/ 0 w 10001"/>
                <a:gd name="T47" fmla="*/ 0 h 58"/>
                <a:gd name="T48" fmla="*/ 0 w 10001"/>
                <a:gd name="T49" fmla="*/ 0 h 58"/>
                <a:gd name="T50" fmla="*/ 0 w 10001"/>
                <a:gd name="T51" fmla="*/ 0 h 58"/>
                <a:gd name="T52" fmla="*/ 0 w 10001"/>
                <a:gd name="T53" fmla="*/ 0 h 58"/>
                <a:gd name="T54" fmla="*/ 0 w 10001"/>
                <a:gd name="T55" fmla="*/ 0 h 58"/>
                <a:gd name="T56" fmla="*/ 0 w 10001"/>
                <a:gd name="T57" fmla="*/ 0 h 58"/>
                <a:gd name="T58" fmla="*/ 0 w 10001"/>
                <a:gd name="T59" fmla="*/ 0 h 58"/>
                <a:gd name="T60" fmla="*/ 0 w 10001"/>
                <a:gd name="T61" fmla="*/ 0 h 58"/>
                <a:gd name="T62" fmla="*/ 0 w 10001"/>
                <a:gd name="T63" fmla="*/ 0 h 58"/>
                <a:gd name="T64" fmla="*/ 0 w 10001"/>
                <a:gd name="T65" fmla="*/ 0 h 58"/>
                <a:gd name="T66" fmla="*/ 0 w 10001"/>
                <a:gd name="T67" fmla="*/ 0 h 58"/>
                <a:gd name="T68" fmla="*/ 0 w 10001"/>
                <a:gd name="T69" fmla="*/ 0 h 58"/>
                <a:gd name="T70" fmla="*/ 0 w 10001"/>
                <a:gd name="T71" fmla="*/ 0 h 58"/>
                <a:gd name="T72" fmla="*/ 0 w 10001"/>
                <a:gd name="T73" fmla="*/ 0 h 58"/>
                <a:gd name="T74" fmla="*/ 0 w 10001"/>
                <a:gd name="T75" fmla="*/ 0 h 58"/>
                <a:gd name="T76" fmla="*/ 0 w 10001"/>
                <a:gd name="T77" fmla="*/ 0 h 58"/>
                <a:gd name="T78" fmla="*/ 0 w 10001"/>
                <a:gd name="T79" fmla="*/ 0 h 58"/>
                <a:gd name="T80" fmla="*/ 0 w 10001"/>
                <a:gd name="T81" fmla="*/ 0 h 58"/>
                <a:gd name="T82" fmla="*/ 0 w 10001"/>
                <a:gd name="T83" fmla="*/ 0 h 58"/>
                <a:gd name="T84" fmla="*/ 0 w 10001"/>
                <a:gd name="T85" fmla="*/ 0 h 58"/>
                <a:gd name="T86" fmla="*/ 0 w 10001"/>
                <a:gd name="T87" fmla="*/ 0 h 58"/>
                <a:gd name="T88" fmla="*/ 0 w 10001"/>
                <a:gd name="T89" fmla="*/ 0 h 58"/>
                <a:gd name="T90" fmla="*/ 0 w 10001"/>
                <a:gd name="T91" fmla="*/ 0 h 58"/>
                <a:gd name="T92" fmla="*/ 0 w 10001"/>
                <a:gd name="T93" fmla="*/ 0 h 58"/>
                <a:gd name="T94" fmla="*/ 0 w 10001"/>
                <a:gd name="T95" fmla="*/ 0 h 58"/>
                <a:gd name="T96" fmla="*/ 0 w 10001"/>
                <a:gd name="T97" fmla="*/ 0 h 58"/>
                <a:gd name="T98" fmla="*/ 0 w 10001"/>
                <a:gd name="T99" fmla="*/ 0 h 58"/>
                <a:gd name="T100" fmla="*/ 0 w 10001"/>
                <a:gd name="T101" fmla="*/ 0 h 58"/>
                <a:gd name="T102" fmla="*/ 0 w 10001"/>
                <a:gd name="T103" fmla="*/ 0 h 58"/>
                <a:gd name="T104" fmla="*/ 0 w 10001"/>
                <a:gd name="T105" fmla="*/ 0 h 58"/>
                <a:gd name="T106" fmla="*/ 0 w 10001"/>
                <a:gd name="T107" fmla="*/ 0 h 58"/>
                <a:gd name="T108" fmla="*/ 0 w 10001"/>
                <a:gd name="T109" fmla="*/ 0 h 58"/>
                <a:gd name="T110" fmla="*/ 0 w 10001"/>
                <a:gd name="T111" fmla="*/ 0 h 58"/>
                <a:gd name="T112" fmla="*/ 0 w 10001"/>
                <a:gd name="T113" fmla="*/ 0 h 58"/>
                <a:gd name="T114" fmla="*/ 0 w 10001"/>
                <a:gd name="T115" fmla="*/ 0 h 58"/>
                <a:gd name="T116" fmla="*/ 0 w 10001"/>
                <a:gd name="T117" fmla="*/ 0 h 58"/>
                <a:gd name="T118" fmla="*/ 0 w 10001"/>
                <a:gd name="T119" fmla="*/ 0 h 58"/>
                <a:gd name="T120" fmla="*/ 0 w 10001"/>
                <a:gd name="T121" fmla="*/ 0 h 58"/>
                <a:gd name="T122" fmla="*/ 0 w 10001"/>
                <a:gd name="T123" fmla="*/ 0 h 58"/>
                <a:gd name="T124" fmla="*/ 0 w 10001"/>
                <a:gd name="T125" fmla="*/ 0 h 5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1" h="58">
                  <a:moveTo>
                    <a:pt x="13" y="0"/>
                  </a:moveTo>
                  <a:lnTo>
                    <a:pt x="88" y="0"/>
                  </a:lnTo>
                  <a:cubicBezTo>
                    <a:pt x="95" y="0"/>
                    <a:pt x="100" y="6"/>
                    <a:pt x="100" y="13"/>
                  </a:cubicBezTo>
                  <a:cubicBezTo>
                    <a:pt x="100" y="20"/>
                    <a:pt x="95" y="25"/>
                    <a:pt x="88" y="25"/>
                  </a:cubicBezTo>
                  <a:lnTo>
                    <a:pt x="13" y="25"/>
                  </a:lnTo>
                  <a:cubicBezTo>
                    <a:pt x="6" y="25"/>
                    <a:pt x="0" y="19"/>
                    <a:pt x="0" y="12"/>
                  </a:cubicBezTo>
                  <a:cubicBezTo>
                    <a:pt x="0" y="6"/>
                    <a:pt x="6" y="0"/>
                    <a:pt x="13" y="0"/>
                  </a:cubicBezTo>
                  <a:close/>
                  <a:moveTo>
                    <a:pt x="188" y="1"/>
                  </a:moveTo>
                  <a:lnTo>
                    <a:pt x="188" y="1"/>
                  </a:lnTo>
                  <a:cubicBezTo>
                    <a:pt x="195" y="1"/>
                    <a:pt x="200" y="6"/>
                    <a:pt x="200" y="13"/>
                  </a:cubicBezTo>
                  <a:cubicBezTo>
                    <a:pt x="200" y="20"/>
                    <a:pt x="195" y="26"/>
                    <a:pt x="188" y="26"/>
                  </a:cubicBezTo>
                  <a:cubicBezTo>
                    <a:pt x="181" y="26"/>
                    <a:pt x="175" y="20"/>
                    <a:pt x="175" y="13"/>
                  </a:cubicBezTo>
                  <a:cubicBezTo>
                    <a:pt x="175" y="6"/>
                    <a:pt x="181" y="1"/>
                    <a:pt x="188" y="1"/>
                  </a:cubicBezTo>
                  <a:close/>
                  <a:moveTo>
                    <a:pt x="288" y="1"/>
                  </a:moveTo>
                  <a:lnTo>
                    <a:pt x="363" y="1"/>
                  </a:lnTo>
                  <a:cubicBezTo>
                    <a:pt x="370" y="1"/>
                    <a:pt x="375" y="7"/>
                    <a:pt x="375" y="14"/>
                  </a:cubicBezTo>
                  <a:cubicBezTo>
                    <a:pt x="375" y="21"/>
                    <a:pt x="370" y="26"/>
                    <a:pt x="363" y="26"/>
                  </a:cubicBezTo>
                  <a:lnTo>
                    <a:pt x="288" y="26"/>
                  </a:lnTo>
                  <a:cubicBezTo>
                    <a:pt x="281" y="26"/>
                    <a:pt x="275" y="20"/>
                    <a:pt x="275" y="13"/>
                  </a:cubicBezTo>
                  <a:cubicBezTo>
                    <a:pt x="275" y="6"/>
                    <a:pt x="281" y="1"/>
                    <a:pt x="288" y="1"/>
                  </a:cubicBezTo>
                  <a:close/>
                  <a:moveTo>
                    <a:pt x="463" y="1"/>
                  </a:moveTo>
                  <a:lnTo>
                    <a:pt x="463" y="1"/>
                  </a:lnTo>
                  <a:cubicBezTo>
                    <a:pt x="470" y="1"/>
                    <a:pt x="475" y="7"/>
                    <a:pt x="475" y="14"/>
                  </a:cubicBezTo>
                  <a:cubicBezTo>
                    <a:pt x="475" y="21"/>
                    <a:pt x="470" y="26"/>
                    <a:pt x="463" y="26"/>
                  </a:cubicBezTo>
                  <a:cubicBezTo>
                    <a:pt x="456" y="26"/>
                    <a:pt x="450" y="21"/>
                    <a:pt x="450" y="14"/>
                  </a:cubicBezTo>
                  <a:cubicBezTo>
                    <a:pt x="450" y="7"/>
                    <a:pt x="456" y="1"/>
                    <a:pt x="463" y="1"/>
                  </a:cubicBezTo>
                  <a:close/>
                  <a:moveTo>
                    <a:pt x="563" y="2"/>
                  </a:moveTo>
                  <a:lnTo>
                    <a:pt x="638" y="2"/>
                  </a:lnTo>
                  <a:cubicBezTo>
                    <a:pt x="645" y="2"/>
                    <a:pt x="650" y="8"/>
                    <a:pt x="650" y="15"/>
                  </a:cubicBezTo>
                  <a:cubicBezTo>
                    <a:pt x="650" y="21"/>
                    <a:pt x="645" y="27"/>
                    <a:pt x="638" y="27"/>
                  </a:cubicBezTo>
                  <a:lnTo>
                    <a:pt x="563" y="27"/>
                  </a:lnTo>
                  <a:cubicBezTo>
                    <a:pt x="556" y="27"/>
                    <a:pt x="550" y="21"/>
                    <a:pt x="550" y="14"/>
                  </a:cubicBezTo>
                  <a:cubicBezTo>
                    <a:pt x="550" y="7"/>
                    <a:pt x="556" y="2"/>
                    <a:pt x="563" y="2"/>
                  </a:cubicBezTo>
                  <a:close/>
                  <a:moveTo>
                    <a:pt x="738" y="2"/>
                  </a:moveTo>
                  <a:lnTo>
                    <a:pt x="738" y="2"/>
                  </a:lnTo>
                  <a:cubicBezTo>
                    <a:pt x="745" y="2"/>
                    <a:pt x="750" y="8"/>
                    <a:pt x="750" y="15"/>
                  </a:cubicBezTo>
                  <a:cubicBezTo>
                    <a:pt x="750" y="22"/>
                    <a:pt x="745" y="27"/>
                    <a:pt x="738" y="27"/>
                  </a:cubicBezTo>
                  <a:cubicBezTo>
                    <a:pt x="731" y="27"/>
                    <a:pt x="725" y="22"/>
                    <a:pt x="725" y="15"/>
                  </a:cubicBezTo>
                  <a:cubicBezTo>
                    <a:pt x="725" y="8"/>
                    <a:pt x="731" y="2"/>
                    <a:pt x="738" y="2"/>
                  </a:cubicBezTo>
                  <a:close/>
                  <a:moveTo>
                    <a:pt x="838" y="3"/>
                  </a:moveTo>
                  <a:lnTo>
                    <a:pt x="913" y="3"/>
                  </a:lnTo>
                  <a:cubicBezTo>
                    <a:pt x="920" y="3"/>
                    <a:pt x="925" y="9"/>
                    <a:pt x="925" y="15"/>
                  </a:cubicBezTo>
                  <a:cubicBezTo>
                    <a:pt x="925" y="22"/>
                    <a:pt x="920" y="28"/>
                    <a:pt x="913" y="28"/>
                  </a:cubicBezTo>
                  <a:lnTo>
                    <a:pt x="838" y="28"/>
                  </a:lnTo>
                  <a:cubicBezTo>
                    <a:pt x="831" y="28"/>
                    <a:pt x="825" y="22"/>
                    <a:pt x="825" y="15"/>
                  </a:cubicBezTo>
                  <a:cubicBezTo>
                    <a:pt x="825" y="8"/>
                    <a:pt x="831" y="3"/>
                    <a:pt x="838" y="3"/>
                  </a:cubicBezTo>
                  <a:close/>
                  <a:moveTo>
                    <a:pt x="1013" y="3"/>
                  </a:moveTo>
                  <a:lnTo>
                    <a:pt x="1013" y="3"/>
                  </a:lnTo>
                  <a:cubicBezTo>
                    <a:pt x="1020" y="3"/>
                    <a:pt x="1025" y="9"/>
                    <a:pt x="1025" y="16"/>
                  </a:cubicBezTo>
                  <a:cubicBezTo>
                    <a:pt x="1025" y="23"/>
                    <a:pt x="1020" y="28"/>
                    <a:pt x="1013" y="28"/>
                  </a:cubicBezTo>
                  <a:cubicBezTo>
                    <a:pt x="1006" y="28"/>
                    <a:pt x="1000" y="23"/>
                    <a:pt x="1000" y="16"/>
                  </a:cubicBezTo>
                  <a:cubicBezTo>
                    <a:pt x="1000" y="9"/>
                    <a:pt x="1006" y="3"/>
                    <a:pt x="1013" y="3"/>
                  </a:cubicBezTo>
                  <a:close/>
                  <a:moveTo>
                    <a:pt x="1113" y="4"/>
                  </a:moveTo>
                  <a:lnTo>
                    <a:pt x="1188" y="4"/>
                  </a:lnTo>
                  <a:cubicBezTo>
                    <a:pt x="1195" y="4"/>
                    <a:pt x="1200" y="9"/>
                    <a:pt x="1200" y="16"/>
                  </a:cubicBezTo>
                  <a:cubicBezTo>
                    <a:pt x="1200" y="23"/>
                    <a:pt x="1195" y="29"/>
                    <a:pt x="1188" y="29"/>
                  </a:cubicBezTo>
                  <a:lnTo>
                    <a:pt x="1113" y="29"/>
                  </a:lnTo>
                  <a:cubicBezTo>
                    <a:pt x="1106" y="29"/>
                    <a:pt x="1100" y="23"/>
                    <a:pt x="1100" y="16"/>
                  </a:cubicBezTo>
                  <a:cubicBezTo>
                    <a:pt x="1100" y="9"/>
                    <a:pt x="1106" y="4"/>
                    <a:pt x="1113" y="4"/>
                  </a:cubicBezTo>
                  <a:close/>
                  <a:moveTo>
                    <a:pt x="1288" y="4"/>
                  </a:moveTo>
                  <a:lnTo>
                    <a:pt x="1288" y="4"/>
                  </a:lnTo>
                  <a:cubicBezTo>
                    <a:pt x="1295" y="4"/>
                    <a:pt x="1300" y="10"/>
                    <a:pt x="1300" y="17"/>
                  </a:cubicBezTo>
                  <a:cubicBezTo>
                    <a:pt x="1300" y="24"/>
                    <a:pt x="1295" y="29"/>
                    <a:pt x="1288" y="29"/>
                  </a:cubicBezTo>
                  <a:cubicBezTo>
                    <a:pt x="1281" y="29"/>
                    <a:pt x="1275" y="24"/>
                    <a:pt x="1275" y="17"/>
                  </a:cubicBezTo>
                  <a:cubicBezTo>
                    <a:pt x="1275" y="10"/>
                    <a:pt x="1281" y="4"/>
                    <a:pt x="1288" y="4"/>
                  </a:cubicBezTo>
                  <a:close/>
                  <a:moveTo>
                    <a:pt x="1388" y="5"/>
                  </a:moveTo>
                  <a:lnTo>
                    <a:pt x="1463" y="5"/>
                  </a:lnTo>
                  <a:cubicBezTo>
                    <a:pt x="1470" y="5"/>
                    <a:pt x="1475" y="10"/>
                    <a:pt x="1475" y="17"/>
                  </a:cubicBezTo>
                  <a:cubicBezTo>
                    <a:pt x="1475" y="24"/>
                    <a:pt x="1470" y="30"/>
                    <a:pt x="1463" y="30"/>
                  </a:cubicBezTo>
                  <a:lnTo>
                    <a:pt x="1388" y="30"/>
                  </a:lnTo>
                  <a:cubicBezTo>
                    <a:pt x="1381" y="29"/>
                    <a:pt x="1375" y="24"/>
                    <a:pt x="1375" y="17"/>
                  </a:cubicBezTo>
                  <a:cubicBezTo>
                    <a:pt x="1375" y="10"/>
                    <a:pt x="1381" y="4"/>
                    <a:pt x="1388" y="5"/>
                  </a:cubicBezTo>
                  <a:close/>
                  <a:moveTo>
                    <a:pt x="1563" y="5"/>
                  </a:moveTo>
                  <a:lnTo>
                    <a:pt x="1563" y="5"/>
                  </a:lnTo>
                  <a:cubicBezTo>
                    <a:pt x="1570" y="5"/>
                    <a:pt x="1575" y="11"/>
                    <a:pt x="1575" y="18"/>
                  </a:cubicBezTo>
                  <a:cubicBezTo>
                    <a:pt x="1575" y="25"/>
                    <a:pt x="1570" y="30"/>
                    <a:pt x="1563" y="30"/>
                  </a:cubicBezTo>
                  <a:cubicBezTo>
                    <a:pt x="1556" y="30"/>
                    <a:pt x="1550" y="25"/>
                    <a:pt x="1550" y="18"/>
                  </a:cubicBezTo>
                  <a:cubicBezTo>
                    <a:pt x="1550" y="11"/>
                    <a:pt x="1556" y="5"/>
                    <a:pt x="1563" y="5"/>
                  </a:cubicBezTo>
                  <a:close/>
                  <a:moveTo>
                    <a:pt x="1663" y="5"/>
                  </a:moveTo>
                  <a:lnTo>
                    <a:pt x="1738" y="6"/>
                  </a:lnTo>
                  <a:cubicBezTo>
                    <a:pt x="1745" y="6"/>
                    <a:pt x="1750" y="11"/>
                    <a:pt x="1750" y="18"/>
                  </a:cubicBezTo>
                  <a:cubicBezTo>
                    <a:pt x="1750" y="25"/>
                    <a:pt x="1745" y="31"/>
                    <a:pt x="1738" y="31"/>
                  </a:cubicBezTo>
                  <a:lnTo>
                    <a:pt x="1663" y="30"/>
                  </a:lnTo>
                  <a:cubicBezTo>
                    <a:pt x="1656" y="30"/>
                    <a:pt x="1650" y="25"/>
                    <a:pt x="1650" y="18"/>
                  </a:cubicBezTo>
                  <a:cubicBezTo>
                    <a:pt x="1650" y="11"/>
                    <a:pt x="1656" y="5"/>
                    <a:pt x="1663" y="5"/>
                  </a:cubicBezTo>
                  <a:close/>
                  <a:moveTo>
                    <a:pt x="1838" y="6"/>
                  </a:moveTo>
                  <a:lnTo>
                    <a:pt x="1838" y="6"/>
                  </a:lnTo>
                  <a:cubicBezTo>
                    <a:pt x="1845" y="6"/>
                    <a:pt x="1850" y="12"/>
                    <a:pt x="1850" y="19"/>
                  </a:cubicBezTo>
                  <a:cubicBezTo>
                    <a:pt x="1850" y="25"/>
                    <a:pt x="1845" y="31"/>
                    <a:pt x="1838" y="31"/>
                  </a:cubicBezTo>
                  <a:cubicBezTo>
                    <a:pt x="1831" y="31"/>
                    <a:pt x="1825" y="25"/>
                    <a:pt x="1825" y="19"/>
                  </a:cubicBezTo>
                  <a:cubicBezTo>
                    <a:pt x="1825" y="12"/>
                    <a:pt x="1831" y="6"/>
                    <a:pt x="1838" y="6"/>
                  </a:cubicBezTo>
                  <a:close/>
                  <a:moveTo>
                    <a:pt x="1938" y="6"/>
                  </a:moveTo>
                  <a:lnTo>
                    <a:pt x="2013" y="7"/>
                  </a:lnTo>
                  <a:cubicBezTo>
                    <a:pt x="2020" y="7"/>
                    <a:pt x="2025" y="12"/>
                    <a:pt x="2025" y="19"/>
                  </a:cubicBezTo>
                  <a:cubicBezTo>
                    <a:pt x="2025" y="26"/>
                    <a:pt x="2020" y="32"/>
                    <a:pt x="2013" y="32"/>
                  </a:cubicBezTo>
                  <a:lnTo>
                    <a:pt x="1938" y="31"/>
                  </a:lnTo>
                  <a:cubicBezTo>
                    <a:pt x="1931" y="31"/>
                    <a:pt x="1925" y="26"/>
                    <a:pt x="1925" y="19"/>
                  </a:cubicBezTo>
                  <a:cubicBezTo>
                    <a:pt x="1925" y="12"/>
                    <a:pt x="1931" y="6"/>
                    <a:pt x="1938" y="6"/>
                  </a:cubicBezTo>
                  <a:close/>
                  <a:moveTo>
                    <a:pt x="2113" y="7"/>
                  </a:moveTo>
                  <a:lnTo>
                    <a:pt x="2113" y="7"/>
                  </a:lnTo>
                  <a:cubicBezTo>
                    <a:pt x="2120" y="7"/>
                    <a:pt x="2125" y="13"/>
                    <a:pt x="2125" y="19"/>
                  </a:cubicBezTo>
                  <a:cubicBezTo>
                    <a:pt x="2125" y="26"/>
                    <a:pt x="2120" y="32"/>
                    <a:pt x="2113" y="32"/>
                  </a:cubicBezTo>
                  <a:cubicBezTo>
                    <a:pt x="2106" y="32"/>
                    <a:pt x="2100" y="26"/>
                    <a:pt x="2100" y="19"/>
                  </a:cubicBezTo>
                  <a:cubicBezTo>
                    <a:pt x="2100" y="13"/>
                    <a:pt x="2106" y="7"/>
                    <a:pt x="2113" y="7"/>
                  </a:cubicBezTo>
                  <a:close/>
                  <a:moveTo>
                    <a:pt x="2213" y="7"/>
                  </a:moveTo>
                  <a:lnTo>
                    <a:pt x="2288" y="7"/>
                  </a:lnTo>
                  <a:cubicBezTo>
                    <a:pt x="2295" y="8"/>
                    <a:pt x="2300" y="13"/>
                    <a:pt x="2300" y="20"/>
                  </a:cubicBezTo>
                  <a:cubicBezTo>
                    <a:pt x="2300" y="27"/>
                    <a:pt x="2295" y="33"/>
                    <a:pt x="2288" y="32"/>
                  </a:cubicBezTo>
                  <a:lnTo>
                    <a:pt x="2213" y="32"/>
                  </a:lnTo>
                  <a:cubicBezTo>
                    <a:pt x="2206" y="32"/>
                    <a:pt x="2200" y="27"/>
                    <a:pt x="2200" y="20"/>
                  </a:cubicBezTo>
                  <a:cubicBezTo>
                    <a:pt x="2200" y="13"/>
                    <a:pt x="2206" y="7"/>
                    <a:pt x="2213" y="7"/>
                  </a:cubicBezTo>
                  <a:close/>
                  <a:moveTo>
                    <a:pt x="2388" y="8"/>
                  </a:moveTo>
                  <a:lnTo>
                    <a:pt x="2388" y="8"/>
                  </a:lnTo>
                  <a:cubicBezTo>
                    <a:pt x="2395" y="8"/>
                    <a:pt x="2400" y="13"/>
                    <a:pt x="2400" y="20"/>
                  </a:cubicBezTo>
                  <a:cubicBezTo>
                    <a:pt x="2400" y="27"/>
                    <a:pt x="2395" y="33"/>
                    <a:pt x="2388" y="33"/>
                  </a:cubicBezTo>
                  <a:cubicBezTo>
                    <a:pt x="2381" y="33"/>
                    <a:pt x="2375" y="27"/>
                    <a:pt x="2375" y="20"/>
                  </a:cubicBezTo>
                  <a:cubicBezTo>
                    <a:pt x="2375" y="13"/>
                    <a:pt x="2381" y="8"/>
                    <a:pt x="2388" y="8"/>
                  </a:cubicBezTo>
                  <a:close/>
                  <a:moveTo>
                    <a:pt x="2488" y="8"/>
                  </a:moveTo>
                  <a:lnTo>
                    <a:pt x="2563" y="8"/>
                  </a:lnTo>
                  <a:cubicBezTo>
                    <a:pt x="2570" y="8"/>
                    <a:pt x="2576" y="14"/>
                    <a:pt x="2575" y="21"/>
                  </a:cubicBezTo>
                  <a:cubicBezTo>
                    <a:pt x="2575" y="28"/>
                    <a:pt x="2570" y="33"/>
                    <a:pt x="2563" y="33"/>
                  </a:cubicBezTo>
                  <a:lnTo>
                    <a:pt x="2488" y="33"/>
                  </a:lnTo>
                  <a:cubicBezTo>
                    <a:pt x="2481" y="33"/>
                    <a:pt x="2475" y="28"/>
                    <a:pt x="2475" y="21"/>
                  </a:cubicBezTo>
                  <a:cubicBezTo>
                    <a:pt x="2476" y="14"/>
                    <a:pt x="2481" y="8"/>
                    <a:pt x="2488" y="8"/>
                  </a:cubicBezTo>
                  <a:close/>
                  <a:moveTo>
                    <a:pt x="2663" y="9"/>
                  </a:moveTo>
                  <a:lnTo>
                    <a:pt x="2663" y="9"/>
                  </a:lnTo>
                  <a:cubicBezTo>
                    <a:pt x="2670" y="9"/>
                    <a:pt x="2676" y="14"/>
                    <a:pt x="2676" y="21"/>
                  </a:cubicBezTo>
                  <a:cubicBezTo>
                    <a:pt x="2676" y="28"/>
                    <a:pt x="2670" y="34"/>
                    <a:pt x="2663" y="34"/>
                  </a:cubicBezTo>
                  <a:cubicBezTo>
                    <a:pt x="2656" y="34"/>
                    <a:pt x="2650" y="28"/>
                    <a:pt x="2650" y="21"/>
                  </a:cubicBezTo>
                  <a:cubicBezTo>
                    <a:pt x="2650" y="14"/>
                    <a:pt x="2656" y="9"/>
                    <a:pt x="2663" y="9"/>
                  </a:cubicBezTo>
                  <a:close/>
                  <a:moveTo>
                    <a:pt x="2763" y="9"/>
                  </a:moveTo>
                  <a:lnTo>
                    <a:pt x="2838" y="9"/>
                  </a:lnTo>
                  <a:cubicBezTo>
                    <a:pt x="2845" y="9"/>
                    <a:pt x="2851" y="15"/>
                    <a:pt x="2851" y="22"/>
                  </a:cubicBezTo>
                  <a:cubicBezTo>
                    <a:pt x="2850" y="29"/>
                    <a:pt x="2845" y="34"/>
                    <a:pt x="2838" y="34"/>
                  </a:cubicBezTo>
                  <a:lnTo>
                    <a:pt x="2763" y="34"/>
                  </a:lnTo>
                  <a:cubicBezTo>
                    <a:pt x="2756" y="34"/>
                    <a:pt x="2750" y="28"/>
                    <a:pt x="2751" y="22"/>
                  </a:cubicBezTo>
                  <a:cubicBezTo>
                    <a:pt x="2751" y="15"/>
                    <a:pt x="2756" y="9"/>
                    <a:pt x="2763" y="9"/>
                  </a:cubicBezTo>
                  <a:close/>
                  <a:moveTo>
                    <a:pt x="2938" y="10"/>
                  </a:moveTo>
                  <a:lnTo>
                    <a:pt x="2938" y="10"/>
                  </a:lnTo>
                  <a:cubicBezTo>
                    <a:pt x="2945" y="10"/>
                    <a:pt x="2951" y="15"/>
                    <a:pt x="2951" y="22"/>
                  </a:cubicBezTo>
                  <a:cubicBezTo>
                    <a:pt x="2951" y="29"/>
                    <a:pt x="2945" y="35"/>
                    <a:pt x="2938" y="35"/>
                  </a:cubicBezTo>
                  <a:cubicBezTo>
                    <a:pt x="2931" y="35"/>
                    <a:pt x="2926" y="29"/>
                    <a:pt x="2926" y="22"/>
                  </a:cubicBezTo>
                  <a:cubicBezTo>
                    <a:pt x="2926" y="15"/>
                    <a:pt x="2931" y="10"/>
                    <a:pt x="2938" y="10"/>
                  </a:cubicBezTo>
                  <a:close/>
                  <a:moveTo>
                    <a:pt x="3038" y="10"/>
                  </a:moveTo>
                  <a:lnTo>
                    <a:pt x="3113" y="10"/>
                  </a:lnTo>
                  <a:cubicBezTo>
                    <a:pt x="3120" y="10"/>
                    <a:pt x="3126" y="16"/>
                    <a:pt x="3126" y="23"/>
                  </a:cubicBezTo>
                  <a:cubicBezTo>
                    <a:pt x="3126" y="30"/>
                    <a:pt x="3120" y="35"/>
                    <a:pt x="3113" y="35"/>
                  </a:cubicBezTo>
                  <a:lnTo>
                    <a:pt x="3038" y="35"/>
                  </a:lnTo>
                  <a:cubicBezTo>
                    <a:pt x="3031" y="35"/>
                    <a:pt x="3026" y="29"/>
                    <a:pt x="3026" y="22"/>
                  </a:cubicBezTo>
                  <a:cubicBezTo>
                    <a:pt x="3026" y="16"/>
                    <a:pt x="3031" y="10"/>
                    <a:pt x="3038" y="10"/>
                  </a:cubicBezTo>
                  <a:close/>
                  <a:moveTo>
                    <a:pt x="3213" y="11"/>
                  </a:moveTo>
                  <a:lnTo>
                    <a:pt x="3213" y="11"/>
                  </a:lnTo>
                  <a:cubicBezTo>
                    <a:pt x="3220" y="11"/>
                    <a:pt x="3226" y="16"/>
                    <a:pt x="3226" y="23"/>
                  </a:cubicBezTo>
                  <a:cubicBezTo>
                    <a:pt x="3226" y="30"/>
                    <a:pt x="3220" y="36"/>
                    <a:pt x="3213" y="36"/>
                  </a:cubicBezTo>
                  <a:cubicBezTo>
                    <a:pt x="3206" y="36"/>
                    <a:pt x="3201" y="30"/>
                    <a:pt x="3201" y="23"/>
                  </a:cubicBezTo>
                  <a:cubicBezTo>
                    <a:pt x="3201" y="16"/>
                    <a:pt x="3206" y="11"/>
                    <a:pt x="3213" y="11"/>
                  </a:cubicBezTo>
                  <a:close/>
                  <a:moveTo>
                    <a:pt x="3313" y="11"/>
                  </a:moveTo>
                  <a:lnTo>
                    <a:pt x="3388" y="11"/>
                  </a:lnTo>
                  <a:cubicBezTo>
                    <a:pt x="3395" y="11"/>
                    <a:pt x="3401" y="17"/>
                    <a:pt x="3401" y="24"/>
                  </a:cubicBezTo>
                  <a:cubicBezTo>
                    <a:pt x="3401" y="31"/>
                    <a:pt x="3395" y="36"/>
                    <a:pt x="3388" y="36"/>
                  </a:cubicBezTo>
                  <a:lnTo>
                    <a:pt x="3313" y="36"/>
                  </a:lnTo>
                  <a:cubicBezTo>
                    <a:pt x="3306" y="36"/>
                    <a:pt x="3301" y="30"/>
                    <a:pt x="3301" y="23"/>
                  </a:cubicBezTo>
                  <a:cubicBezTo>
                    <a:pt x="3301" y="16"/>
                    <a:pt x="3306" y="11"/>
                    <a:pt x="3313" y="11"/>
                  </a:cubicBezTo>
                  <a:close/>
                  <a:moveTo>
                    <a:pt x="3488" y="11"/>
                  </a:moveTo>
                  <a:lnTo>
                    <a:pt x="3488" y="11"/>
                  </a:lnTo>
                  <a:cubicBezTo>
                    <a:pt x="3495" y="11"/>
                    <a:pt x="3501" y="17"/>
                    <a:pt x="3501" y="24"/>
                  </a:cubicBezTo>
                  <a:cubicBezTo>
                    <a:pt x="3501" y="31"/>
                    <a:pt x="3495" y="36"/>
                    <a:pt x="3488" y="36"/>
                  </a:cubicBezTo>
                  <a:cubicBezTo>
                    <a:pt x="3481" y="36"/>
                    <a:pt x="3476" y="31"/>
                    <a:pt x="3476" y="24"/>
                  </a:cubicBezTo>
                  <a:cubicBezTo>
                    <a:pt x="3476" y="17"/>
                    <a:pt x="3481" y="11"/>
                    <a:pt x="3488" y="11"/>
                  </a:cubicBezTo>
                  <a:close/>
                  <a:moveTo>
                    <a:pt x="3588" y="12"/>
                  </a:moveTo>
                  <a:lnTo>
                    <a:pt x="3663" y="12"/>
                  </a:lnTo>
                  <a:cubicBezTo>
                    <a:pt x="3670" y="12"/>
                    <a:pt x="3676" y="18"/>
                    <a:pt x="3676" y="25"/>
                  </a:cubicBezTo>
                  <a:cubicBezTo>
                    <a:pt x="3676" y="31"/>
                    <a:pt x="3670" y="37"/>
                    <a:pt x="3663" y="37"/>
                  </a:cubicBezTo>
                  <a:lnTo>
                    <a:pt x="3588" y="37"/>
                  </a:lnTo>
                  <a:cubicBezTo>
                    <a:pt x="3581" y="37"/>
                    <a:pt x="3576" y="31"/>
                    <a:pt x="3576" y="24"/>
                  </a:cubicBezTo>
                  <a:cubicBezTo>
                    <a:pt x="3576" y="17"/>
                    <a:pt x="3581" y="12"/>
                    <a:pt x="3588" y="12"/>
                  </a:cubicBezTo>
                  <a:close/>
                  <a:moveTo>
                    <a:pt x="3763" y="12"/>
                  </a:moveTo>
                  <a:lnTo>
                    <a:pt x="3763" y="12"/>
                  </a:lnTo>
                  <a:cubicBezTo>
                    <a:pt x="3770" y="12"/>
                    <a:pt x="3776" y="18"/>
                    <a:pt x="3776" y="25"/>
                  </a:cubicBezTo>
                  <a:cubicBezTo>
                    <a:pt x="3776" y="32"/>
                    <a:pt x="3770" y="37"/>
                    <a:pt x="3763" y="37"/>
                  </a:cubicBezTo>
                  <a:cubicBezTo>
                    <a:pt x="3756" y="37"/>
                    <a:pt x="3751" y="32"/>
                    <a:pt x="3751" y="25"/>
                  </a:cubicBezTo>
                  <a:cubicBezTo>
                    <a:pt x="3751" y="18"/>
                    <a:pt x="3756" y="12"/>
                    <a:pt x="3763" y="12"/>
                  </a:cubicBezTo>
                  <a:close/>
                  <a:moveTo>
                    <a:pt x="3863" y="13"/>
                  </a:moveTo>
                  <a:lnTo>
                    <a:pt x="3938" y="13"/>
                  </a:lnTo>
                  <a:cubicBezTo>
                    <a:pt x="3945" y="13"/>
                    <a:pt x="3951" y="19"/>
                    <a:pt x="3951" y="26"/>
                  </a:cubicBezTo>
                  <a:cubicBezTo>
                    <a:pt x="3951" y="32"/>
                    <a:pt x="3945" y="38"/>
                    <a:pt x="3938" y="38"/>
                  </a:cubicBezTo>
                  <a:lnTo>
                    <a:pt x="3863" y="38"/>
                  </a:lnTo>
                  <a:cubicBezTo>
                    <a:pt x="3856" y="38"/>
                    <a:pt x="3851" y="32"/>
                    <a:pt x="3851" y="25"/>
                  </a:cubicBezTo>
                  <a:cubicBezTo>
                    <a:pt x="3851" y="18"/>
                    <a:pt x="3856" y="13"/>
                    <a:pt x="3863" y="13"/>
                  </a:cubicBezTo>
                  <a:close/>
                  <a:moveTo>
                    <a:pt x="4038" y="13"/>
                  </a:moveTo>
                  <a:lnTo>
                    <a:pt x="4038" y="13"/>
                  </a:lnTo>
                  <a:cubicBezTo>
                    <a:pt x="4045" y="13"/>
                    <a:pt x="4051" y="19"/>
                    <a:pt x="4051" y="26"/>
                  </a:cubicBezTo>
                  <a:cubicBezTo>
                    <a:pt x="4051" y="33"/>
                    <a:pt x="4045" y="38"/>
                    <a:pt x="4038" y="38"/>
                  </a:cubicBezTo>
                  <a:cubicBezTo>
                    <a:pt x="4031" y="38"/>
                    <a:pt x="4026" y="33"/>
                    <a:pt x="4026" y="26"/>
                  </a:cubicBezTo>
                  <a:cubicBezTo>
                    <a:pt x="4026" y="19"/>
                    <a:pt x="4031" y="13"/>
                    <a:pt x="4038" y="13"/>
                  </a:cubicBezTo>
                  <a:close/>
                  <a:moveTo>
                    <a:pt x="4138" y="14"/>
                  </a:moveTo>
                  <a:lnTo>
                    <a:pt x="4213" y="14"/>
                  </a:lnTo>
                  <a:cubicBezTo>
                    <a:pt x="4220" y="14"/>
                    <a:pt x="4226" y="20"/>
                    <a:pt x="4226" y="26"/>
                  </a:cubicBezTo>
                  <a:cubicBezTo>
                    <a:pt x="4226" y="33"/>
                    <a:pt x="4220" y="39"/>
                    <a:pt x="4213" y="39"/>
                  </a:cubicBezTo>
                  <a:lnTo>
                    <a:pt x="4138" y="39"/>
                  </a:lnTo>
                  <a:cubicBezTo>
                    <a:pt x="4131" y="39"/>
                    <a:pt x="4126" y="33"/>
                    <a:pt x="4126" y="26"/>
                  </a:cubicBezTo>
                  <a:cubicBezTo>
                    <a:pt x="4126" y="19"/>
                    <a:pt x="4131" y="14"/>
                    <a:pt x="4138" y="14"/>
                  </a:cubicBezTo>
                  <a:close/>
                  <a:moveTo>
                    <a:pt x="4313" y="14"/>
                  </a:moveTo>
                  <a:lnTo>
                    <a:pt x="4313" y="14"/>
                  </a:lnTo>
                  <a:cubicBezTo>
                    <a:pt x="4320" y="14"/>
                    <a:pt x="4326" y="20"/>
                    <a:pt x="4326" y="27"/>
                  </a:cubicBezTo>
                  <a:cubicBezTo>
                    <a:pt x="4326" y="34"/>
                    <a:pt x="4320" y="39"/>
                    <a:pt x="4313" y="39"/>
                  </a:cubicBezTo>
                  <a:cubicBezTo>
                    <a:pt x="4306" y="39"/>
                    <a:pt x="4301" y="34"/>
                    <a:pt x="4301" y="27"/>
                  </a:cubicBezTo>
                  <a:cubicBezTo>
                    <a:pt x="4301" y="20"/>
                    <a:pt x="4306" y="14"/>
                    <a:pt x="4313" y="14"/>
                  </a:cubicBezTo>
                  <a:close/>
                  <a:moveTo>
                    <a:pt x="4413" y="15"/>
                  </a:moveTo>
                  <a:lnTo>
                    <a:pt x="4488" y="15"/>
                  </a:lnTo>
                  <a:cubicBezTo>
                    <a:pt x="4495" y="15"/>
                    <a:pt x="4501" y="20"/>
                    <a:pt x="4501" y="27"/>
                  </a:cubicBezTo>
                  <a:cubicBezTo>
                    <a:pt x="4501" y="34"/>
                    <a:pt x="4495" y="40"/>
                    <a:pt x="4488" y="40"/>
                  </a:cubicBezTo>
                  <a:lnTo>
                    <a:pt x="4413" y="40"/>
                  </a:lnTo>
                  <a:cubicBezTo>
                    <a:pt x="4406" y="40"/>
                    <a:pt x="4401" y="34"/>
                    <a:pt x="4401" y="27"/>
                  </a:cubicBezTo>
                  <a:cubicBezTo>
                    <a:pt x="4401" y="20"/>
                    <a:pt x="4406" y="15"/>
                    <a:pt x="4413" y="15"/>
                  </a:cubicBezTo>
                  <a:close/>
                  <a:moveTo>
                    <a:pt x="4588" y="15"/>
                  </a:moveTo>
                  <a:lnTo>
                    <a:pt x="4588" y="15"/>
                  </a:lnTo>
                  <a:cubicBezTo>
                    <a:pt x="4595" y="15"/>
                    <a:pt x="4601" y="21"/>
                    <a:pt x="4601" y="28"/>
                  </a:cubicBezTo>
                  <a:cubicBezTo>
                    <a:pt x="4601" y="35"/>
                    <a:pt x="4595" y="40"/>
                    <a:pt x="4588" y="40"/>
                  </a:cubicBezTo>
                  <a:cubicBezTo>
                    <a:pt x="4581" y="40"/>
                    <a:pt x="4576" y="35"/>
                    <a:pt x="4576" y="28"/>
                  </a:cubicBezTo>
                  <a:cubicBezTo>
                    <a:pt x="4576" y="21"/>
                    <a:pt x="4581" y="15"/>
                    <a:pt x="4588" y="15"/>
                  </a:cubicBezTo>
                  <a:close/>
                  <a:moveTo>
                    <a:pt x="4688" y="15"/>
                  </a:moveTo>
                  <a:lnTo>
                    <a:pt x="4763" y="16"/>
                  </a:lnTo>
                  <a:cubicBezTo>
                    <a:pt x="4770" y="16"/>
                    <a:pt x="4776" y="21"/>
                    <a:pt x="4776" y="28"/>
                  </a:cubicBezTo>
                  <a:cubicBezTo>
                    <a:pt x="4776" y="35"/>
                    <a:pt x="4770" y="41"/>
                    <a:pt x="4763" y="41"/>
                  </a:cubicBezTo>
                  <a:lnTo>
                    <a:pt x="4688" y="40"/>
                  </a:lnTo>
                  <a:cubicBezTo>
                    <a:pt x="4681" y="40"/>
                    <a:pt x="4676" y="35"/>
                    <a:pt x="4676" y="28"/>
                  </a:cubicBezTo>
                  <a:cubicBezTo>
                    <a:pt x="4676" y="21"/>
                    <a:pt x="4681" y="15"/>
                    <a:pt x="4688" y="15"/>
                  </a:cubicBezTo>
                  <a:close/>
                  <a:moveTo>
                    <a:pt x="4863" y="16"/>
                  </a:moveTo>
                  <a:lnTo>
                    <a:pt x="4863" y="16"/>
                  </a:lnTo>
                  <a:cubicBezTo>
                    <a:pt x="4870" y="16"/>
                    <a:pt x="4876" y="22"/>
                    <a:pt x="4876" y="29"/>
                  </a:cubicBezTo>
                  <a:cubicBezTo>
                    <a:pt x="4876" y="35"/>
                    <a:pt x="4870" y="41"/>
                    <a:pt x="4863" y="41"/>
                  </a:cubicBezTo>
                  <a:cubicBezTo>
                    <a:pt x="4856" y="41"/>
                    <a:pt x="4851" y="35"/>
                    <a:pt x="4851" y="29"/>
                  </a:cubicBezTo>
                  <a:cubicBezTo>
                    <a:pt x="4851" y="22"/>
                    <a:pt x="4856" y="16"/>
                    <a:pt x="4863" y="16"/>
                  </a:cubicBezTo>
                  <a:close/>
                  <a:moveTo>
                    <a:pt x="4963" y="16"/>
                  </a:moveTo>
                  <a:lnTo>
                    <a:pt x="5038" y="17"/>
                  </a:lnTo>
                  <a:cubicBezTo>
                    <a:pt x="5045" y="17"/>
                    <a:pt x="5051" y="22"/>
                    <a:pt x="5051" y="29"/>
                  </a:cubicBezTo>
                  <a:cubicBezTo>
                    <a:pt x="5051" y="36"/>
                    <a:pt x="5045" y="42"/>
                    <a:pt x="5038" y="42"/>
                  </a:cubicBezTo>
                  <a:lnTo>
                    <a:pt x="4963" y="41"/>
                  </a:lnTo>
                  <a:cubicBezTo>
                    <a:pt x="4956" y="41"/>
                    <a:pt x="4951" y="36"/>
                    <a:pt x="4951" y="29"/>
                  </a:cubicBezTo>
                  <a:cubicBezTo>
                    <a:pt x="4951" y="22"/>
                    <a:pt x="4956" y="16"/>
                    <a:pt x="4963" y="16"/>
                  </a:cubicBezTo>
                  <a:close/>
                  <a:moveTo>
                    <a:pt x="5138" y="17"/>
                  </a:moveTo>
                  <a:lnTo>
                    <a:pt x="5138" y="17"/>
                  </a:lnTo>
                  <a:cubicBezTo>
                    <a:pt x="5145" y="17"/>
                    <a:pt x="5151" y="23"/>
                    <a:pt x="5151" y="29"/>
                  </a:cubicBezTo>
                  <a:cubicBezTo>
                    <a:pt x="5151" y="36"/>
                    <a:pt x="5145" y="42"/>
                    <a:pt x="5138" y="42"/>
                  </a:cubicBezTo>
                  <a:cubicBezTo>
                    <a:pt x="5131" y="42"/>
                    <a:pt x="5126" y="36"/>
                    <a:pt x="5126" y="29"/>
                  </a:cubicBezTo>
                  <a:cubicBezTo>
                    <a:pt x="5126" y="23"/>
                    <a:pt x="5131" y="17"/>
                    <a:pt x="5138" y="17"/>
                  </a:cubicBezTo>
                  <a:close/>
                  <a:moveTo>
                    <a:pt x="5238" y="17"/>
                  </a:moveTo>
                  <a:lnTo>
                    <a:pt x="5313" y="18"/>
                  </a:lnTo>
                  <a:cubicBezTo>
                    <a:pt x="5320" y="18"/>
                    <a:pt x="5326" y="23"/>
                    <a:pt x="5326" y="30"/>
                  </a:cubicBezTo>
                  <a:cubicBezTo>
                    <a:pt x="5326" y="37"/>
                    <a:pt x="5320" y="43"/>
                    <a:pt x="5313" y="43"/>
                  </a:cubicBezTo>
                  <a:lnTo>
                    <a:pt x="5238" y="42"/>
                  </a:lnTo>
                  <a:cubicBezTo>
                    <a:pt x="5231" y="42"/>
                    <a:pt x="5226" y="37"/>
                    <a:pt x="5226" y="30"/>
                  </a:cubicBezTo>
                  <a:cubicBezTo>
                    <a:pt x="5226" y="23"/>
                    <a:pt x="5231" y="17"/>
                    <a:pt x="5238" y="17"/>
                  </a:cubicBezTo>
                  <a:close/>
                  <a:moveTo>
                    <a:pt x="5413" y="18"/>
                  </a:moveTo>
                  <a:lnTo>
                    <a:pt x="5413" y="18"/>
                  </a:lnTo>
                  <a:cubicBezTo>
                    <a:pt x="5420" y="18"/>
                    <a:pt x="5426" y="23"/>
                    <a:pt x="5426" y="30"/>
                  </a:cubicBezTo>
                  <a:cubicBezTo>
                    <a:pt x="5426" y="37"/>
                    <a:pt x="5420" y="43"/>
                    <a:pt x="5413" y="43"/>
                  </a:cubicBezTo>
                  <a:cubicBezTo>
                    <a:pt x="5406" y="43"/>
                    <a:pt x="5401" y="37"/>
                    <a:pt x="5401" y="30"/>
                  </a:cubicBezTo>
                  <a:cubicBezTo>
                    <a:pt x="5401" y="23"/>
                    <a:pt x="5406" y="18"/>
                    <a:pt x="5413" y="18"/>
                  </a:cubicBezTo>
                  <a:close/>
                  <a:moveTo>
                    <a:pt x="5513" y="18"/>
                  </a:moveTo>
                  <a:lnTo>
                    <a:pt x="5588" y="18"/>
                  </a:lnTo>
                  <a:cubicBezTo>
                    <a:pt x="5595" y="18"/>
                    <a:pt x="5601" y="24"/>
                    <a:pt x="5601" y="31"/>
                  </a:cubicBezTo>
                  <a:cubicBezTo>
                    <a:pt x="5601" y="38"/>
                    <a:pt x="5595" y="43"/>
                    <a:pt x="5588" y="43"/>
                  </a:cubicBezTo>
                  <a:lnTo>
                    <a:pt x="5513" y="43"/>
                  </a:lnTo>
                  <a:cubicBezTo>
                    <a:pt x="5506" y="43"/>
                    <a:pt x="5501" y="38"/>
                    <a:pt x="5501" y="31"/>
                  </a:cubicBezTo>
                  <a:cubicBezTo>
                    <a:pt x="5501" y="24"/>
                    <a:pt x="5506" y="18"/>
                    <a:pt x="5513" y="18"/>
                  </a:cubicBezTo>
                  <a:close/>
                  <a:moveTo>
                    <a:pt x="5688" y="19"/>
                  </a:moveTo>
                  <a:lnTo>
                    <a:pt x="5688" y="19"/>
                  </a:lnTo>
                  <a:cubicBezTo>
                    <a:pt x="5695" y="19"/>
                    <a:pt x="5701" y="24"/>
                    <a:pt x="5701" y="31"/>
                  </a:cubicBezTo>
                  <a:cubicBezTo>
                    <a:pt x="5701" y="38"/>
                    <a:pt x="5695" y="44"/>
                    <a:pt x="5688" y="44"/>
                  </a:cubicBezTo>
                  <a:cubicBezTo>
                    <a:pt x="5681" y="44"/>
                    <a:pt x="5676" y="38"/>
                    <a:pt x="5676" y="31"/>
                  </a:cubicBezTo>
                  <a:cubicBezTo>
                    <a:pt x="5676" y="24"/>
                    <a:pt x="5681" y="19"/>
                    <a:pt x="5688" y="19"/>
                  </a:cubicBezTo>
                  <a:close/>
                  <a:moveTo>
                    <a:pt x="5788" y="19"/>
                  </a:moveTo>
                  <a:lnTo>
                    <a:pt x="5863" y="19"/>
                  </a:lnTo>
                  <a:cubicBezTo>
                    <a:pt x="5870" y="19"/>
                    <a:pt x="5876" y="25"/>
                    <a:pt x="5876" y="32"/>
                  </a:cubicBezTo>
                  <a:cubicBezTo>
                    <a:pt x="5876" y="39"/>
                    <a:pt x="5870" y="44"/>
                    <a:pt x="5863" y="44"/>
                  </a:cubicBezTo>
                  <a:lnTo>
                    <a:pt x="5788" y="44"/>
                  </a:lnTo>
                  <a:cubicBezTo>
                    <a:pt x="5781" y="44"/>
                    <a:pt x="5776" y="38"/>
                    <a:pt x="5776" y="32"/>
                  </a:cubicBezTo>
                  <a:cubicBezTo>
                    <a:pt x="5776" y="25"/>
                    <a:pt x="5781" y="19"/>
                    <a:pt x="5788" y="19"/>
                  </a:cubicBezTo>
                  <a:close/>
                  <a:moveTo>
                    <a:pt x="5963" y="20"/>
                  </a:moveTo>
                  <a:lnTo>
                    <a:pt x="5963" y="20"/>
                  </a:lnTo>
                  <a:cubicBezTo>
                    <a:pt x="5970" y="20"/>
                    <a:pt x="5976" y="25"/>
                    <a:pt x="5976" y="32"/>
                  </a:cubicBezTo>
                  <a:cubicBezTo>
                    <a:pt x="5976" y="39"/>
                    <a:pt x="5970" y="45"/>
                    <a:pt x="5963" y="45"/>
                  </a:cubicBezTo>
                  <a:cubicBezTo>
                    <a:pt x="5956" y="45"/>
                    <a:pt x="5951" y="39"/>
                    <a:pt x="5951" y="32"/>
                  </a:cubicBezTo>
                  <a:cubicBezTo>
                    <a:pt x="5951" y="25"/>
                    <a:pt x="5956" y="20"/>
                    <a:pt x="5963" y="20"/>
                  </a:cubicBezTo>
                  <a:close/>
                  <a:moveTo>
                    <a:pt x="6063" y="20"/>
                  </a:moveTo>
                  <a:lnTo>
                    <a:pt x="6138" y="20"/>
                  </a:lnTo>
                  <a:cubicBezTo>
                    <a:pt x="6145" y="20"/>
                    <a:pt x="6151" y="26"/>
                    <a:pt x="6151" y="33"/>
                  </a:cubicBezTo>
                  <a:cubicBezTo>
                    <a:pt x="6151" y="40"/>
                    <a:pt x="6145" y="45"/>
                    <a:pt x="6138" y="45"/>
                  </a:cubicBezTo>
                  <a:lnTo>
                    <a:pt x="6063" y="45"/>
                  </a:lnTo>
                  <a:cubicBezTo>
                    <a:pt x="6056" y="45"/>
                    <a:pt x="6051" y="39"/>
                    <a:pt x="6051" y="32"/>
                  </a:cubicBezTo>
                  <a:cubicBezTo>
                    <a:pt x="6051" y="26"/>
                    <a:pt x="6056" y="20"/>
                    <a:pt x="6063" y="20"/>
                  </a:cubicBezTo>
                  <a:close/>
                  <a:moveTo>
                    <a:pt x="6238" y="21"/>
                  </a:moveTo>
                  <a:lnTo>
                    <a:pt x="6238" y="21"/>
                  </a:lnTo>
                  <a:cubicBezTo>
                    <a:pt x="6245" y="21"/>
                    <a:pt x="6251" y="26"/>
                    <a:pt x="6251" y="33"/>
                  </a:cubicBezTo>
                  <a:cubicBezTo>
                    <a:pt x="6251" y="40"/>
                    <a:pt x="6245" y="46"/>
                    <a:pt x="6238" y="46"/>
                  </a:cubicBezTo>
                  <a:cubicBezTo>
                    <a:pt x="6231" y="46"/>
                    <a:pt x="6226" y="40"/>
                    <a:pt x="6226" y="33"/>
                  </a:cubicBezTo>
                  <a:cubicBezTo>
                    <a:pt x="6226" y="26"/>
                    <a:pt x="6231" y="21"/>
                    <a:pt x="6238" y="21"/>
                  </a:cubicBezTo>
                  <a:close/>
                  <a:moveTo>
                    <a:pt x="6338" y="21"/>
                  </a:moveTo>
                  <a:lnTo>
                    <a:pt x="6413" y="21"/>
                  </a:lnTo>
                  <a:cubicBezTo>
                    <a:pt x="6420" y="21"/>
                    <a:pt x="6426" y="27"/>
                    <a:pt x="6426" y="34"/>
                  </a:cubicBezTo>
                  <a:cubicBezTo>
                    <a:pt x="6426" y="41"/>
                    <a:pt x="6420" y="46"/>
                    <a:pt x="6413" y="46"/>
                  </a:cubicBezTo>
                  <a:lnTo>
                    <a:pt x="6338" y="46"/>
                  </a:lnTo>
                  <a:cubicBezTo>
                    <a:pt x="6331" y="46"/>
                    <a:pt x="6326" y="40"/>
                    <a:pt x="6326" y="33"/>
                  </a:cubicBezTo>
                  <a:cubicBezTo>
                    <a:pt x="6326" y="26"/>
                    <a:pt x="6331" y="21"/>
                    <a:pt x="6338" y="21"/>
                  </a:cubicBezTo>
                  <a:close/>
                  <a:moveTo>
                    <a:pt x="6513" y="21"/>
                  </a:moveTo>
                  <a:lnTo>
                    <a:pt x="6513" y="21"/>
                  </a:lnTo>
                  <a:cubicBezTo>
                    <a:pt x="6520" y="21"/>
                    <a:pt x="6526" y="27"/>
                    <a:pt x="6526" y="34"/>
                  </a:cubicBezTo>
                  <a:cubicBezTo>
                    <a:pt x="6526" y="41"/>
                    <a:pt x="6520" y="46"/>
                    <a:pt x="6513" y="46"/>
                  </a:cubicBezTo>
                  <a:cubicBezTo>
                    <a:pt x="6506" y="46"/>
                    <a:pt x="6501" y="41"/>
                    <a:pt x="6501" y="34"/>
                  </a:cubicBezTo>
                  <a:cubicBezTo>
                    <a:pt x="6501" y="27"/>
                    <a:pt x="6506" y="21"/>
                    <a:pt x="6513" y="21"/>
                  </a:cubicBezTo>
                  <a:close/>
                  <a:moveTo>
                    <a:pt x="6613" y="22"/>
                  </a:moveTo>
                  <a:lnTo>
                    <a:pt x="6688" y="22"/>
                  </a:lnTo>
                  <a:cubicBezTo>
                    <a:pt x="6695" y="22"/>
                    <a:pt x="6701" y="28"/>
                    <a:pt x="6701" y="35"/>
                  </a:cubicBezTo>
                  <a:cubicBezTo>
                    <a:pt x="6701" y="42"/>
                    <a:pt x="6695" y="47"/>
                    <a:pt x="6688" y="47"/>
                  </a:cubicBezTo>
                  <a:lnTo>
                    <a:pt x="6613" y="47"/>
                  </a:lnTo>
                  <a:cubicBezTo>
                    <a:pt x="6606" y="47"/>
                    <a:pt x="6601" y="41"/>
                    <a:pt x="6601" y="34"/>
                  </a:cubicBezTo>
                  <a:cubicBezTo>
                    <a:pt x="6601" y="27"/>
                    <a:pt x="6606" y="22"/>
                    <a:pt x="6613" y="22"/>
                  </a:cubicBezTo>
                  <a:close/>
                  <a:moveTo>
                    <a:pt x="6788" y="22"/>
                  </a:moveTo>
                  <a:lnTo>
                    <a:pt x="6788" y="22"/>
                  </a:lnTo>
                  <a:cubicBezTo>
                    <a:pt x="6795" y="22"/>
                    <a:pt x="6801" y="28"/>
                    <a:pt x="6801" y="35"/>
                  </a:cubicBezTo>
                  <a:cubicBezTo>
                    <a:pt x="6801" y="42"/>
                    <a:pt x="6795" y="47"/>
                    <a:pt x="6788" y="47"/>
                  </a:cubicBezTo>
                  <a:cubicBezTo>
                    <a:pt x="6781" y="47"/>
                    <a:pt x="6776" y="42"/>
                    <a:pt x="6776" y="35"/>
                  </a:cubicBezTo>
                  <a:cubicBezTo>
                    <a:pt x="6776" y="28"/>
                    <a:pt x="6781" y="22"/>
                    <a:pt x="6788" y="22"/>
                  </a:cubicBezTo>
                  <a:close/>
                  <a:moveTo>
                    <a:pt x="6888" y="23"/>
                  </a:moveTo>
                  <a:lnTo>
                    <a:pt x="6963" y="23"/>
                  </a:lnTo>
                  <a:cubicBezTo>
                    <a:pt x="6970" y="23"/>
                    <a:pt x="6976" y="29"/>
                    <a:pt x="6976" y="36"/>
                  </a:cubicBezTo>
                  <a:cubicBezTo>
                    <a:pt x="6976" y="42"/>
                    <a:pt x="6970" y="48"/>
                    <a:pt x="6963" y="48"/>
                  </a:cubicBezTo>
                  <a:lnTo>
                    <a:pt x="6888" y="48"/>
                  </a:lnTo>
                  <a:cubicBezTo>
                    <a:pt x="6881" y="48"/>
                    <a:pt x="6876" y="42"/>
                    <a:pt x="6876" y="35"/>
                  </a:cubicBezTo>
                  <a:cubicBezTo>
                    <a:pt x="6876" y="28"/>
                    <a:pt x="6882" y="23"/>
                    <a:pt x="6888" y="23"/>
                  </a:cubicBezTo>
                  <a:close/>
                  <a:moveTo>
                    <a:pt x="7063" y="23"/>
                  </a:moveTo>
                  <a:lnTo>
                    <a:pt x="7063" y="23"/>
                  </a:lnTo>
                  <a:cubicBezTo>
                    <a:pt x="7070" y="23"/>
                    <a:pt x="7076" y="29"/>
                    <a:pt x="7076" y="36"/>
                  </a:cubicBezTo>
                  <a:cubicBezTo>
                    <a:pt x="7076" y="43"/>
                    <a:pt x="7070" y="48"/>
                    <a:pt x="7063" y="48"/>
                  </a:cubicBezTo>
                  <a:cubicBezTo>
                    <a:pt x="7056" y="48"/>
                    <a:pt x="7051" y="43"/>
                    <a:pt x="7051" y="36"/>
                  </a:cubicBezTo>
                  <a:cubicBezTo>
                    <a:pt x="7051" y="29"/>
                    <a:pt x="7056" y="23"/>
                    <a:pt x="7063" y="23"/>
                  </a:cubicBezTo>
                  <a:close/>
                  <a:moveTo>
                    <a:pt x="7163" y="24"/>
                  </a:moveTo>
                  <a:lnTo>
                    <a:pt x="7238" y="24"/>
                  </a:lnTo>
                  <a:cubicBezTo>
                    <a:pt x="7245" y="24"/>
                    <a:pt x="7251" y="30"/>
                    <a:pt x="7251" y="36"/>
                  </a:cubicBezTo>
                  <a:cubicBezTo>
                    <a:pt x="7251" y="43"/>
                    <a:pt x="7245" y="49"/>
                    <a:pt x="7238" y="49"/>
                  </a:cubicBezTo>
                  <a:lnTo>
                    <a:pt x="7163" y="49"/>
                  </a:lnTo>
                  <a:cubicBezTo>
                    <a:pt x="7156" y="49"/>
                    <a:pt x="7151" y="43"/>
                    <a:pt x="7151" y="36"/>
                  </a:cubicBezTo>
                  <a:cubicBezTo>
                    <a:pt x="7151" y="29"/>
                    <a:pt x="7157" y="24"/>
                    <a:pt x="7163" y="24"/>
                  </a:cubicBezTo>
                  <a:close/>
                  <a:moveTo>
                    <a:pt x="7338" y="24"/>
                  </a:moveTo>
                  <a:lnTo>
                    <a:pt x="7338" y="24"/>
                  </a:lnTo>
                  <a:cubicBezTo>
                    <a:pt x="7345" y="24"/>
                    <a:pt x="7351" y="30"/>
                    <a:pt x="7351" y="37"/>
                  </a:cubicBezTo>
                  <a:cubicBezTo>
                    <a:pt x="7351" y="44"/>
                    <a:pt x="7345" y="49"/>
                    <a:pt x="7338" y="49"/>
                  </a:cubicBezTo>
                  <a:cubicBezTo>
                    <a:pt x="7331" y="49"/>
                    <a:pt x="7326" y="44"/>
                    <a:pt x="7326" y="37"/>
                  </a:cubicBezTo>
                  <a:cubicBezTo>
                    <a:pt x="7326" y="30"/>
                    <a:pt x="7331" y="24"/>
                    <a:pt x="7338" y="24"/>
                  </a:cubicBezTo>
                  <a:close/>
                  <a:moveTo>
                    <a:pt x="7438" y="25"/>
                  </a:moveTo>
                  <a:lnTo>
                    <a:pt x="7513" y="25"/>
                  </a:lnTo>
                  <a:cubicBezTo>
                    <a:pt x="7520" y="25"/>
                    <a:pt x="7526" y="30"/>
                    <a:pt x="7526" y="37"/>
                  </a:cubicBezTo>
                  <a:cubicBezTo>
                    <a:pt x="7526" y="44"/>
                    <a:pt x="7520" y="50"/>
                    <a:pt x="7513" y="50"/>
                  </a:cubicBezTo>
                  <a:lnTo>
                    <a:pt x="7438" y="50"/>
                  </a:lnTo>
                  <a:cubicBezTo>
                    <a:pt x="7431" y="50"/>
                    <a:pt x="7426" y="44"/>
                    <a:pt x="7426" y="37"/>
                  </a:cubicBezTo>
                  <a:cubicBezTo>
                    <a:pt x="7426" y="30"/>
                    <a:pt x="7432" y="25"/>
                    <a:pt x="7438" y="25"/>
                  </a:cubicBezTo>
                  <a:close/>
                  <a:moveTo>
                    <a:pt x="7613" y="25"/>
                  </a:moveTo>
                  <a:lnTo>
                    <a:pt x="7613" y="25"/>
                  </a:lnTo>
                  <a:cubicBezTo>
                    <a:pt x="7620" y="25"/>
                    <a:pt x="7626" y="31"/>
                    <a:pt x="7626" y="38"/>
                  </a:cubicBezTo>
                  <a:cubicBezTo>
                    <a:pt x="7626" y="45"/>
                    <a:pt x="7620" y="50"/>
                    <a:pt x="7613" y="50"/>
                  </a:cubicBezTo>
                  <a:cubicBezTo>
                    <a:pt x="7607" y="50"/>
                    <a:pt x="7601" y="45"/>
                    <a:pt x="7601" y="38"/>
                  </a:cubicBezTo>
                  <a:cubicBezTo>
                    <a:pt x="7601" y="31"/>
                    <a:pt x="7607" y="25"/>
                    <a:pt x="7613" y="25"/>
                  </a:cubicBezTo>
                  <a:close/>
                  <a:moveTo>
                    <a:pt x="7713" y="25"/>
                  </a:moveTo>
                  <a:lnTo>
                    <a:pt x="7788" y="26"/>
                  </a:lnTo>
                  <a:cubicBezTo>
                    <a:pt x="7795" y="26"/>
                    <a:pt x="7801" y="31"/>
                    <a:pt x="7801" y="38"/>
                  </a:cubicBezTo>
                  <a:cubicBezTo>
                    <a:pt x="7801" y="45"/>
                    <a:pt x="7795" y="51"/>
                    <a:pt x="7788" y="51"/>
                  </a:cubicBezTo>
                  <a:lnTo>
                    <a:pt x="7713" y="50"/>
                  </a:lnTo>
                  <a:cubicBezTo>
                    <a:pt x="7706" y="50"/>
                    <a:pt x="7701" y="45"/>
                    <a:pt x="7701" y="38"/>
                  </a:cubicBezTo>
                  <a:cubicBezTo>
                    <a:pt x="7701" y="31"/>
                    <a:pt x="7707" y="25"/>
                    <a:pt x="7713" y="25"/>
                  </a:cubicBezTo>
                  <a:close/>
                  <a:moveTo>
                    <a:pt x="7888" y="26"/>
                  </a:moveTo>
                  <a:lnTo>
                    <a:pt x="7888" y="26"/>
                  </a:lnTo>
                  <a:cubicBezTo>
                    <a:pt x="7895" y="26"/>
                    <a:pt x="7901" y="32"/>
                    <a:pt x="7901" y="39"/>
                  </a:cubicBezTo>
                  <a:cubicBezTo>
                    <a:pt x="7901" y="45"/>
                    <a:pt x="7895" y="51"/>
                    <a:pt x="7888" y="51"/>
                  </a:cubicBezTo>
                  <a:cubicBezTo>
                    <a:pt x="7882" y="51"/>
                    <a:pt x="7876" y="45"/>
                    <a:pt x="7876" y="39"/>
                  </a:cubicBezTo>
                  <a:cubicBezTo>
                    <a:pt x="7876" y="32"/>
                    <a:pt x="7882" y="26"/>
                    <a:pt x="7888" y="26"/>
                  </a:cubicBezTo>
                  <a:close/>
                  <a:moveTo>
                    <a:pt x="7989" y="26"/>
                  </a:moveTo>
                  <a:lnTo>
                    <a:pt x="8064" y="27"/>
                  </a:lnTo>
                  <a:cubicBezTo>
                    <a:pt x="8070" y="27"/>
                    <a:pt x="8076" y="32"/>
                    <a:pt x="8076" y="39"/>
                  </a:cubicBezTo>
                  <a:cubicBezTo>
                    <a:pt x="8076" y="46"/>
                    <a:pt x="8070" y="52"/>
                    <a:pt x="8063" y="52"/>
                  </a:cubicBezTo>
                  <a:lnTo>
                    <a:pt x="7988" y="51"/>
                  </a:lnTo>
                  <a:cubicBezTo>
                    <a:pt x="7982" y="51"/>
                    <a:pt x="7976" y="46"/>
                    <a:pt x="7976" y="39"/>
                  </a:cubicBezTo>
                  <a:cubicBezTo>
                    <a:pt x="7976" y="32"/>
                    <a:pt x="7982" y="26"/>
                    <a:pt x="7989" y="26"/>
                  </a:cubicBezTo>
                  <a:close/>
                  <a:moveTo>
                    <a:pt x="8163" y="27"/>
                  </a:moveTo>
                  <a:lnTo>
                    <a:pt x="8163" y="27"/>
                  </a:lnTo>
                  <a:cubicBezTo>
                    <a:pt x="8170" y="27"/>
                    <a:pt x="8176" y="33"/>
                    <a:pt x="8176" y="39"/>
                  </a:cubicBezTo>
                  <a:cubicBezTo>
                    <a:pt x="8176" y="46"/>
                    <a:pt x="8170" y="52"/>
                    <a:pt x="8163" y="52"/>
                  </a:cubicBezTo>
                  <a:cubicBezTo>
                    <a:pt x="8157" y="52"/>
                    <a:pt x="8151" y="46"/>
                    <a:pt x="8151" y="39"/>
                  </a:cubicBezTo>
                  <a:cubicBezTo>
                    <a:pt x="8151" y="33"/>
                    <a:pt x="8157" y="27"/>
                    <a:pt x="8163" y="27"/>
                  </a:cubicBezTo>
                  <a:close/>
                  <a:moveTo>
                    <a:pt x="8264" y="27"/>
                  </a:moveTo>
                  <a:lnTo>
                    <a:pt x="8339" y="28"/>
                  </a:lnTo>
                  <a:cubicBezTo>
                    <a:pt x="8345" y="28"/>
                    <a:pt x="8351" y="33"/>
                    <a:pt x="8351" y="40"/>
                  </a:cubicBezTo>
                  <a:cubicBezTo>
                    <a:pt x="8351" y="47"/>
                    <a:pt x="8345" y="53"/>
                    <a:pt x="8338" y="53"/>
                  </a:cubicBezTo>
                  <a:lnTo>
                    <a:pt x="8263" y="52"/>
                  </a:lnTo>
                  <a:cubicBezTo>
                    <a:pt x="8257" y="52"/>
                    <a:pt x="8251" y="47"/>
                    <a:pt x="8251" y="40"/>
                  </a:cubicBezTo>
                  <a:cubicBezTo>
                    <a:pt x="8251" y="33"/>
                    <a:pt x="8257" y="27"/>
                    <a:pt x="8264" y="27"/>
                  </a:cubicBezTo>
                  <a:close/>
                  <a:moveTo>
                    <a:pt x="8438" y="28"/>
                  </a:moveTo>
                  <a:lnTo>
                    <a:pt x="8439" y="28"/>
                  </a:lnTo>
                  <a:cubicBezTo>
                    <a:pt x="8445" y="28"/>
                    <a:pt x="8451" y="33"/>
                    <a:pt x="8451" y="40"/>
                  </a:cubicBezTo>
                  <a:cubicBezTo>
                    <a:pt x="8451" y="47"/>
                    <a:pt x="8445" y="53"/>
                    <a:pt x="8439" y="53"/>
                  </a:cubicBezTo>
                  <a:lnTo>
                    <a:pt x="8438" y="53"/>
                  </a:lnTo>
                  <a:cubicBezTo>
                    <a:pt x="8432" y="53"/>
                    <a:pt x="8426" y="47"/>
                    <a:pt x="8426" y="40"/>
                  </a:cubicBezTo>
                  <a:cubicBezTo>
                    <a:pt x="8426" y="33"/>
                    <a:pt x="8432" y="28"/>
                    <a:pt x="8438" y="28"/>
                  </a:cubicBezTo>
                  <a:close/>
                  <a:moveTo>
                    <a:pt x="8539" y="28"/>
                  </a:moveTo>
                  <a:lnTo>
                    <a:pt x="8614" y="28"/>
                  </a:lnTo>
                  <a:cubicBezTo>
                    <a:pt x="8620" y="28"/>
                    <a:pt x="8626" y="34"/>
                    <a:pt x="8626" y="41"/>
                  </a:cubicBezTo>
                  <a:cubicBezTo>
                    <a:pt x="8626" y="48"/>
                    <a:pt x="8620" y="53"/>
                    <a:pt x="8613" y="53"/>
                  </a:cubicBezTo>
                  <a:lnTo>
                    <a:pt x="8538" y="53"/>
                  </a:lnTo>
                  <a:cubicBezTo>
                    <a:pt x="8532" y="53"/>
                    <a:pt x="8526" y="48"/>
                    <a:pt x="8526" y="41"/>
                  </a:cubicBezTo>
                  <a:cubicBezTo>
                    <a:pt x="8526" y="34"/>
                    <a:pt x="8532" y="28"/>
                    <a:pt x="8539" y="28"/>
                  </a:cubicBezTo>
                  <a:close/>
                  <a:moveTo>
                    <a:pt x="8714" y="29"/>
                  </a:moveTo>
                  <a:lnTo>
                    <a:pt x="8714" y="29"/>
                  </a:lnTo>
                  <a:cubicBezTo>
                    <a:pt x="8720" y="29"/>
                    <a:pt x="8726" y="34"/>
                    <a:pt x="8726" y="41"/>
                  </a:cubicBezTo>
                  <a:cubicBezTo>
                    <a:pt x="8726" y="48"/>
                    <a:pt x="8720" y="54"/>
                    <a:pt x="8714" y="54"/>
                  </a:cubicBezTo>
                  <a:cubicBezTo>
                    <a:pt x="8707" y="54"/>
                    <a:pt x="8701" y="48"/>
                    <a:pt x="8701" y="41"/>
                  </a:cubicBezTo>
                  <a:cubicBezTo>
                    <a:pt x="8701" y="34"/>
                    <a:pt x="8707" y="29"/>
                    <a:pt x="8714" y="29"/>
                  </a:cubicBezTo>
                  <a:close/>
                  <a:moveTo>
                    <a:pt x="8814" y="29"/>
                  </a:moveTo>
                  <a:lnTo>
                    <a:pt x="8889" y="29"/>
                  </a:lnTo>
                  <a:cubicBezTo>
                    <a:pt x="8895" y="29"/>
                    <a:pt x="8901" y="35"/>
                    <a:pt x="8901" y="42"/>
                  </a:cubicBezTo>
                  <a:cubicBezTo>
                    <a:pt x="8901" y="49"/>
                    <a:pt x="8895" y="54"/>
                    <a:pt x="8888" y="54"/>
                  </a:cubicBezTo>
                  <a:lnTo>
                    <a:pt x="8813" y="54"/>
                  </a:lnTo>
                  <a:cubicBezTo>
                    <a:pt x="8807" y="54"/>
                    <a:pt x="8801" y="48"/>
                    <a:pt x="8801" y="42"/>
                  </a:cubicBezTo>
                  <a:cubicBezTo>
                    <a:pt x="8801" y="35"/>
                    <a:pt x="8807" y="29"/>
                    <a:pt x="8814" y="29"/>
                  </a:cubicBezTo>
                  <a:close/>
                  <a:moveTo>
                    <a:pt x="8989" y="30"/>
                  </a:moveTo>
                  <a:lnTo>
                    <a:pt x="8989" y="30"/>
                  </a:lnTo>
                  <a:cubicBezTo>
                    <a:pt x="8995" y="30"/>
                    <a:pt x="9001" y="35"/>
                    <a:pt x="9001" y="42"/>
                  </a:cubicBezTo>
                  <a:cubicBezTo>
                    <a:pt x="9001" y="49"/>
                    <a:pt x="8995" y="55"/>
                    <a:pt x="8989" y="55"/>
                  </a:cubicBezTo>
                  <a:cubicBezTo>
                    <a:pt x="8982" y="55"/>
                    <a:pt x="8976" y="49"/>
                    <a:pt x="8976" y="42"/>
                  </a:cubicBezTo>
                  <a:cubicBezTo>
                    <a:pt x="8976" y="35"/>
                    <a:pt x="8982" y="30"/>
                    <a:pt x="8989" y="30"/>
                  </a:cubicBezTo>
                  <a:close/>
                  <a:moveTo>
                    <a:pt x="9089" y="30"/>
                  </a:moveTo>
                  <a:lnTo>
                    <a:pt x="9164" y="30"/>
                  </a:lnTo>
                  <a:cubicBezTo>
                    <a:pt x="9171" y="30"/>
                    <a:pt x="9176" y="36"/>
                    <a:pt x="9176" y="43"/>
                  </a:cubicBezTo>
                  <a:cubicBezTo>
                    <a:pt x="9176" y="50"/>
                    <a:pt x="9170" y="55"/>
                    <a:pt x="9164" y="55"/>
                  </a:cubicBezTo>
                  <a:lnTo>
                    <a:pt x="9089" y="55"/>
                  </a:lnTo>
                  <a:cubicBezTo>
                    <a:pt x="9082" y="55"/>
                    <a:pt x="9076" y="49"/>
                    <a:pt x="9076" y="42"/>
                  </a:cubicBezTo>
                  <a:cubicBezTo>
                    <a:pt x="9076" y="36"/>
                    <a:pt x="9082" y="30"/>
                    <a:pt x="9089" y="30"/>
                  </a:cubicBezTo>
                  <a:close/>
                  <a:moveTo>
                    <a:pt x="9264" y="31"/>
                  </a:moveTo>
                  <a:lnTo>
                    <a:pt x="9264" y="31"/>
                  </a:lnTo>
                  <a:cubicBezTo>
                    <a:pt x="9270" y="31"/>
                    <a:pt x="9276" y="36"/>
                    <a:pt x="9276" y="43"/>
                  </a:cubicBezTo>
                  <a:cubicBezTo>
                    <a:pt x="9276" y="50"/>
                    <a:pt x="9270" y="56"/>
                    <a:pt x="9264" y="56"/>
                  </a:cubicBezTo>
                  <a:cubicBezTo>
                    <a:pt x="9257" y="56"/>
                    <a:pt x="9251" y="50"/>
                    <a:pt x="9251" y="43"/>
                  </a:cubicBezTo>
                  <a:cubicBezTo>
                    <a:pt x="9251" y="36"/>
                    <a:pt x="9257" y="31"/>
                    <a:pt x="9264" y="31"/>
                  </a:cubicBezTo>
                  <a:close/>
                  <a:moveTo>
                    <a:pt x="9364" y="31"/>
                  </a:moveTo>
                  <a:lnTo>
                    <a:pt x="9439" y="31"/>
                  </a:lnTo>
                  <a:cubicBezTo>
                    <a:pt x="9446" y="31"/>
                    <a:pt x="9451" y="37"/>
                    <a:pt x="9451" y="44"/>
                  </a:cubicBezTo>
                  <a:cubicBezTo>
                    <a:pt x="9451" y="51"/>
                    <a:pt x="9445" y="56"/>
                    <a:pt x="9439" y="56"/>
                  </a:cubicBezTo>
                  <a:lnTo>
                    <a:pt x="9364" y="56"/>
                  </a:lnTo>
                  <a:cubicBezTo>
                    <a:pt x="9357" y="56"/>
                    <a:pt x="9351" y="50"/>
                    <a:pt x="9351" y="43"/>
                  </a:cubicBezTo>
                  <a:cubicBezTo>
                    <a:pt x="9351" y="36"/>
                    <a:pt x="9357" y="31"/>
                    <a:pt x="9364" y="31"/>
                  </a:cubicBezTo>
                  <a:close/>
                  <a:moveTo>
                    <a:pt x="9539" y="32"/>
                  </a:moveTo>
                  <a:lnTo>
                    <a:pt x="9539" y="32"/>
                  </a:lnTo>
                  <a:cubicBezTo>
                    <a:pt x="9546" y="32"/>
                    <a:pt x="9551" y="37"/>
                    <a:pt x="9551" y="44"/>
                  </a:cubicBezTo>
                  <a:cubicBezTo>
                    <a:pt x="9551" y="51"/>
                    <a:pt x="9546" y="57"/>
                    <a:pt x="9539" y="57"/>
                  </a:cubicBezTo>
                  <a:cubicBezTo>
                    <a:pt x="9532" y="57"/>
                    <a:pt x="9526" y="51"/>
                    <a:pt x="9526" y="44"/>
                  </a:cubicBezTo>
                  <a:cubicBezTo>
                    <a:pt x="9526" y="37"/>
                    <a:pt x="9532" y="32"/>
                    <a:pt x="9539" y="32"/>
                  </a:cubicBezTo>
                  <a:close/>
                  <a:moveTo>
                    <a:pt x="9639" y="32"/>
                  </a:moveTo>
                  <a:lnTo>
                    <a:pt x="9714" y="32"/>
                  </a:lnTo>
                  <a:cubicBezTo>
                    <a:pt x="9721" y="32"/>
                    <a:pt x="9726" y="38"/>
                    <a:pt x="9726" y="45"/>
                  </a:cubicBezTo>
                  <a:cubicBezTo>
                    <a:pt x="9726" y="52"/>
                    <a:pt x="9720" y="57"/>
                    <a:pt x="9714" y="57"/>
                  </a:cubicBezTo>
                  <a:lnTo>
                    <a:pt x="9639" y="57"/>
                  </a:lnTo>
                  <a:cubicBezTo>
                    <a:pt x="9632" y="57"/>
                    <a:pt x="9626" y="51"/>
                    <a:pt x="9626" y="44"/>
                  </a:cubicBezTo>
                  <a:cubicBezTo>
                    <a:pt x="9626" y="37"/>
                    <a:pt x="9632" y="32"/>
                    <a:pt x="9639" y="32"/>
                  </a:cubicBezTo>
                  <a:close/>
                  <a:moveTo>
                    <a:pt x="9814" y="32"/>
                  </a:moveTo>
                  <a:lnTo>
                    <a:pt x="9814" y="32"/>
                  </a:lnTo>
                  <a:cubicBezTo>
                    <a:pt x="9821" y="32"/>
                    <a:pt x="9826" y="38"/>
                    <a:pt x="9826" y="45"/>
                  </a:cubicBezTo>
                  <a:cubicBezTo>
                    <a:pt x="9826" y="52"/>
                    <a:pt x="9821" y="57"/>
                    <a:pt x="9814" y="57"/>
                  </a:cubicBezTo>
                  <a:cubicBezTo>
                    <a:pt x="9807" y="57"/>
                    <a:pt x="9801" y="52"/>
                    <a:pt x="9801" y="45"/>
                  </a:cubicBezTo>
                  <a:cubicBezTo>
                    <a:pt x="9801" y="38"/>
                    <a:pt x="9807" y="32"/>
                    <a:pt x="9814" y="32"/>
                  </a:cubicBezTo>
                  <a:close/>
                  <a:moveTo>
                    <a:pt x="9914" y="33"/>
                  </a:moveTo>
                  <a:lnTo>
                    <a:pt x="9989" y="33"/>
                  </a:lnTo>
                  <a:cubicBezTo>
                    <a:pt x="9996" y="33"/>
                    <a:pt x="10001" y="39"/>
                    <a:pt x="10001" y="46"/>
                  </a:cubicBezTo>
                  <a:cubicBezTo>
                    <a:pt x="10001" y="52"/>
                    <a:pt x="9996" y="58"/>
                    <a:pt x="9989" y="58"/>
                  </a:cubicBezTo>
                  <a:lnTo>
                    <a:pt x="9914" y="58"/>
                  </a:lnTo>
                  <a:cubicBezTo>
                    <a:pt x="9907" y="58"/>
                    <a:pt x="9901" y="52"/>
                    <a:pt x="9901" y="45"/>
                  </a:cubicBezTo>
                  <a:cubicBezTo>
                    <a:pt x="9901" y="38"/>
                    <a:pt x="9907" y="33"/>
                    <a:pt x="9914" y="33"/>
                  </a:cubicBez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71" name="Freeform 368">
              <a:extLst>
                <a:ext uri="{FF2B5EF4-FFF2-40B4-BE49-F238E27FC236}">
                  <a16:creationId xmlns:a16="http://schemas.microsoft.com/office/drawing/2014/main" id="{A64964B7-0ED3-4820-8D0A-BCCDFA8A4329}"/>
                </a:ext>
              </a:extLst>
            </p:cNvPr>
            <p:cNvSpPr>
              <a:spLocks noEditPoints="1"/>
            </p:cNvSpPr>
            <p:nvPr/>
          </p:nvSpPr>
          <p:spPr bwMode="auto">
            <a:xfrm>
              <a:off x="2544" y="3796"/>
              <a:ext cx="2292" cy="5"/>
            </a:xfrm>
            <a:custGeom>
              <a:avLst/>
              <a:gdLst>
                <a:gd name="T0" fmla="*/ 0 w 9551"/>
                <a:gd name="T1" fmla="*/ 0 h 25"/>
                <a:gd name="T2" fmla="*/ 0 w 9551"/>
                <a:gd name="T3" fmla="*/ 0 h 25"/>
                <a:gd name="T4" fmla="*/ 0 w 9551"/>
                <a:gd name="T5" fmla="*/ 0 h 25"/>
                <a:gd name="T6" fmla="*/ 0 w 9551"/>
                <a:gd name="T7" fmla="*/ 0 h 25"/>
                <a:gd name="T8" fmla="*/ 0 w 9551"/>
                <a:gd name="T9" fmla="*/ 0 h 25"/>
                <a:gd name="T10" fmla="*/ 0 w 9551"/>
                <a:gd name="T11" fmla="*/ 0 h 25"/>
                <a:gd name="T12" fmla="*/ 0 w 9551"/>
                <a:gd name="T13" fmla="*/ 0 h 25"/>
                <a:gd name="T14" fmla="*/ 0 w 9551"/>
                <a:gd name="T15" fmla="*/ 0 h 25"/>
                <a:gd name="T16" fmla="*/ 0 w 9551"/>
                <a:gd name="T17" fmla="*/ 0 h 25"/>
                <a:gd name="T18" fmla="*/ 0 w 9551"/>
                <a:gd name="T19" fmla="*/ 0 h 25"/>
                <a:gd name="T20" fmla="*/ 0 w 9551"/>
                <a:gd name="T21" fmla="*/ 0 h 25"/>
                <a:gd name="T22" fmla="*/ 0 w 9551"/>
                <a:gd name="T23" fmla="*/ 0 h 25"/>
                <a:gd name="T24" fmla="*/ 0 w 9551"/>
                <a:gd name="T25" fmla="*/ 0 h 25"/>
                <a:gd name="T26" fmla="*/ 0 w 9551"/>
                <a:gd name="T27" fmla="*/ 0 h 25"/>
                <a:gd name="T28" fmla="*/ 0 w 9551"/>
                <a:gd name="T29" fmla="*/ 0 h 25"/>
                <a:gd name="T30" fmla="*/ 0 w 9551"/>
                <a:gd name="T31" fmla="*/ 0 h 25"/>
                <a:gd name="T32" fmla="*/ 0 w 9551"/>
                <a:gd name="T33" fmla="*/ 0 h 25"/>
                <a:gd name="T34" fmla="*/ 0 w 9551"/>
                <a:gd name="T35" fmla="*/ 0 h 25"/>
                <a:gd name="T36" fmla="*/ 0 w 9551"/>
                <a:gd name="T37" fmla="*/ 0 h 25"/>
                <a:gd name="T38" fmla="*/ 0 w 9551"/>
                <a:gd name="T39" fmla="*/ 0 h 25"/>
                <a:gd name="T40" fmla="*/ 0 w 9551"/>
                <a:gd name="T41" fmla="*/ 0 h 25"/>
                <a:gd name="T42" fmla="*/ 0 w 9551"/>
                <a:gd name="T43" fmla="*/ 0 h 25"/>
                <a:gd name="T44" fmla="*/ 0 w 9551"/>
                <a:gd name="T45" fmla="*/ 0 h 25"/>
                <a:gd name="T46" fmla="*/ 0 w 9551"/>
                <a:gd name="T47" fmla="*/ 0 h 25"/>
                <a:gd name="T48" fmla="*/ 0 w 9551"/>
                <a:gd name="T49" fmla="*/ 0 h 25"/>
                <a:gd name="T50" fmla="*/ 0 w 9551"/>
                <a:gd name="T51" fmla="*/ 0 h 25"/>
                <a:gd name="T52" fmla="*/ 0 w 9551"/>
                <a:gd name="T53" fmla="*/ 0 h 25"/>
                <a:gd name="T54" fmla="*/ 0 w 9551"/>
                <a:gd name="T55" fmla="*/ 0 h 25"/>
                <a:gd name="T56" fmla="*/ 0 w 9551"/>
                <a:gd name="T57" fmla="*/ 0 h 25"/>
                <a:gd name="T58" fmla="*/ 0 w 9551"/>
                <a:gd name="T59" fmla="*/ 0 h 25"/>
                <a:gd name="T60" fmla="*/ 0 w 9551"/>
                <a:gd name="T61" fmla="*/ 0 h 25"/>
                <a:gd name="T62" fmla="*/ 0 w 9551"/>
                <a:gd name="T63" fmla="*/ 0 h 25"/>
                <a:gd name="T64" fmla="*/ 0 w 9551"/>
                <a:gd name="T65" fmla="*/ 0 h 25"/>
                <a:gd name="T66" fmla="*/ 0 w 9551"/>
                <a:gd name="T67" fmla="*/ 0 h 25"/>
                <a:gd name="T68" fmla="*/ 0 w 9551"/>
                <a:gd name="T69" fmla="*/ 0 h 25"/>
                <a:gd name="T70" fmla="*/ 0 w 9551"/>
                <a:gd name="T71" fmla="*/ 0 h 25"/>
                <a:gd name="T72" fmla="*/ 0 w 9551"/>
                <a:gd name="T73" fmla="*/ 0 h 25"/>
                <a:gd name="T74" fmla="*/ 0 w 9551"/>
                <a:gd name="T75" fmla="*/ 0 h 25"/>
                <a:gd name="T76" fmla="*/ 0 w 9551"/>
                <a:gd name="T77" fmla="*/ 0 h 25"/>
                <a:gd name="T78" fmla="*/ 0 w 9551"/>
                <a:gd name="T79" fmla="*/ 0 h 25"/>
                <a:gd name="T80" fmla="*/ 0 w 9551"/>
                <a:gd name="T81" fmla="*/ 0 h 25"/>
                <a:gd name="T82" fmla="*/ 0 w 9551"/>
                <a:gd name="T83" fmla="*/ 0 h 25"/>
                <a:gd name="T84" fmla="*/ 0 w 9551"/>
                <a:gd name="T85" fmla="*/ 0 h 25"/>
                <a:gd name="T86" fmla="*/ 0 w 9551"/>
                <a:gd name="T87" fmla="*/ 0 h 25"/>
                <a:gd name="T88" fmla="*/ 0 w 9551"/>
                <a:gd name="T89" fmla="*/ 0 h 25"/>
                <a:gd name="T90" fmla="*/ 0 w 9551"/>
                <a:gd name="T91" fmla="*/ 0 h 25"/>
                <a:gd name="T92" fmla="*/ 0 w 9551"/>
                <a:gd name="T93" fmla="*/ 0 h 25"/>
                <a:gd name="T94" fmla="*/ 0 w 9551"/>
                <a:gd name="T95" fmla="*/ 0 h 25"/>
                <a:gd name="T96" fmla="*/ 0 w 9551"/>
                <a:gd name="T97" fmla="*/ 0 h 25"/>
                <a:gd name="T98" fmla="*/ 0 w 9551"/>
                <a:gd name="T99" fmla="*/ 0 h 25"/>
                <a:gd name="T100" fmla="*/ 0 w 9551"/>
                <a:gd name="T101" fmla="*/ 0 h 25"/>
                <a:gd name="T102" fmla="*/ 0 w 9551"/>
                <a:gd name="T103" fmla="*/ 0 h 25"/>
                <a:gd name="T104" fmla="*/ 0 w 9551"/>
                <a:gd name="T105" fmla="*/ 0 h 25"/>
                <a:gd name="T106" fmla="*/ 0 w 9551"/>
                <a:gd name="T107" fmla="*/ 0 h 25"/>
                <a:gd name="T108" fmla="*/ 0 w 9551"/>
                <a:gd name="T109" fmla="*/ 0 h 25"/>
                <a:gd name="T110" fmla="*/ 0 w 9551"/>
                <a:gd name="T111" fmla="*/ 0 h 25"/>
                <a:gd name="T112" fmla="*/ 0 w 9551"/>
                <a:gd name="T113" fmla="*/ 0 h 25"/>
                <a:gd name="T114" fmla="*/ 0 w 9551"/>
                <a:gd name="T115" fmla="*/ 0 h 25"/>
                <a:gd name="T116" fmla="*/ 0 w 9551"/>
                <a:gd name="T117" fmla="*/ 0 h 25"/>
                <a:gd name="T118" fmla="*/ 0 w 9551"/>
                <a:gd name="T119" fmla="*/ 0 h 25"/>
                <a:gd name="T120" fmla="*/ 0 w 9551"/>
                <a:gd name="T121" fmla="*/ 0 h 2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51" h="25">
                  <a:moveTo>
                    <a:pt x="12" y="0"/>
                  </a:moveTo>
                  <a:lnTo>
                    <a:pt x="87" y="0"/>
                  </a:lnTo>
                  <a:cubicBezTo>
                    <a:pt x="94" y="0"/>
                    <a:pt x="100" y="5"/>
                    <a:pt x="100" y="12"/>
                  </a:cubicBezTo>
                  <a:cubicBezTo>
                    <a:pt x="100" y="19"/>
                    <a:pt x="94" y="25"/>
                    <a:pt x="87" y="25"/>
                  </a:cubicBezTo>
                  <a:lnTo>
                    <a:pt x="12" y="25"/>
                  </a:lnTo>
                  <a:cubicBezTo>
                    <a:pt x="6" y="25"/>
                    <a:pt x="0" y="19"/>
                    <a:pt x="0" y="12"/>
                  </a:cubicBezTo>
                  <a:cubicBezTo>
                    <a:pt x="0" y="5"/>
                    <a:pt x="6" y="0"/>
                    <a:pt x="12" y="0"/>
                  </a:cubicBezTo>
                  <a:close/>
                  <a:moveTo>
                    <a:pt x="187" y="0"/>
                  </a:moveTo>
                  <a:lnTo>
                    <a:pt x="187" y="0"/>
                  </a:lnTo>
                  <a:cubicBezTo>
                    <a:pt x="194" y="0"/>
                    <a:pt x="200" y="5"/>
                    <a:pt x="200" y="12"/>
                  </a:cubicBezTo>
                  <a:cubicBezTo>
                    <a:pt x="200" y="19"/>
                    <a:pt x="194" y="25"/>
                    <a:pt x="187" y="25"/>
                  </a:cubicBezTo>
                  <a:cubicBezTo>
                    <a:pt x="181" y="25"/>
                    <a:pt x="175" y="19"/>
                    <a:pt x="175" y="12"/>
                  </a:cubicBezTo>
                  <a:cubicBezTo>
                    <a:pt x="175" y="5"/>
                    <a:pt x="181" y="0"/>
                    <a:pt x="187" y="0"/>
                  </a:cubicBezTo>
                  <a:close/>
                  <a:moveTo>
                    <a:pt x="287" y="0"/>
                  </a:moveTo>
                  <a:lnTo>
                    <a:pt x="362" y="0"/>
                  </a:lnTo>
                  <a:cubicBezTo>
                    <a:pt x="369" y="0"/>
                    <a:pt x="375" y="5"/>
                    <a:pt x="375" y="12"/>
                  </a:cubicBezTo>
                  <a:cubicBezTo>
                    <a:pt x="375" y="19"/>
                    <a:pt x="369" y="25"/>
                    <a:pt x="362" y="25"/>
                  </a:cubicBezTo>
                  <a:lnTo>
                    <a:pt x="287" y="25"/>
                  </a:lnTo>
                  <a:cubicBezTo>
                    <a:pt x="281" y="25"/>
                    <a:pt x="275" y="19"/>
                    <a:pt x="275" y="12"/>
                  </a:cubicBezTo>
                  <a:cubicBezTo>
                    <a:pt x="275" y="5"/>
                    <a:pt x="281" y="0"/>
                    <a:pt x="287" y="0"/>
                  </a:cubicBezTo>
                  <a:close/>
                  <a:moveTo>
                    <a:pt x="462" y="0"/>
                  </a:moveTo>
                  <a:lnTo>
                    <a:pt x="463" y="0"/>
                  </a:lnTo>
                  <a:cubicBezTo>
                    <a:pt x="469" y="0"/>
                    <a:pt x="475" y="5"/>
                    <a:pt x="475" y="12"/>
                  </a:cubicBezTo>
                  <a:cubicBezTo>
                    <a:pt x="475" y="19"/>
                    <a:pt x="469" y="25"/>
                    <a:pt x="463" y="25"/>
                  </a:cubicBezTo>
                  <a:lnTo>
                    <a:pt x="462" y="25"/>
                  </a:lnTo>
                  <a:cubicBezTo>
                    <a:pt x="456" y="25"/>
                    <a:pt x="450" y="19"/>
                    <a:pt x="450" y="12"/>
                  </a:cubicBezTo>
                  <a:cubicBezTo>
                    <a:pt x="450" y="5"/>
                    <a:pt x="456" y="0"/>
                    <a:pt x="462" y="0"/>
                  </a:cubicBezTo>
                  <a:close/>
                  <a:moveTo>
                    <a:pt x="563" y="0"/>
                  </a:moveTo>
                  <a:lnTo>
                    <a:pt x="638" y="0"/>
                  </a:lnTo>
                  <a:cubicBezTo>
                    <a:pt x="644" y="0"/>
                    <a:pt x="650" y="5"/>
                    <a:pt x="650" y="12"/>
                  </a:cubicBezTo>
                  <a:cubicBezTo>
                    <a:pt x="650" y="19"/>
                    <a:pt x="644" y="25"/>
                    <a:pt x="638" y="25"/>
                  </a:cubicBezTo>
                  <a:lnTo>
                    <a:pt x="563" y="25"/>
                  </a:lnTo>
                  <a:cubicBezTo>
                    <a:pt x="556" y="25"/>
                    <a:pt x="550" y="19"/>
                    <a:pt x="550" y="12"/>
                  </a:cubicBezTo>
                  <a:cubicBezTo>
                    <a:pt x="550" y="5"/>
                    <a:pt x="556" y="0"/>
                    <a:pt x="563" y="0"/>
                  </a:cubicBezTo>
                  <a:close/>
                  <a:moveTo>
                    <a:pt x="738" y="0"/>
                  </a:moveTo>
                  <a:lnTo>
                    <a:pt x="738" y="0"/>
                  </a:lnTo>
                  <a:cubicBezTo>
                    <a:pt x="744" y="0"/>
                    <a:pt x="750" y="5"/>
                    <a:pt x="750" y="12"/>
                  </a:cubicBezTo>
                  <a:cubicBezTo>
                    <a:pt x="750" y="19"/>
                    <a:pt x="744" y="25"/>
                    <a:pt x="738" y="25"/>
                  </a:cubicBezTo>
                  <a:cubicBezTo>
                    <a:pt x="731" y="25"/>
                    <a:pt x="725" y="19"/>
                    <a:pt x="725" y="12"/>
                  </a:cubicBezTo>
                  <a:cubicBezTo>
                    <a:pt x="725" y="5"/>
                    <a:pt x="731" y="0"/>
                    <a:pt x="738" y="0"/>
                  </a:cubicBezTo>
                  <a:close/>
                  <a:moveTo>
                    <a:pt x="838" y="0"/>
                  </a:moveTo>
                  <a:lnTo>
                    <a:pt x="913" y="0"/>
                  </a:lnTo>
                  <a:cubicBezTo>
                    <a:pt x="919" y="0"/>
                    <a:pt x="925" y="5"/>
                    <a:pt x="925" y="12"/>
                  </a:cubicBezTo>
                  <a:cubicBezTo>
                    <a:pt x="925" y="19"/>
                    <a:pt x="919" y="25"/>
                    <a:pt x="913" y="25"/>
                  </a:cubicBezTo>
                  <a:lnTo>
                    <a:pt x="838" y="25"/>
                  </a:lnTo>
                  <a:cubicBezTo>
                    <a:pt x="831" y="25"/>
                    <a:pt x="825" y="19"/>
                    <a:pt x="825" y="12"/>
                  </a:cubicBezTo>
                  <a:cubicBezTo>
                    <a:pt x="825" y="5"/>
                    <a:pt x="831" y="0"/>
                    <a:pt x="838" y="0"/>
                  </a:cubicBezTo>
                  <a:close/>
                  <a:moveTo>
                    <a:pt x="1013" y="0"/>
                  </a:moveTo>
                  <a:lnTo>
                    <a:pt x="1013" y="0"/>
                  </a:lnTo>
                  <a:cubicBezTo>
                    <a:pt x="1019" y="0"/>
                    <a:pt x="1025" y="5"/>
                    <a:pt x="1025" y="12"/>
                  </a:cubicBezTo>
                  <a:cubicBezTo>
                    <a:pt x="1025" y="19"/>
                    <a:pt x="1019" y="25"/>
                    <a:pt x="1013" y="25"/>
                  </a:cubicBezTo>
                  <a:cubicBezTo>
                    <a:pt x="1006" y="25"/>
                    <a:pt x="1000" y="19"/>
                    <a:pt x="1000" y="12"/>
                  </a:cubicBezTo>
                  <a:cubicBezTo>
                    <a:pt x="1000" y="5"/>
                    <a:pt x="1006" y="0"/>
                    <a:pt x="1013" y="0"/>
                  </a:cubicBezTo>
                  <a:close/>
                  <a:moveTo>
                    <a:pt x="1113" y="0"/>
                  </a:moveTo>
                  <a:lnTo>
                    <a:pt x="1188" y="0"/>
                  </a:lnTo>
                  <a:cubicBezTo>
                    <a:pt x="1194" y="0"/>
                    <a:pt x="1200" y="5"/>
                    <a:pt x="1200" y="12"/>
                  </a:cubicBezTo>
                  <a:cubicBezTo>
                    <a:pt x="1200" y="19"/>
                    <a:pt x="1194" y="25"/>
                    <a:pt x="1188" y="25"/>
                  </a:cubicBezTo>
                  <a:lnTo>
                    <a:pt x="1113" y="25"/>
                  </a:lnTo>
                  <a:cubicBezTo>
                    <a:pt x="1106" y="25"/>
                    <a:pt x="1100" y="19"/>
                    <a:pt x="1100" y="12"/>
                  </a:cubicBezTo>
                  <a:cubicBezTo>
                    <a:pt x="1100" y="5"/>
                    <a:pt x="1106" y="0"/>
                    <a:pt x="1113" y="0"/>
                  </a:cubicBezTo>
                  <a:close/>
                  <a:moveTo>
                    <a:pt x="1288" y="0"/>
                  </a:moveTo>
                  <a:lnTo>
                    <a:pt x="1288" y="0"/>
                  </a:lnTo>
                  <a:cubicBezTo>
                    <a:pt x="1294" y="0"/>
                    <a:pt x="1300" y="5"/>
                    <a:pt x="1300" y="12"/>
                  </a:cubicBezTo>
                  <a:cubicBezTo>
                    <a:pt x="1300" y="19"/>
                    <a:pt x="1294" y="25"/>
                    <a:pt x="1288" y="25"/>
                  </a:cubicBezTo>
                  <a:cubicBezTo>
                    <a:pt x="1281" y="25"/>
                    <a:pt x="1275" y="19"/>
                    <a:pt x="1275" y="12"/>
                  </a:cubicBezTo>
                  <a:cubicBezTo>
                    <a:pt x="1275" y="5"/>
                    <a:pt x="1281" y="0"/>
                    <a:pt x="1288" y="0"/>
                  </a:cubicBezTo>
                  <a:close/>
                  <a:moveTo>
                    <a:pt x="1388" y="0"/>
                  </a:moveTo>
                  <a:lnTo>
                    <a:pt x="1463" y="0"/>
                  </a:lnTo>
                  <a:cubicBezTo>
                    <a:pt x="1469" y="0"/>
                    <a:pt x="1475" y="5"/>
                    <a:pt x="1475" y="12"/>
                  </a:cubicBezTo>
                  <a:cubicBezTo>
                    <a:pt x="1475" y="19"/>
                    <a:pt x="1469" y="25"/>
                    <a:pt x="1463" y="25"/>
                  </a:cubicBezTo>
                  <a:lnTo>
                    <a:pt x="1388" y="25"/>
                  </a:lnTo>
                  <a:cubicBezTo>
                    <a:pt x="1381" y="25"/>
                    <a:pt x="1375" y="19"/>
                    <a:pt x="1375" y="12"/>
                  </a:cubicBezTo>
                  <a:cubicBezTo>
                    <a:pt x="1375" y="5"/>
                    <a:pt x="1381" y="0"/>
                    <a:pt x="1388" y="0"/>
                  </a:cubicBezTo>
                  <a:close/>
                  <a:moveTo>
                    <a:pt x="1563" y="0"/>
                  </a:moveTo>
                  <a:lnTo>
                    <a:pt x="1563" y="0"/>
                  </a:lnTo>
                  <a:cubicBezTo>
                    <a:pt x="1570" y="0"/>
                    <a:pt x="1575" y="5"/>
                    <a:pt x="1575" y="12"/>
                  </a:cubicBezTo>
                  <a:cubicBezTo>
                    <a:pt x="1575" y="19"/>
                    <a:pt x="1570" y="25"/>
                    <a:pt x="1563" y="25"/>
                  </a:cubicBezTo>
                  <a:cubicBezTo>
                    <a:pt x="1556" y="25"/>
                    <a:pt x="1550" y="19"/>
                    <a:pt x="1550" y="12"/>
                  </a:cubicBezTo>
                  <a:cubicBezTo>
                    <a:pt x="1550" y="5"/>
                    <a:pt x="1556" y="0"/>
                    <a:pt x="1563" y="0"/>
                  </a:cubicBezTo>
                  <a:close/>
                  <a:moveTo>
                    <a:pt x="1663" y="0"/>
                  </a:moveTo>
                  <a:lnTo>
                    <a:pt x="1738" y="0"/>
                  </a:lnTo>
                  <a:cubicBezTo>
                    <a:pt x="1745" y="0"/>
                    <a:pt x="1750" y="5"/>
                    <a:pt x="1750" y="12"/>
                  </a:cubicBezTo>
                  <a:cubicBezTo>
                    <a:pt x="1750" y="19"/>
                    <a:pt x="1745" y="25"/>
                    <a:pt x="1738" y="25"/>
                  </a:cubicBezTo>
                  <a:lnTo>
                    <a:pt x="1663" y="25"/>
                  </a:lnTo>
                  <a:cubicBezTo>
                    <a:pt x="1656" y="25"/>
                    <a:pt x="1650" y="19"/>
                    <a:pt x="1650" y="12"/>
                  </a:cubicBezTo>
                  <a:cubicBezTo>
                    <a:pt x="1650" y="5"/>
                    <a:pt x="1656" y="0"/>
                    <a:pt x="1663" y="0"/>
                  </a:cubicBezTo>
                  <a:close/>
                  <a:moveTo>
                    <a:pt x="1838" y="0"/>
                  </a:moveTo>
                  <a:lnTo>
                    <a:pt x="1838" y="0"/>
                  </a:lnTo>
                  <a:cubicBezTo>
                    <a:pt x="1845" y="0"/>
                    <a:pt x="1850" y="5"/>
                    <a:pt x="1850" y="12"/>
                  </a:cubicBezTo>
                  <a:cubicBezTo>
                    <a:pt x="1850" y="19"/>
                    <a:pt x="1845" y="25"/>
                    <a:pt x="1838" y="25"/>
                  </a:cubicBezTo>
                  <a:cubicBezTo>
                    <a:pt x="1831" y="25"/>
                    <a:pt x="1825" y="19"/>
                    <a:pt x="1825" y="12"/>
                  </a:cubicBezTo>
                  <a:cubicBezTo>
                    <a:pt x="1825" y="5"/>
                    <a:pt x="1831" y="0"/>
                    <a:pt x="1838" y="0"/>
                  </a:cubicBezTo>
                  <a:close/>
                  <a:moveTo>
                    <a:pt x="1938" y="0"/>
                  </a:moveTo>
                  <a:lnTo>
                    <a:pt x="2013" y="0"/>
                  </a:lnTo>
                  <a:cubicBezTo>
                    <a:pt x="2020" y="0"/>
                    <a:pt x="2025" y="5"/>
                    <a:pt x="2025" y="12"/>
                  </a:cubicBezTo>
                  <a:cubicBezTo>
                    <a:pt x="2025" y="19"/>
                    <a:pt x="2020" y="25"/>
                    <a:pt x="2013" y="25"/>
                  </a:cubicBezTo>
                  <a:lnTo>
                    <a:pt x="1938" y="25"/>
                  </a:lnTo>
                  <a:cubicBezTo>
                    <a:pt x="1931" y="25"/>
                    <a:pt x="1925" y="19"/>
                    <a:pt x="1925" y="12"/>
                  </a:cubicBezTo>
                  <a:cubicBezTo>
                    <a:pt x="1925" y="5"/>
                    <a:pt x="1931" y="0"/>
                    <a:pt x="1938" y="0"/>
                  </a:cubicBezTo>
                  <a:close/>
                  <a:moveTo>
                    <a:pt x="2113" y="0"/>
                  </a:moveTo>
                  <a:lnTo>
                    <a:pt x="2113" y="0"/>
                  </a:lnTo>
                  <a:cubicBezTo>
                    <a:pt x="2120" y="0"/>
                    <a:pt x="2125" y="5"/>
                    <a:pt x="2125" y="12"/>
                  </a:cubicBezTo>
                  <a:cubicBezTo>
                    <a:pt x="2125" y="19"/>
                    <a:pt x="2120" y="25"/>
                    <a:pt x="2113" y="25"/>
                  </a:cubicBezTo>
                  <a:cubicBezTo>
                    <a:pt x="2106" y="25"/>
                    <a:pt x="2100" y="19"/>
                    <a:pt x="2100" y="12"/>
                  </a:cubicBezTo>
                  <a:cubicBezTo>
                    <a:pt x="2100" y="5"/>
                    <a:pt x="2106" y="0"/>
                    <a:pt x="2113" y="0"/>
                  </a:cubicBezTo>
                  <a:close/>
                  <a:moveTo>
                    <a:pt x="2213" y="0"/>
                  </a:moveTo>
                  <a:lnTo>
                    <a:pt x="2288" y="0"/>
                  </a:lnTo>
                  <a:cubicBezTo>
                    <a:pt x="2295" y="0"/>
                    <a:pt x="2300" y="5"/>
                    <a:pt x="2300" y="12"/>
                  </a:cubicBezTo>
                  <a:cubicBezTo>
                    <a:pt x="2300" y="19"/>
                    <a:pt x="2295" y="25"/>
                    <a:pt x="2288" y="25"/>
                  </a:cubicBezTo>
                  <a:lnTo>
                    <a:pt x="2213" y="25"/>
                  </a:lnTo>
                  <a:cubicBezTo>
                    <a:pt x="2206" y="25"/>
                    <a:pt x="2200" y="19"/>
                    <a:pt x="2200" y="12"/>
                  </a:cubicBezTo>
                  <a:cubicBezTo>
                    <a:pt x="2200" y="5"/>
                    <a:pt x="2206" y="0"/>
                    <a:pt x="2213" y="0"/>
                  </a:cubicBezTo>
                  <a:close/>
                  <a:moveTo>
                    <a:pt x="2388" y="0"/>
                  </a:moveTo>
                  <a:lnTo>
                    <a:pt x="2388" y="0"/>
                  </a:lnTo>
                  <a:cubicBezTo>
                    <a:pt x="2395" y="0"/>
                    <a:pt x="2400" y="5"/>
                    <a:pt x="2400" y="12"/>
                  </a:cubicBezTo>
                  <a:cubicBezTo>
                    <a:pt x="2400" y="19"/>
                    <a:pt x="2395" y="25"/>
                    <a:pt x="2388" y="25"/>
                  </a:cubicBezTo>
                  <a:cubicBezTo>
                    <a:pt x="2381" y="25"/>
                    <a:pt x="2375" y="19"/>
                    <a:pt x="2375" y="12"/>
                  </a:cubicBezTo>
                  <a:cubicBezTo>
                    <a:pt x="2375" y="5"/>
                    <a:pt x="2381" y="0"/>
                    <a:pt x="2388" y="0"/>
                  </a:cubicBezTo>
                  <a:close/>
                  <a:moveTo>
                    <a:pt x="2488" y="0"/>
                  </a:moveTo>
                  <a:lnTo>
                    <a:pt x="2563" y="0"/>
                  </a:lnTo>
                  <a:cubicBezTo>
                    <a:pt x="2570" y="0"/>
                    <a:pt x="2575" y="5"/>
                    <a:pt x="2575" y="12"/>
                  </a:cubicBezTo>
                  <a:cubicBezTo>
                    <a:pt x="2575" y="19"/>
                    <a:pt x="2570" y="25"/>
                    <a:pt x="2563" y="25"/>
                  </a:cubicBezTo>
                  <a:lnTo>
                    <a:pt x="2488" y="25"/>
                  </a:lnTo>
                  <a:cubicBezTo>
                    <a:pt x="2481" y="25"/>
                    <a:pt x="2475" y="19"/>
                    <a:pt x="2475" y="12"/>
                  </a:cubicBezTo>
                  <a:cubicBezTo>
                    <a:pt x="2475" y="5"/>
                    <a:pt x="2481" y="0"/>
                    <a:pt x="2488" y="0"/>
                  </a:cubicBezTo>
                  <a:close/>
                  <a:moveTo>
                    <a:pt x="2663" y="0"/>
                  </a:moveTo>
                  <a:lnTo>
                    <a:pt x="2663" y="0"/>
                  </a:lnTo>
                  <a:cubicBezTo>
                    <a:pt x="2670" y="0"/>
                    <a:pt x="2675" y="5"/>
                    <a:pt x="2675" y="12"/>
                  </a:cubicBezTo>
                  <a:cubicBezTo>
                    <a:pt x="2675" y="19"/>
                    <a:pt x="2670" y="25"/>
                    <a:pt x="2663" y="25"/>
                  </a:cubicBezTo>
                  <a:cubicBezTo>
                    <a:pt x="2656" y="25"/>
                    <a:pt x="2650" y="19"/>
                    <a:pt x="2650" y="12"/>
                  </a:cubicBezTo>
                  <a:cubicBezTo>
                    <a:pt x="2650" y="5"/>
                    <a:pt x="2656" y="0"/>
                    <a:pt x="2663" y="0"/>
                  </a:cubicBezTo>
                  <a:close/>
                  <a:moveTo>
                    <a:pt x="2763" y="0"/>
                  </a:moveTo>
                  <a:lnTo>
                    <a:pt x="2838" y="0"/>
                  </a:lnTo>
                  <a:cubicBezTo>
                    <a:pt x="2845" y="0"/>
                    <a:pt x="2850" y="5"/>
                    <a:pt x="2850" y="12"/>
                  </a:cubicBezTo>
                  <a:cubicBezTo>
                    <a:pt x="2850" y="19"/>
                    <a:pt x="2845" y="25"/>
                    <a:pt x="2838" y="25"/>
                  </a:cubicBezTo>
                  <a:lnTo>
                    <a:pt x="2763" y="25"/>
                  </a:lnTo>
                  <a:cubicBezTo>
                    <a:pt x="2756" y="25"/>
                    <a:pt x="2750" y="19"/>
                    <a:pt x="2750" y="12"/>
                  </a:cubicBezTo>
                  <a:cubicBezTo>
                    <a:pt x="2750" y="5"/>
                    <a:pt x="2756" y="0"/>
                    <a:pt x="2763" y="0"/>
                  </a:cubicBezTo>
                  <a:close/>
                  <a:moveTo>
                    <a:pt x="2938" y="0"/>
                  </a:moveTo>
                  <a:lnTo>
                    <a:pt x="2938" y="0"/>
                  </a:lnTo>
                  <a:cubicBezTo>
                    <a:pt x="2945" y="0"/>
                    <a:pt x="2950" y="5"/>
                    <a:pt x="2950" y="12"/>
                  </a:cubicBezTo>
                  <a:cubicBezTo>
                    <a:pt x="2950" y="19"/>
                    <a:pt x="2945" y="25"/>
                    <a:pt x="2938" y="25"/>
                  </a:cubicBezTo>
                  <a:cubicBezTo>
                    <a:pt x="2931" y="25"/>
                    <a:pt x="2925" y="19"/>
                    <a:pt x="2925" y="12"/>
                  </a:cubicBezTo>
                  <a:cubicBezTo>
                    <a:pt x="2925" y="5"/>
                    <a:pt x="2931" y="0"/>
                    <a:pt x="2938" y="0"/>
                  </a:cubicBezTo>
                  <a:close/>
                  <a:moveTo>
                    <a:pt x="3038" y="0"/>
                  </a:moveTo>
                  <a:lnTo>
                    <a:pt x="3113" y="0"/>
                  </a:lnTo>
                  <a:cubicBezTo>
                    <a:pt x="3120" y="0"/>
                    <a:pt x="3125" y="5"/>
                    <a:pt x="3125" y="12"/>
                  </a:cubicBezTo>
                  <a:cubicBezTo>
                    <a:pt x="3125" y="19"/>
                    <a:pt x="3120" y="25"/>
                    <a:pt x="3113" y="25"/>
                  </a:cubicBezTo>
                  <a:lnTo>
                    <a:pt x="3038" y="25"/>
                  </a:lnTo>
                  <a:cubicBezTo>
                    <a:pt x="3031" y="25"/>
                    <a:pt x="3025" y="19"/>
                    <a:pt x="3025" y="12"/>
                  </a:cubicBezTo>
                  <a:cubicBezTo>
                    <a:pt x="3025" y="5"/>
                    <a:pt x="3031" y="0"/>
                    <a:pt x="3038" y="0"/>
                  </a:cubicBezTo>
                  <a:close/>
                  <a:moveTo>
                    <a:pt x="3213" y="0"/>
                  </a:moveTo>
                  <a:lnTo>
                    <a:pt x="3213" y="0"/>
                  </a:lnTo>
                  <a:cubicBezTo>
                    <a:pt x="3220" y="0"/>
                    <a:pt x="3225" y="5"/>
                    <a:pt x="3225" y="12"/>
                  </a:cubicBezTo>
                  <a:cubicBezTo>
                    <a:pt x="3225" y="19"/>
                    <a:pt x="3220" y="25"/>
                    <a:pt x="3213" y="25"/>
                  </a:cubicBezTo>
                  <a:cubicBezTo>
                    <a:pt x="3206" y="25"/>
                    <a:pt x="3200" y="19"/>
                    <a:pt x="3200" y="12"/>
                  </a:cubicBezTo>
                  <a:cubicBezTo>
                    <a:pt x="3200" y="5"/>
                    <a:pt x="3206" y="0"/>
                    <a:pt x="3213" y="0"/>
                  </a:cubicBezTo>
                  <a:close/>
                  <a:moveTo>
                    <a:pt x="3313" y="0"/>
                  </a:moveTo>
                  <a:lnTo>
                    <a:pt x="3388" y="0"/>
                  </a:lnTo>
                  <a:cubicBezTo>
                    <a:pt x="3395" y="0"/>
                    <a:pt x="3400" y="5"/>
                    <a:pt x="3400" y="12"/>
                  </a:cubicBezTo>
                  <a:cubicBezTo>
                    <a:pt x="3400" y="19"/>
                    <a:pt x="3395" y="25"/>
                    <a:pt x="3388" y="25"/>
                  </a:cubicBezTo>
                  <a:lnTo>
                    <a:pt x="3313" y="25"/>
                  </a:lnTo>
                  <a:cubicBezTo>
                    <a:pt x="3306" y="25"/>
                    <a:pt x="3300" y="19"/>
                    <a:pt x="3300" y="12"/>
                  </a:cubicBezTo>
                  <a:cubicBezTo>
                    <a:pt x="3300" y="5"/>
                    <a:pt x="3306" y="0"/>
                    <a:pt x="3313" y="0"/>
                  </a:cubicBezTo>
                  <a:close/>
                  <a:moveTo>
                    <a:pt x="3488" y="0"/>
                  </a:moveTo>
                  <a:lnTo>
                    <a:pt x="3488" y="0"/>
                  </a:lnTo>
                  <a:cubicBezTo>
                    <a:pt x="3495" y="0"/>
                    <a:pt x="3500" y="5"/>
                    <a:pt x="3500" y="12"/>
                  </a:cubicBezTo>
                  <a:cubicBezTo>
                    <a:pt x="3500" y="19"/>
                    <a:pt x="3495" y="25"/>
                    <a:pt x="3488" y="25"/>
                  </a:cubicBezTo>
                  <a:cubicBezTo>
                    <a:pt x="3481" y="25"/>
                    <a:pt x="3475" y="19"/>
                    <a:pt x="3475" y="12"/>
                  </a:cubicBezTo>
                  <a:cubicBezTo>
                    <a:pt x="3475" y="5"/>
                    <a:pt x="3481" y="0"/>
                    <a:pt x="3488" y="0"/>
                  </a:cubicBezTo>
                  <a:close/>
                  <a:moveTo>
                    <a:pt x="3588" y="0"/>
                  </a:moveTo>
                  <a:lnTo>
                    <a:pt x="3663" y="0"/>
                  </a:lnTo>
                  <a:cubicBezTo>
                    <a:pt x="3670" y="0"/>
                    <a:pt x="3675" y="5"/>
                    <a:pt x="3675" y="12"/>
                  </a:cubicBezTo>
                  <a:cubicBezTo>
                    <a:pt x="3675" y="19"/>
                    <a:pt x="3670" y="25"/>
                    <a:pt x="3663" y="25"/>
                  </a:cubicBezTo>
                  <a:lnTo>
                    <a:pt x="3588" y="25"/>
                  </a:lnTo>
                  <a:cubicBezTo>
                    <a:pt x="3581" y="25"/>
                    <a:pt x="3575" y="19"/>
                    <a:pt x="3575" y="12"/>
                  </a:cubicBezTo>
                  <a:cubicBezTo>
                    <a:pt x="3575" y="5"/>
                    <a:pt x="3581" y="0"/>
                    <a:pt x="3588" y="0"/>
                  </a:cubicBezTo>
                  <a:close/>
                  <a:moveTo>
                    <a:pt x="3763" y="0"/>
                  </a:moveTo>
                  <a:lnTo>
                    <a:pt x="3763" y="0"/>
                  </a:lnTo>
                  <a:cubicBezTo>
                    <a:pt x="3770" y="0"/>
                    <a:pt x="3775" y="5"/>
                    <a:pt x="3775" y="12"/>
                  </a:cubicBezTo>
                  <a:cubicBezTo>
                    <a:pt x="3775" y="19"/>
                    <a:pt x="3770" y="25"/>
                    <a:pt x="3763" y="25"/>
                  </a:cubicBezTo>
                  <a:cubicBezTo>
                    <a:pt x="3756" y="25"/>
                    <a:pt x="3750" y="19"/>
                    <a:pt x="3750" y="12"/>
                  </a:cubicBezTo>
                  <a:cubicBezTo>
                    <a:pt x="3750" y="5"/>
                    <a:pt x="3756" y="0"/>
                    <a:pt x="3763" y="0"/>
                  </a:cubicBezTo>
                  <a:close/>
                  <a:moveTo>
                    <a:pt x="3863" y="0"/>
                  </a:moveTo>
                  <a:lnTo>
                    <a:pt x="3938" y="0"/>
                  </a:lnTo>
                  <a:cubicBezTo>
                    <a:pt x="3945" y="0"/>
                    <a:pt x="3950" y="5"/>
                    <a:pt x="3950" y="12"/>
                  </a:cubicBezTo>
                  <a:cubicBezTo>
                    <a:pt x="3950" y="19"/>
                    <a:pt x="3945" y="25"/>
                    <a:pt x="3938" y="25"/>
                  </a:cubicBezTo>
                  <a:lnTo>
                    <a:pt x="3863" y="25"/>
                  </a:lnTo>
                  <a:cubicBezTo>
                    <a:pt x="3856" y="25"/>
                    <a:pt x="3850" y="19"/>
                    <a:pt x="3850" y="12"/>
                  </a:cubicBezTo>
                  <a:cubicBezTo>
                    <a:pt x="3850" y="5"/>
                    <a:pt x="3856" y="0"/>
                    <a:pt x="3863" y="0"/>
                  </a:cubicBezTo>
                  <a:close/>
                  <a:moveTo>
                    <a:pt x="4038" y="0"/>
                  </a:moveTo>
                  <a:lnTo>
                    <a:pt x="4038" y="0"/>
                  </a:lnTo>
                  <a:cubicBezTo>
                    <a:pt x="4045" y="0"/>
                    <a:pt x="4050" y="5"/>
                    <a:pt x="4050" y="12"/>
                  </a:cubicBezTo>
                  <a:cubicBezTo>
                    <a:pt x="4050" y="19"/>
                    <a:pt x="4045" y="25"/>
                    <a:pt x="4038" y="25"/>
                  </a:cubicBezTo>
                  <a:cubicBezTo>
                    <a:pt x="4031" y="25"/>
                    <a:pt x="4025" y="19"/>
                    <a:pt x="4025" y="12"/>
                  </a:cubicBezTo>
                  <a:cubicBezTo>
                    <a:pt x="4025" y="5"/>
                    <a:pt x="4031" y="0"/>
                    <a:pt x="4038" y="0"/>
                  </a:cubicBezTo>
                  <a:close/>
                  <a:moveTo>
                    <a:pt x="4138" y="0"/>
                  </a:moveTo>
                  <a:lnTo>
                    <a:pt x="4213" y="0"/>
                  </a:lnTo>
                  <a:cubicBezTo>
                    <a:pt x="4220" y="0"/>
                    <a:pt x="4225" y="5"/>
                    <a:pt x="4225" y="12"/>
                  </a:cubicBezTo>
                  <a:cubicBezTo>
                    <a:pt x="4225" y="19"/>
                    <a:pt x="4220" y="25"/>
                    <a:pt x="4213" y="25"/>
                  </a:cubicBezTo>
                  <a:lnTo>
                    <a:pt x="4138" y="25"/>
                  </a:lnTo>
                  <a:cubicBezTo>
                    <a:pt x="4131" y="25"/>
                    <a:pt x="4125" y="19"/>
                    <a:pt x="4125" y="12"/>
                  </a:cubicBezTo>
                  <a:cubicBezTo>
                    <a:pt x="4125" y="5"/>
                    <a:pt x="4131" y="0"/>
                    <a:pt x="4138" y="0"/>
                  </a:cubicBezTo>
                  <a:close/>
                  <a:moveTo>
                    <a:pt x="4313" y="0"/>
                  </a:moveTo>
                  <a:lnTo>
                    <a:pt x="4313" y="0"/>
                  </a:lnTo>
                  <a:cubicBezTo>
                    <a:pt x="4320" y="0"/>
                    <a:pt x="4325" y="5"/>
                    <a:pt x="4325" y="12"/>
                  </a:cubicBezTo>
                  <a:cubicBezTo>
                    <a:pt x="4325" y="19"/>
                    <a:pt x="4320" y="25"/>
                    <a:pt x="4313" y="25"/>
                  </a:cubicBezTo>
                  <a:cubicBezTo>
                    <a:pt x="4306" y="25"/>
                    <a:pt x="4300" y="19"/>
                    <a:pt x="4300" y="12"/>
                  </a:cubicBezTo>
                  <a:cubicBezTo>
                    <a:pt x="4300" y="5"/>
                    <a:pt x="4306" y="0"/>
                    <a:pt x="4313" y="0"/>
                  </a:cubicBezTo>
                  <a:close/>
                  <a:moveTo>
                    <a:pt x="4413" y="0"/>
                  </a:moveTo>
                  <a:lnTo>
                    <a:pt x="4488" y="0"/>
                  </a:lnTo>
                  <a:cubicBezTo>
                    <a:pt x="4495" y="0"/>
                    <a:pt x="4500" y="5"/>
                    <a:pt x="4500" y="12"/>
                  </a:cubicBezTo>
                  <a:cubicBezTo>
                    <a:pt x="4500" y="19"/>
                    <a:pt x="4495" y="25"/>
                    <a:pt x="4488" y="25"/>
                  </a:cubicBezTo>
                  <a:lnTo>
                    <a:pt x="4413" y="25"/>
                  </a:lnTo>
                  <a:cubicBezTo>
                    <a:pt x="4406" y="25"/>
                    <a:pt x="4400" y="19"/>
                    <a:pt x="4400" y="12"/>
                  </a:cubicBezTo>
                  <a:cubicBezTo>
                    <a:pt x="4400" y="5"/>
                    <a:pt x="4406" y="0"/>
                    <a:pt x="4413" y="0"/>
                  </a:cubicBezTo>
                  <a:close/>
                  <a:moveTo>
                    <a:pt x="4588" y="0"/>
                  </a:moveTo>
                  <a:lnTo>
                    <a:pt x="4588" y="0"/>
                  </a:lnTo>
                  <a:cubicBezTo>
                    <a:pt x="4595" y="0"/>
                    <a:pt x="4600" y="5"/>
                    <a:pt x="4600" y="12"/>
                  </a:cubicBezTo>
                  <a:cubicBezTo>
                    <a:pt x="4600" y="19"/>
                    <a:pt x="4595" y="25"/>
                    <a:pt x="4588" y="25"/>
                  </a:cubicBezTo>
                  <a:cubicBezTo>
                    <a:pt x="4581" y="25"/>
                    <a:pt x="4575" y="19"/>
                    <a:pt x="4575" y="12"/>
                  </a:cubicBezTo>
                  <a:cubicBezTo>
                    <a:pt x="4575" y="5"/>
                    <a:pt x="4581" y="0"/>
                    <a:pt x="4588" y="0"/>
                  </a:cubicBezTo>
                  <a:close/>
                  <a:moveTo>
                    <a:pt x="4688" y="0"/>
                  </a:moveTo>
                  <a:lnTo>
                    <a:pt x="4763" y="0"/>
                  </a:lnTo>
                  <a:cubicBezTo>
                    <a:pt x="4770" y="0"/>
                    <a:pt x="4775" y="5"/>
                    <a:pt x="4775" y="12"/>
                  </a:cubicBezTo>
                  <a:cubicBezTo>
                    <a:pt x="4775" y="19"/>
                    <a:pt x="4770" y="25"/>
                    <a:pt x="4763" y="25"/>
                  </a:cubicBezTo>
                  <a:lnTo>
                    <a:pt x="4688" y="25"/>
                  </a:lnTo>
                  <a:cubicBezTo>
                    <a:pt x="4681" y="25"/>
                    <a:pt x="4675" y="19"/>
                    <a:pt x="4675" y="12"/>
                  </a:cubicBezTo>
                  <a:cubicBezTo>
                    <a:pt x="4675" y="5"/>
                    <a:pt x="4681" y="0"/>
                    <a:pt x="4688" y="0"/>
                  </a:cubicBezTo>
                  <a:close/>
                  <a:moveTo>
                    <a:pt x="4863" y="0"/>
                  </a:moveTo>
                  <a:lnTo>
                    <a:pt x="4863" y="0"/>
                  </a:lnTo>
                  <a:cubicBezTo>
                    <a:pt x="4870" y="0"/>
                    <a:pt x="4875" y="5"/>
                    <a:pt x="4875" y="12"/>
                  </a:cubicBezTo>
                  <a:cubicBezTo>
                    <a:pt x="4875" y="19"/>
                    <a:pt x="4870" y="25"/>
                    <a:pt x="4863" y="25"/>
                  </a:cubicBezTo>
                  <a:cubicBezTo>
                    <a:pt x="4856" y="25"/>
                    <a:pt x="4850" y="19"/>
                    <a:pt x="4850" y="12"/>
                  </a:cubicBezTo>
                  <a:cubicBezTo>
                    <a:pt x="4850" y="5"/>
                    <a:pt x="4856" y="0"/>
                    <a:pt x="4863" y="0"/>
                  </a:cubicBezTo>
                  <a:close/>
                  <a:moveTo>
                    <a:pt x="4963" y="0"/>
                  </a:moveTo>
                  <a:lnTo>
                    <a:pt x="5038" y="0"/>
                  </a:lnTo>
                  <a:cubicBezTo>
                    <a:pt x="5045" y="0"/>
                    <a:pt x="5050" y="5"/>
                    <a:pt x="5050" y="12"/>
                  </a:cubicBezTo>
                  <a:cubicBezTo>
                    <a:pt x="5050" y="19"/>
                    <a:pt x="5045" y="25"/>
                    <a:pt x="5038" y="25"/>
                  </a:cubicBezTo>
                  <a:lnTo>
                    <a:pt x="4963" y="25"/>
                  </a:lnTo>
                  <a:cubicBezTo>
                    <a:pt x="4956" y="25"/>
                    <a:pt x="4950" y="19"/>
                    <a:pt x="4950" y="12"/>
                  </a:cubicBezTo>
                  <a:cubicBezTo>
                    <a:pt x="4950" y="5"/>
                    <a:pt x="4956" y="0"/>
                    <a:pt x="4963" y="0"/>
                  </a:cubicBezTo>
                  <a:close/>
                  <a:moveTo>
                    <a:pt x="5138" y="0"/>
                  </a:moveTo>
                  <a:lnTo>
                    <a:pt x="5138" y="0"/>
                  </a:lnTo>
                  <a:cubicBezTo>
                    <a:pt x="5145" y="0"/>
                    <a:pt x="5150" y="5"/>
                    <a:pt x="5150" y="12"/>
                  </a:cubicBezTo>
                  <a:cubicBezTo>
                    <a:pt x="5150" y="19"/>
                    <a:pt x="5145" y="25"/>
                    <a:pt x="5138" y="25"/>
                  </a:cubicBezTo>
                  <a:cubicBezTo>
                    <a:pt x="5131" y="25"/>
                    <a:pt x="5125" y="19"/>
                    <a:pt x="5125" y="12"/>
                  </a:cubicBezTo>
                  <a:cubicBezTo>
                    <a:pt x="5125" y="5"/>
                    <a:pt x="5131" y="0"/>
                    <a:pt x="5138" y="0"/>
                  </a:cubicBezTo>
                  <a:close/>
                  <a:moveTo>
                    <a:pt x="5238" y="0"/>
                  </a:moveTo>
                  <a:lnTo>
                    <a:pt x="5313" y="0"/>
                  </a:lnTo>
                  <a:cubicBezTo>
                    <a:pt x="5320" y="0"/>
                    <a:pt x="5325" y="5"/>
                    <a:pt x="5325" y="12"/>
                  </a:cubicBezTo>
                  <a:cubicBezTo>
                    <a:pt x="5325" y="19"/>
                    <a:pt x="5320" y="25"/>
                    <a:pt x="5313" y="25"/>
                  </a:cubicBezTo>
                  <a:lnTo>
                    <a:pt x="5238" y="25"/>
                  </a:lnTo>
                  <a:cubicBezTo>
                    <a:pt x="5231" y="25"/>
                    <a:pt x="5225" y="19"/>
                    <a:pt x="5225" y="12"/>
                  </a:cubicBezTo>
                  <a:cubicBezTo>
                    <a:pt x="5225" y="5"/>
                    <a:pt x="5231" y="0"/>
                    <a:pt x="5238" y="0"/>
                  </a:cubicBezTo>
                  <a:close/>
                  <a:moveTo>
                    <a:pt x="5413" y="0"/>
                  </a:moveTo>
                  <a:lnTo>
                    <a:pt x="5413" y="0"/>
                  </a:lnTo>
                  <a:cubicBezTo>
                    <a:pt x="5420" y="0"/>
                    <a:pt x="5425" y="5"/>
                    <a:pt x="5425" y="12"/>
                  </a:cubicBezTo>
                  <a:cubicBezTo>
                    <a:pt x="5425" y="19"/>
                    <a:pt x="5420" y="25"/>
                    <a:pt x="5413" y="25"/>
                  </a:cubicBezTo>
                  <a:cubicBezTo>
                    <a:pt x="5406" y="25"/>
                    <a:pt x="5400" y="19"/>
                    <a:pt x="5400" y="12"/>
                  </a:cubicBezTo>
                  <a:cubicBezTo>
                    <a:pt x="5400" y="5"/>
                    <a:pt x="5406" y="0"/>
                    <a:pt x="5413" y="0"/>
                  </a:cubicBezTo>
                  <a:close/>
                  <a:moveTo>
                    <a:pt x="5513" y="0"/>
                  </a:moveTo>
                  <a:lnTo>
                    <a:pt x="5588" y="0"/>
                  </a:lnTo>
                  <a:cubicBezTo>
                    <a:pt x="5595" y="0"/>
                    <a:pt x="5600" y="5"/>
                    <a:pt x="5600" y="12"/>
                  </a:cubicBezTo>
                  <a:cubicBezTo>
                    <a:pt x="5600" y="19"/>
                    <a:pt x="5595" y="25"/>
                    <a:pt x="5588" y="25"/>
                  </a:cubicBezTo>
                  <a:lnTo>
                    <a:pt x="5513" y="25"/>
                  </a:lnTo>
                  <a:cubicBezTo>
                    <a:pt x="5506" y="25"/>
                    <a:pt x="5500" y="19"/>
                    <a:pt x="5500" y="12"/>
                  </a:cubicBezTo>
                  <a:cubicBezTo>
                    <a:pt x="5500" y="5"/>
                    <a:pt x="5506" y="0"/>
                    <a:pt x="5513" y="0"/>
                  </a:cubicBezTo>
                  <a:close/>
                  <a:moveTo>
                    <a:pt x="5688" y="0"/>
                  </a:moveTo>
                  <a:lnTo>
                    <a:pt x="5688" y="0"/>
                  </a:lnTo>
                  <a:cubicBezTo>
                    <a:pt x="5695" y="0"/>
                    <a:pt x="5700" y="5"/>
                    <a:pt x="5700" y="12"/>
                  </a:cubicBezTo>
                  <a:cubicBezTo>
                    <a:pt x="5700" y="19"/>
                    <a:pt x="5695" y="25"/>
                    <a:pt x="5688" y="25"/>
                  </a:cubicBezTo>
                  <a:cubicBezTo>
                    <a:pt x="5681" y="25"/>
                    <a:pt x="5675" y="19"/>
                    <a:pt x="5675" y="12"/>
                  </a:cubicBezTo>
                  <a:cubicBezTo>
                    <a:pt x="5675" y="5"/>
                    <a:pt x="5681" y="0"/>
                    <a:pt x="5688" y="0"/>
                  </a:cubicBezTo>
                  <a:close/>
                  <a:moveTo>
                    <a:pt x="5788" y="0"/>
                  </a:moveTo>
                  <a:lnTo>
                    <a:pt x="5863" y="0"/>
                  </a:lnTo>
                  <a:cubicBezTo>
                    <a:pt x="5870" y="0"/>
                    <a:pt x="5875" y="5"/>
                    <a:pt x="5875" y="12"/>
                  </a:cubicBezTo>
                  <a:cubicBezTo>
                    <a:pt x="5875" y="19"/>
                    <a:pt x="5870" y="25"/>
                    <a:pt x="5863" y="25"/>
                  </a:cubicBezTo>
                  <a:lnTo>
                    <a:pt x="5788" y="25"/>
                  </a:lnTo>
                  <a:cubicBezTo>
                    <a:pt x="5781" y="25"/>
                    <a:pt x="5775" y="19"/>
                    <a:pt x="5775" y="12"/>
                  </a:cubicBezTo>
                  <a:cubicBezTo>
                    <a:pt x="5775" y="5"/>
                    <a:pt x="5781" y="0"/>
                    <a:pt x="5788" y="0"/>
                  </a:cubicBezTo>
                  <a:close/>
                  <a:moveTo>
                    <a:pt x="5963" y="0"/>
                  </a:moveTo>
                  <a:lnTo>
                    <a:pt x="5963" y="0"/>
                  </a:lnTo>
                  <a:cubicBezTo>
                    <a:pt x="5970" y="0"/>
                    <a:pt x="5976" y="5"/>
                    <a:pt x="5976" y="12"/>
                  </a:cubicBezTo>
                  <a:cubicBezTo>
                    <a:pt x="5976" y="19"/>
                    <a:pt x="5970" y="25"/>
                    <a:pt x="5963" y="25"/>
                  </a:cubicBezTo>
                  <a:cubicBezTo>
                    <a:pt x="5956" y="25"/>
                    <a:pt x="5950" y="19"/>
                    <a:pt x="5950" y="12"/>
                  </a:cubicBezTo>
                  <a:cubicBezTo>
                    <a:pt x="5950" y="5"/>
                    <a:pt x="5956" y="0"/>
                    <a:pt x="5963" y="0"/>
                  </a:cubicBezTo>
                  <a:close/>
                  <a:moveTo>
                    <a:pt x="6063" y="0"/>
                  </a:moveTo>
                  <a:lnTo>
                    <a:pt x="6138" y="0"/>
                  </a:lnTo>
                  <a:cubicBezTo>
                    <a:pt x="6145" y="0"/>
                    <a:pt x="6151" y="5"/>
                    <a:pt x="6151" y="12"/>
                  </a:cubicBezTo>
                  <a:cubicBezTo>
                    <a:pt x="6151" y="19"/>
                    <a:pt x="6145" y="25"/>
                    <a:pt x="6138" y="25"/>
                  </a:cubicBezTo>
                  <a:lnTo>
                    <a:pt x="6063" y="25"/>
                  </a:lnTo>
                  <a:cubicBezTo>
                    <a:pt x="6056" y="25"/>
                    <a:pt x="6051" y="19"/>
                    <a:pt x="6051" y="12"/>
                  </a:cubicBezTo>
                  <a:cubicBezTo>
                    <a:pt x="6051" y="5"/>
                    <a:pt x="6056" y="0"/>
                    <a:pt x="6063" y="0"/>
                  </a:cubicBezTo>
                  <a:close/>
                  <a:moveTo>
                    <a:pt x="6238" y="0"/>
                  </a:moveTo>
                  <a:lnTo>
                    <a:pt x="6238" y="0"/>
                  </a:lnTo>
                  <a:cubicBezTo>
                    <a:pt x="6245" y="0"/>
                    <a:pt x="6251" y="5"/>
                    <a:pt x="6251" y="12"/>
                  </a:cubicBezTo>
                  <a:cubicBezTo>
                    <a:pt x="6251" y="19"/>
                    <a:pt x="6245" y="25"/>
                    <a:pt x="6238" y="25"/>
                  </a:cubicBezTo>
                  <a:cubicBezTo>
                    <a:pt x="6231" y="25"/>
                    <a:pt x="6226" y="19"/>
                    <a:pt x="6226" y="12"/>
                  </a:cubicBezTo>
                  <a:cubicBezTo>
                    <a:pt x="6226" y="5"/>
                    <a:pt x="6231" y="0"/>
                    <a:pt x="6238" y="0"/>
                  </a:cubicBezTo>
                  <a:close/>
                  <a:moveTo>
                    <a:pt x="6338" y="0"/>
                  </a:moveTo>
                  <a:lnTo>
                    <a:pt x="6413" y="0"/>
                  </a:lnTo>
                  <a:cubicBezTo>
                    <a:pt x="6420" y="0"/>
                    <a:pt x="6426" y="5"/>
                    <a:pt x="6426" y="12"/>
                  </a:cubicBezTo>
                  <a:cubicBezTo>
                    <a:pt x="6426" y="19"/>
                    <a:pt x="6420" y="25"/>
                    <a:pt x="6413" y="25"/>
                  </a:cubicBezTo>
                  <a:lnTo>
                    <a:pt x="6338" y="25"/>
                  </a:lnTo>
                  <a:cubicBezTo>
                    <a:pt x="6331" y="25"/>
                    <a:pt x="6326" y="19"/>
                    <a:pt x="6326" y="12"/>
                  </a:cubicBezTo>
                  <a:cubicBezTo>
                    <a:pt x="6326" y="5"/>
                    <a:pt x="6331" y="0"/>
                    <a:pt x="6338" y="0"/>
                  </a:cubicBezTo>
                  <a:close/>
                  <a:moveTo>
                    <a:pt x="6513" y="0"/>
                  </a:moveTo>
                  <a:lnTo>
                    <a:pt x="6513" y="0"/>
                  </a:lnTo>
                  <a:cubicBezTo>
                    <a:pt x="6520" y="0"/>
                    <a:pt x="6526" y="5"/>
                    <a:pt x="6526" y="12"/>
                  </a:cubicBezTo>
                  <a:cubicBezTo>
                    <a:pt x="6526" y="19"/>
                    <a:pt x="6520" y="25"/>
                    <a:pt x="6513" y="25"/>
                  </a:cubicBezTo>
                  <a:cubicBezTo>
                    <a:pt x="6506" y="25"/>
                    <a:pt x="6501" y="19"/>
                    <a:pt x="6501" y="12"/>
                  </a:cubicBezTo>
                  <a:cubicBezTo>
                    <a:pt x="6501" y="5"/>
                    <a:pt x="6506" y="0"/>
                    <a:pt x="6513" y="0"/>
                  </a:cubicBezTo>
                  <a:close/>
                  <a:moveTo>
                    <a:pt x="6613" y="0"/>
                  </a:moveTo>
                  <a:lnTo>
                    <a:pt x="6688" y="0"/>
                  </a:lnTo>
                  <a:cubicBezTo>
                    <a:pt x="6695" y="0"/>
                    <a:pt x="6701" y="5"/>
                    <a:pt x="6701" y="12"/>
                  </a:cubicBezTo>
                  <a:cubicBezTo>
                    <a:pt x="6701" y="19"/>
                    <a:pt x="6695" y="25"/>
                    <a:pt x="6688" y="25"/>
                  </a:cubicBezTo>
                  <a:lnTo>
                    <a:pt x="6613" y="25"/>
                  </a:lnTo>
                  <a:cubicBezTo>
                    <a:pt x="6606" y="25"/>
                    <a:pt x="6601" y="19"/>
                    <a:pt x="6601" y="12"/>
                  </a:cubicBezTo>
                  <a:cubicBezTo>
                    <a:pt x="6601" y="5"/>
                    <a:pt x="6606" y="0"/>
                    <a:pt x="6613" y="0"/>
                  </a:cubicBezTo>
                  <a:close/>
                  <a:moveTo>
                    <a:pt x="6788" y="0"/>
                  </a:moveTo>
                  <a:lnTo>
                    <a:pt x="6788" y="0"/>
                  </a:lnTo>
                  <a:cubicBezTo>
                    <a:pt x="6795" y="0"/>
                    <a:pt x="6801" y="5"/>
                    <a:pt x="6801" y="12"/>
                  </a:cubicBezTo>
                  <a:cubicBezTo>
                    <a:pt x="6801" y="19"/>
                    <a:pt x="6795" y="25"/>
                    <a:pt x="6788" y="25"/>
                  </a:cubicBezTo>
                  <a:cubicBezTo>
                    <a:pt x="6781" y="25"/>
                    <a:pt x="6776" y="19"/>
                    <a:pt x="6776" y="12"/>
                  </a:cubicBezTo>
                  <a:cubicBezTo>
                    <a:pt x="6776" y="5"/>
                    <a:pt x="6781" y="0"/>
                    <a:pt x="6788" y="0"/>
                  </a:cubicBezTo>
                  <a:close/>
                  <a:moveTo>
                    <a:pt x="6888" y="0"/>
                  </a:moveTo>
                  <a:lnTo>
                    <a:pt x="6963" y="0"/>
                  </a:lnTo>
                  <a:cubicBezTo>
                    <a:pt x="6970" y="0"/>
                    <a:pt x="6976" y="5"/>
                    <a:pt x="6976" y="12"/>
                  </a:cubicBezTo>
                  <a:cubicBezTo>
                    <a:pt x="6976" y="19"/>
                    <a:pt x="6970" y="25"/>
                    <a:pt x="6963" y="25"/>
                  </a:cubicBezTo>
                  <a:lnTo>
                    <a:pt x="6888" y="25"/>
                  </a:lnTo>
                  <a:cubicBezTo>
                    <a:pt x="6881" y="25"/>
                    <a:pt x="6876" y="19"/>
                    <a:pt x="6876" y="12"/>
                  </a:cubicBezTo>
                  <a:cubicBezTo>
                    <a:pt x="6876" y="5"/>
                    <a:pt x="6881" y="0"/>
                    <a:pt x="6888" y="0"/>
                  </a:cubicBezTo>
                  <a:close/>
                  <a:moveTo>
                    <a:pt x="7063" y="0"/>
                  </a:moveTo>
                  <a:lnTo>
                    <a:pt x="7063" y="0"/>
                  </a:lnTo>
                  <a:cubicBezTo>
                    <a:pt x="7070" y="0"/>
                    <a:pt x="7076" y="5"/>
                    <a:pt x="7076" y="12"/>
                  </a:cubicBezTo>
                  <a:cubicBezTo>
                    <a:pt x="7076" y="19"/>
                    <a:pt x="7070" y="25"/>
                    <a:pt x="7063" y="25"/>
                  </a:cubicBezTo>
                  <a:cubicBezTo>
                    <a:pt x="7056" y="25"/>
                    <a:pt x="7051" y="19"/>
                    <a:pt x="7051" y="12"/>
                  </a:cubicBezTo>
                  <a:cubicBezTo>
                    <a:pt x="7051" y="5"/>
                    <a:pt x="7056" y="0"/>
                    <a:pt x="7063" y="0"/>
                  </a:cubicBezTo>
                  <a:close/>
                  <a:moveTo>
                    <a:pt x="7163" y="0"/>
                  </a:moveTo>
                  <a:lnTo>
                    <a:pt x="7238" y="0"/>
                  </a:lnTo>
                  <a:cubicBezTo>
                    <a:pt x="7245" y="0"/>
                    <a:pt x="7251" y="5"/>
                    <a:pt x="7251" y="12"/>
                  </a:cubicBezTo>
                  <a:cubicBezTo>
                    <a:pt x="7251" y="19"/>
                    <a:pt x="7245" y="25"/>
                    <a:pt x="7238" y="25"/>
                  </a:cubicBezTo>
                  <a:lnTo>
                    <a:pt x="7163" y="25"/>
                  </a:lnTo>
                  <a:cubicBezTo>
                    <a:pt x="7156" y="25"/>
                    <a:pt x="7151" y="19"/>
                    <a:pt x="7151" y="12"/>
                  </a:cubicBezTo>
                  <a:cubicBezTo>
                    <a:pt x="7151" y="5"/>
                    <a:pt x="7156" y="0"/>
                    <a:pt x="7163" y="0"/>
                  </a:cubicBezTo>
                  <a:close/>
                  <a:moveTo>
                    <a:pt x="7338" y="0"/>
                  </a:moveTo>
                  <a:lnTo>
                    <a:pt x="7338" y="0"/>
                  </a:lnTo>
                  <a:cubicBezTo>
                    <a:pt x="7345" y="0"/>
                    <a:pt x="7351" y="5"/>
                    <a:pt x="7351" y="12"/>
                  </a:cubicBezTo>
                  <a:cubicBezTo>
                    <a:pt x="7351" y="19"/>
                    <a:pt x="7345" y="25"/>
                    <a:pt x="7338" y="25"/>
                  </a:cubicBezTo>
                  <a:cubicBezTo>
                    <a:pt x="7331" y="25"/>
                    <a:pt x="7326" y="19"/>
                    <a:pt x="7326" y="12"/>
                  </a:cubicBezTo>
                  <a:cubicBezTo>
                    <a:pt x="7326" y="5"/>
                    <a:pt x="7331" y="0"/>
                    <a:pt x="7338" y="0"/>
                  </a:cubicBezTo>
                  <a:close/>
                  <a:moveTo>
                    <a:pt x="7438" y="0"/>
                  </a:moveTo>
                  <a:lnTo>
                    <a:pt x="7513" y="0"/>
                  </a:lnTo>
                  <a:cubicBezTo>
                    <a:pt x="7520" y="0"/>
                    <a:pt x="7526" y="5"/>
                    <a:pt x="7526" y="12"/>
                  </a:cubicBezTo>
                  <a:cubicBezTo>
                    <a:pt x="7526" y="19"/>
                    <a:pt x="7520" y="25"/>
                    <a:pt x="7513" y="25"/>
                  </a:cubicBezTo>
                  <a:lnTo>
                    <a:pt x="7438" y="25"/>
                  </a:lnTo>
                  <a:cubicBezTo>
                    <a:pt x="7431" y="25"/>
                    <a:pt x="7426" y="19"/>
                    <a:pt x="7426" y="12"/>
                  </a:cubicBezTo>
                  <a:cubicBezTo>
                    <a:pt x="7426" y="5"/>
                    <a:pt x="7431" y="0"/>
                    <a:pt x="7438" y="0"/>
                  </a:cubicBezTo>
                  <a:close/>
                  <a:moveTo>
                    <a:pt x="7613" y="0"/>
                  </a:moveTo>
                  <a:lnTo>
                    <a:pt x="7613" y="0"/>
                  </a:lnTo>
                  <a:cubicBezTo>
                    <a:pt x="7620" y="0"/>
                    <a:pt x="7626" y="5"/>
                    <a:pt x="7626" y="12"/>
                  </a:cubicBezTo>
                  <a:cubicBezTo>
                    <a:pt x="7626" y="19"/>
                    <a:pt x="7620" y="25"/>
                    <a:pt x="7613" y="25"/>
                  </a:cubicBezTo>
                  <a:cubicBezTo>
                    <a:pt x="7606" y="25"/>
                    <a:pt x="7601" y="19"/>
                    <a:pt x="7601" y="12"/>
                  </a:cubicBezTo>
                  <a:cubicBezTo>
                    <a:pt x="7601" y="5"/>
                    <a:pt x="7606" y="0"/>
                    <a:pt x="7613" y="0"/>
                  </a:cubicBezTo>
                  <a:close/>
                  <a:moveTo>
                    <a:pt x="7713" y="0"/>
                  </a:moveTo>
                  <a:lnTo>
                    <a:pt x="7788" y="0"/>
                  </a:lnTo>
                  <a:cubicBezTo>
                    <a:pt x="7795" y="0"/>
                    <a:pt x="7801" y="5"/>
                    <a:pt x="7801" y="12"/>
                  </a:cubicBezTo>
                  <a:cubicBezTo>
                    <a:pt x="7801" y="19"/>
                    <a:pt x="7795" y="25"/>
                    <a:pt x="7788" y="25"/>
                  </a:cubicBezTo>
                  <a:lnTo>
                    <a:pt x="7713" y="25"/>
                  </a:lnTo>
                  <a:cubicBezTo>
                    <a:pt x="7706" y="25"/>
                    <a:pt x="7701" y="19"/>
                    <a:pt x="7701" y="12"/>
                  </a:cubicBezTo>
                  <a:cubicBezTo>
                    <a:pt x="7701" y="5"/>
                    <a:pt x="7706" y="0"/>
                    <a:pt x="7713" y="0"/>
                  </a:cubicBezTo>
                  <a:close/>
                  <a:moveTo>
                    <a:pt x="7888" y="0"/>
                  </a:moveTo>
                  <a:lnTo>
                    <a:pt x="7888" y="0"/>
                  </a:lnTo>
                  <a:cubicBezTo>
                    <a:pt x="7895" y="0"/>
                    <a:pt x="7901" y="5"/>
                    <a:pt x="7901" y="12"/>
                  </a:cubicBezTo>
                  <a:cubicBezTo>
                    <a:pt x="7901" y="19"/>
                    <a:pt x="7895" y="25"/>
                    <a:pt x="7888" y="25"/>
                  </a:cubicBezTo>
                  <a:cubicBezTo>
                    <a:pt x="7881" y="25"/>
                    <a:pt x="7876" y="19"/>
                    <a:pt x="7876" y="12"/>
                  </a:cubicBezTo>
                  <a:cubicBezTo>
                    <a:pt x="7876" y="5"/>
                    <a:pt x="7881" y="0"/>
                    <a:pt x="7888" y="0"/>
                  </a:cubicBezTo>
                  <a:close/>
                  <a:moveTo>
                    <a:pt x="7988" y="0"/>
                  </a:moveTo>
                  <a:lnTo>
                    <a:pt x="8063" y="0"/>
                  </a:lnTo>
                  <a:cubicBezTo>
                    <a:pt x="8070" y="0"/>
                    <a:pt x="8076" y="5"/>
                    <a:pt x="8076" y="12"/>
                  </a:cubicBezTo>
                  <a:cubicBezTo>
                    <a:pt x="8076" y="19"/>
                    <a:pt x="8070" y="25"/>
                    <a:pt x="8063" y="25"/>
                  </a:cubicBezTo>
                  <a:lnTo>
                    <a:pt x="7988" y="25"/>
                  </a:lnTo>
                  <a:cubicBezTo>
                    <a:pt x="7981" y="25"/>
                    <a:pt x="7976" y="19"/>
                    <a:pt x="7976" y="12"/>
                  </a:cubicBezTo>
                  <a:cubicBezTo>
                    <a:pt x="7976" y="5"/>
                    <a:pt x="7981" y="0"/>
                    <a:pt x="7988" y="0"/>
                  </a:cubicBezTo>
                  <a:close/>
                  <a:moveTo>
                    <a:pt x="8163" y="0"/>
                  </a:moveTo>
                  <a:lnTo>
                    <a:pt x="8163" y="0"/>
                  </a:lnTo>
                  <a:cubicBezTo>
                    <a:pt x="8170" y="0"/>
                    <a:pt x="8176" y="5"/>
                    <a:pt x="8176" y="12"/>
                  </a:cubicBezTo>
                  <a:cubicBezTo>
                    <a:pt x="8176" y="19"/>
                    <a:pt x="8170" y="25"/>
                    <a:pt x="8163" y="25"/>
                  </a:cubicBezTo>
                  <a:cubicBezTo>
                    <a:pt x="8156" y="25"/>
                    <a:pt x="8151" y="19"/>
                    <a:pt x="8151" y="12"/>
                  </a:cubicBezTo>
                  <a:cubicBezTo>
                    <a:pt x="8151" y="5"/>
                    <a:pt x="8156" y="0"/>
                    <a:pt x="8163" y="0"/>
                  </a:cubicBezTo>
                  <a:close/>
                  <a:moveTo>
                    <a:pt x="8263" y="0"/>
                  </a:moveTo>
                  <a:lnTo>
                    <a:pt x="8338" y="0"/>
                  </a:lnTo>
                  <a:cubicBezTo>
                    <a:pt x="8345" y="0"/>
                    <a:pt x="8351" y="5"/>
                    <a:pt x="8351" y="12"/>
                  </a:cubicBezTo>
                  <a:cubicBezTo>
                    <a:pt x="8351" y="19"/>
                    <a:pt x="8345" y="25"/>
                    <a:pt x="8338" y="25"/>
                  </a:cubicBezTo>
                  <a:lnTo>
                    <a:pt x="8263" y="25"/>
                  </a:lnTo>
                  <a:cubicBezTo>
                    <a:pt x="8256" y="25"/>
                    <a:pt x="8251" y="19"/>
                    <a:pt x="8251" y="12"/>
                  </a:cubicBezTo>
                  <a:cubicBezTo>
                    <a:pt x="8251" y="5"/>
                    <a:pt x="8256" y="0"/>
                    <a:pt x="8263" y="0"/>
                  </a:cubicBezTo>
                  <a:close/>
                  <a:moveTo>
                    <a:pt x="8438" y="0"/>
                  </a:moveTo>
                  <a:lnTo>
                    <a:pt x="8438" y="0"/>
                  </a:lnTo>
                  <a:cubicBezTo>
                    <a:pt x="8445" y="0"/>
                    <a:pt x="8451" y="5"/>
                    <a:pt x="8451" y="12"/>
                  </a:cubicBezTo>
                  <a:cubicBezTo>
                    <a:pt x="8451" y="19"/>
                    <a:pt x="8445" y="25"/>
                    <a:pt x="8438" y="25"/>
                  </a:cubicBezTo>
                  <a:cubicBezTo>
                    <a:pt x="8431" y="25"/>
                    <a:pt x="8426" y="19"/>
                    <a:pt x="8426" y="12"/>
                  </a:cubicBezTo>
                  <a:cubicBezTo>
                    <a:pt x="8426" y="5"/>
                    <a:pt x="8431" y="0"/>
                    <a:pt x="8438" y="0"/>
                  </a:cubicBezTo>
                  <a:close/>
                  <a:moveTo>
                    <a:pt x="8538" y="0"/>
                  </a:moveTo>
                  <a:lnTo>
                    <a:pt x="8613" y="0"/>
                  </a:lnTo>
                  <a:cubicBezTo>
                    <a:pt x="8620" y="0"/>
                    <a:pt x="8626" y="5"/>
                    <a:pt x="8626" y="12"/>
                  </a:cubicBezTo>
                  <a:cubicBezTo>
                    <a:pt x="8626" y="19"/>
                    <a:pt x="8620" y="25"/>
                    <a:pt x="8613" y="25"/>
                  </a:cubicBezTo>
                  <a:lnTo>
                    <a:pt x="8538" y="25"/>
                  </a:lnTo>
                  <a:cubicBezTo>
                    <a:pt x="8531" y="25"/>
                    <a:pt x="8526" y="19"/>
                    <a:pt x="8526" y="12"/>
                  </a:cubicBezTo>
                  <a:cubicBezTo>
                    <a:pt x="8526" y="5"/>
                    <a:pt x="8531" y="0"/>
                    <a:pt x="8538" y="0"/>
                  </a:cubicBezTo>
                  <a:close/>
                  <a:moveTo>
                    <a:pt x="8713" y="0"/>
                  </a:moveTo>
                  <a:lnTo>
                    <a:pt x="8713" y="0"/>
                  </a:lnTo>
                  <a:cubicBezTo>
                    <a:pt x="8720" y="0"/>
                    <a:pt x="8726" y="5"/>
                    <a:pt x="8726" y="12"/>
                  </a:cubicBezTo>
                  <a:cubicBezTo>
                    <a:pt x="8726" y="19"/>
                    <a:pt x="8720" y="25"/>
                    <a:pt x="8713" y="25"/>
                  </a:cubicBezTo>
                  <a:cubicBezTo>
                    <a:pt x="8706" y="25"/>
                    <a:pt x="8701" y="19"/>
                    <a:pt x="8701" y="12"/>
                  </a:cubicBezTo>
                  <a:cubicBezTo>
                    <a:pt x="8701" y="5"/>
                    <a:pt x="8706" y="0"/>
                    <a:pt x="8713" y="0"/>
                  </a:cubicBezTo>
                  <a:close/>
                  <a:moveTo>
                    <a:pt x="8813" y="0"/>
                  </a:moveTo>
                  <a:lnTo>
                    <a:pt x="8888" y="0"/>
                  </a:lnTo>
                  <a:cubicBezTo>
                    <a:pt x="8895" y="0"/>
                    <a:pt x="8901" y="5"/>
                    <a:pt x="8901" y="12"/>
                  </a:cubicBezTo>
                  <a:cubicBezTo>
                    <a:pt x="8901" y="19"/>
                    <a:pt x="8895" y="25"/>
                    <a:pt x="8888" y="25"/>
                  </a:cubicBezTo>
                  <a:lnTo>
                    <a:pt x="8813" y="25"/>
                  </a:lnTo>
                  <a:cubicBezTo>
                    <a:pt x="8806" y="25"/>
                    <a:pt x="8801" y="19"/>
                    <a:pt x="8801" y="12"/>
                  </a:cubicBezTo>
                  <a:cubicBezTo>
                    <a:pt x="8801" y="5"/>
                    <a:pt x="8806" y="0"/>
                    <a:pt x="8813" y="0"/>
                  </a:cubicBezTo>
                  <a:close/>
                  <a:moveTo>
                    <a:pt x="8988" y="0"/>
                  </a:moveTo>
                  <a:lnTo>
                    <a:pt x="8988" y="0"/>
                  </a:lnTo>
                  <a:cubicBezTo>
                    <a:pt x="8995" y="0"/>
                    <a:pt x="9001" y="5"/>
                    <a:pt x="9001" y="12"/>
                  </a:cubicBezTo>
                  <a:cubicBezTo>
                    <a:pt x="9001" y="19"/>
                    <a:pt x="8995" y="25"/>
                    <a:pt x="8988" y="25"/>
                  </a:cubicBezTo>
                  <a:cubicBezTo>
                    <a:pt x="8981" y="25"/>
                    <a:pt x="8976" y="19"/>
                    <a:pt x="8976" y="12"/>
                  </a:cubicBezTo>
                  <a:cubicBezTo>
                    <a:pt x="8976" y="5"/>
                    <a:pt x="8981" y="0"/>
                    <a:pt x="8988" y="0"/>
                  </a:cubicBezTo>
                  <a:close/>
                  <a:moveTo>
                    <a:pt x="9088" y="0"/>
                  </a:moveTo>
                  <a:lnTo>
                    <a:pt x="9163" y="0"/>
                  </a:lnTo>
                  <a:cubicBezTo>
                    <a:pt x="9170" y="0"/>
                    <a:pt x="9176" y="5"/>
                    <a:pt x="9176" y="12"/>
                  </a:cubicBezTo>
                  <a:cubicBezTo>
                    <a:pt x="9176" y="19"/>
                    <a:pt x="9170" y="25"/>
                    <a:pt x="9163" y="25"/>
                  </a:cubicBezTo>
                  <a:lnTo>
                    <a:pt x="9088" y="25"/>
                  </a:lnTo>
                  <a:cubicBezTo>
                    <a:pt x="9081" y="25"/>
                    <a:pt x="9076" y="19"/>
                    <a:pt x="9076" y="12"/>
                  </a:cubicBezTo>
                  <a:cubicBezTo>
                    <a:pt x="9076" y="5"/>
                    <a:pt x="9081" y="0"/>
                    <a:pt x="9088" y="0"/>
                  </a:cubicBezTo>
                  <a:close/>
                  <a:moveTo>
                    <a:pt x="9263" y="0"/>
                  </a:moveTo>
                  <a:lnTo>
                    <a:pt x="9263" y="0"/>
                  </a:lnTo>
                  <a:cubicBezTo>
                    <a:pt x="9270" y="0"/>
                    <a:pt x="9276" y="5"/>
                    <a:pt x="9276" y="12"/>
                  </a:cubicBezTo>
                  <a:cubicBezTo>
                    <a:pt x="9276" y="19"/>
                    <a:pt x="9270" y="25"/>
                    <a:pt x="9263" y="25"/>
                  </a:cubicBezTo>
                  <a:cubicBezTo>
                    <a:pt x="9256" y="25"/>
                    <a:pt x="9251" y="19"/>
                    <a:pt x="9251" y="12"/>
                  </a:cubicBezTo>
                  <a:cubicBezTo>
                    <a:pt x="9251" y="5"/>
                    <a:pt x="9256" y="0"/>
                    <a:pt x="9263" y="0"/>
                  </a:cubicBezTo>
                  <a:close/>
                  <a:moveTo>
                    <a:pt x="9363" y="0"/>
                  </a:moveTo>
                  <a:lnTo>
                    <a:pt x="9438" y="0"/>
                  </a:lnTo>
                  <a:cubicBezTo>
                    <a:pt x="9445" y="0"/>
                    <a:pt x="9451" y="5"/>
                    <a:pt x="9451" y="12"/>
                  </a:cubicBezTo>
                  <a:cubicBezTo>
                    <a:pt x="9451" y="19"/>
                    <a:pt x="9445" y="25"/>
                    <a:pt x="9438" y="25"/>
                  </a:cubicBezTo>
                  <a:lnTo>
                    <a:pt x="9363" y="25"/>
                  </a:lnTo>
                  <a:cubicBezTo>
                    <a:pt x="9356" y="25"/>
                    <a:pt x="9351" y="19"/>
                    <a:pt x="9351" y="12"/>
                  </a:cubicBezTo>
                  <a:cubicBezTo>
                    <a:pt x="9351" y="5"/>
                    <a:pt x="9356" y="0"/>
                    <a:pt x="9363" y="0"/>
                  </a:cubicBezTo>
                  <a:close/>
                  <a:moveTo>
                    <a:pt x="9538" y="0"/>
                  </a:moveTo>
                  <a:lnTo>
                    <a:pt x="9538" y="0"/>
                  </a:lnTo>
                  <a:cubicBezTo>
                    <a:pt x="9545" y="0"/>
                    <a:pt x="9551" y="5"/>
                    <a:pt x="9551" y="12"/>
                  </a:cubicBezTo>
                  <a:cubicBezTo>
                    <a:pt x="9551" y="19"/>
                    <a:pt x="9545" y="25"/>
                    <a:pt x="9538" y="25"/>
                  </a:cubicBezTo>
                  <a:cubicBezTo>
                    <a:pt x="9531" y="25"/>
                    <a:pt x="9526" y="19"/>
                    <a:pt x="9526" y="12"/>
                  </a:cubicBezTo>
                  <a:cubicBezTo>
                    <a:pt x="9526" y="5"/>
                    <a:pt x="9531" y="0"/>
                    <a:pt x="9538" y="0"/>
                  </a:cubicBez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872" name="Line 369">
              <a:extLst>
                <a:ext uri="{FF2B5EF4-FFF2-40B4-BE49-F238E27FC236}">
                  <a16:creationId xmlns:a16="http://schemas.microsoft.com/office/drawing/2014/main" id="{C046AB8B-2CFC-420C-9962-185D8E4230ED}"/>
                </a:ext>
              </a:extLst>
            </p:cNvPr>
            <p:cNvSpPr>
              <a:spLocks noChangeShapeType="1"/>
            </p:cNvSpPr>
            <p:nvPr/>
          </p:nvSpPr>
          <p:spPr bwMode="auto">
            <a:xfrm>
              <a:off x="3080" y="896"/>
              <a:ext cx="0" cy="332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grpSp>
      <p:sp>
        <p:nvSpPr>
          <p:cNvPr id="326" name="AutoShape 2">
            <a:extLst>
              <a:ext uri="{FF2B5EF4-FFF2-40B4-BE49-F238E27FC236}">
                <a16:creationId xmlns:a16="http://schemas.microsoft.com/office/drawing/2014/main" id="{1E01973D-E473-4BD1-AF3F-7980165C5013}"/>
              </a:ext>
            </a:extLst>
          </p:cNvPr>
          <p:cNvSpPr txBox="1">
            <a:spLocks noChangeArrowheads="1"/>
          </p:cNvSpPr>
          <p:nvPr/>
        </p:nvSpPr>
        <p:spPr>
          <a:xfrm>
            <a:off x="2514600" y="88107"/>
            <a:ext cx="13373100" cy="1388268"/>
          </a:xfrm>
          <a:prstGeom prst="rect">
            <a:avLst/>
          </a:prstGeom>
        </p:spPr>
        <p:txBody>
          <a:bodyPr/>
          <a:lstStyle>
            <a:lvl1pPr algn="ctr" defTabSz="457200" rtl="0" eaLnBrk="0" fontAlgn="base" hangingPunct="0">
              <a:spcBef>
                <a:spcPct val="0"/>
              </a:spcBef>
              <a:spcAft>
                <a:spcPct val="0"/>
              </a:spcAft>
              <a:defRPr sz="4400" kern="1200" spc="-100">
                <a:solidFill>
                  <a:schemeClr val="tx1"/>
                </a:solidFill>
                <a:latin typeface="Gill Sans"/>
                <a:ea typeface="ＭＳ Ｐゴシック" pitchFamily="-110" charset="-128"/>
                <a:cs typeface="Gill Sans"/>
              </a:defRPr>
            </a:lvl1pPr>
            <a:lvl2pPr algn="ctr" defTabSz="457200" rtl="0" eaLnBrk="0" fontAlgn="base" hangingPunct="0">
              <a:spcBef>
                <a:spcPct val="0"/>
              </a:spcBef>
              <a:spcAft>
                <a:spcPct val="0"/>
              </a:spcAft>
              <a:defRPr sz="4400">
                <a:solidFill>
                  <a:schemeClr val="tx1"/>
                </a:solidFill>
                <a:latin typeface="Gill Sans" pitchFamily="-110" charset="0"/>
                <a:ea typeface="ＭＳ Ｐゴシック" pitchFamily="-110" charset="-128"/>
              </a:defRPr>
            </a:lvl2pPr>
            <a:lvl3pPr algn="ctr" defTabSz="457200" rtl="0" eaLnBrk="0" fontAlgn="base" hangingPunct="0">
              <a:spcBef>
                <a:spcPct val="0"/>
              </a:spcBef>
              <a:spcAft>
                <a:spcPct val="0"/>
              </a:spcAft>
              <a:defRPr sz="4400">
                <a:solidFill>
                  <a:schemeClr val="tx1"/>
                </a:solidFill>
                <a:latin typeface="Gill Sans" pitchFamily="-110" charset="0"/>
                <a:ea typeface="ＭＳ Ｐゴシック" pitchFamily="-110" charset="-128"/>
              </a:defRPr>
            </a:lvl3pPr>
            <a:lvl4pPr algn="ctr" defTabSz="457200" rtl="0" eaLnBrk="0" fontAlgn="base" hangingPunct="0">
              <a:spcBef>
                <a:spcPct val="0"/>
              </a:spcBef>
              <a:spcAft>
                <a:spcPct val="0"/>
              </a:spcAft>
              <a:defRPr sz="4400">
                <a:solidFill>
                  <a:schemeClr val="tx1"/>
                </a:solidFill>
                <a:latin typeface="Gill Sans" pitchFamily="-110" charset="0"/>
                <a:ea typeface="ＭＳ Ｐゴシック" pitchFamily="-110" charset="-128"/>
              </a:defRPr>
            </a:lvl4pPr>
            <a:lvl5pPr algn="ctr" defTabSz="457200" rtl="0" eaLnBrk="0" fontAlgn="base" hangingPunct="0">
              <a:spcBef>
                <a:spcPct val="0"/>
              </a:spcBef>
              <a:spcAft>
                <a:spcPct val="0"/>
              </a:spcAft>
              <a:defRPr sz="4400">
                <a:solidFill>
                  <a:schemeClr val="tx1"/>
                </a:solidFill>
                <a:latin typeface="Gill Sans" pitchFamily="-110" charset="0"/>
                <a:ea typeface="ＭＳ Ｐゴシック" pitchFamily="-110" charset="-128"/>
              </a:defRPr>
            </a:lvl5pPr>
            <a:lvl6pPr marL="457200" algn="ctr" defTabSz="457200" rtl="0" fontAlgn="base">
              <a:spcBef>
                <a:spcPct val="0"/>
              </a:spcBef>
              <a:spcAft>
                <a:spcPct val="0"/>
              </a:spcAft>
              <a:defRPr sz="4400">
                <a:solidFill>
                  <a:schemeClr val="tx1"/>
                </a:solidFill>
                <a:latin typeface="Gill Sans" pitchFamily="-110" charset="0"/>
                <a:ea typeface="ＭＳ Ｐゴシック" pitchFamily="-110" charset="-128"/>
              </a:defRPr>
            </a:lvl6pPr>
            <a:lvl7pPr marL="914400" algn="ctr" defTabSz="457200" rtl="0" fontAlgn="base">
              <a:spcBef>
                <a:spcPct val="0"/>
              </a:spcBef>
              <a:spcAft>
                <a:spcPct val="0"/>
              </a:spcAft>
              <a:defRPr sz="4400">
                <a:solidFill>
                  <a:schemeClr val="tx1"/>
                </a:solidFill>
                <a:latin typeface="Gill Sans" pitchFamily="-110" charset="0"/>
                <a:ea typeface="ＭＳ Ｐゴシック" pitchFamily="-110" charset="-128"/>
              </a:defRPr>
            </a:lvl7pPr>
            <a:lvl8pPr marL="1371600" algn="ctr" defTabSz="457200" rtl="0" fontAlgn="base">
              <a:spcBef>
                <a:spcPct val="0"/>
              </a:spcBef>
              <a:spcAft>
                <a:spcPct val="0"/>
              </a:spcAft>
              <a:defRPr sz="4400">
                <a:solidFill>
                  <a:schemeClr val="tx1"/>
                </a:solidFill>
                <a:latin typeface="Gill Sans" pitchFamily="-110" charset="0"/>
                <a:ea typeface="ＭＳ Ｐゴシック" pitchFamily="-110" charset="-128"/>
              </a:defRPr>
            </a:lvl8pPr>
            <a:lvl9pPr marL="1828800" algn="ctr" defTabSz="457200" rtl="0" fontAlgn="base">
              <a:spcBef>
                <a:spcPct val="0"/>
              </a:spcBef>
              <a:spcAft>
                <a:spcPct val="0"/>
              </a:spcAft>
              <a:defRPr sz="4400">
                <a:solidFill>
                  <a:schemeClr val="tx1"/>
                </a:solidFill>
                <a:latin typeface="Gill Sans" pitchFamily="-110" charset="0"/>
                <a:ea typeface="ＭＳ Ｐゴシック" pitchFamily="-110" charset="-128"/>
              </a:defRPr>
            </a:lvl9pPr>
          </a:lstStyle>
          <a:p>
            <a:pPr defTabSz="685800" eaLnBrk="1" hangingPunct="1">
              <a:defRPr/>
            </a:pPr>
            <a:r>
              <a:rPr lang="en-US" altLang="en-US" sz="4800" spc="-150" dirty="0">
                <a:solidFill>
                  <a:srgbClr val="1A68A6"/>
                </a:solidFill>
                <a:latin typeface="Arial Black" panose="020B0A04020102020204" pitchFamily="34" charset="0"/>
              </a:rPr>
              <a:t>Business Development Environment</a:t>
            </a:r>
          </a:p>
        </p:txBody>
      </p:sp>
      <p:sp>
        <p:nvSpPr>
          <p:cNvPr id="26628" name="Freeform 355">
            <a:extLst>
              <a:ext uri="{FF2B5EF4-FFF2-40B4-BE49-F238E27FC236}">
                <a16:creationId xmlns:a16="http://schemas.microsoft.com/office/drawing/2014/main" id="{EDC41134-E1DE-4598-A3F4-1E9A412DD04C}"/>
              </a:ext>
            </a:extLst>
          </p:cNvPr>
          <p:cNvSpPr>
            <a:spLocks noEditPoints="1"/>
          </p:cNvSpPr>
          <p:nvPr/>
        </p:nvSpPr>
        <p:spPr bwMode="auto">
          <a:xfrm>
            <a:off x="9110663" y="8458201"/>
            <a:ext cx="1952625" cy="102395"/>
          </a:xfrm>
          <a:custGeom>
            <a:avLst/>
            <a:gdLst>
              <a:gd name="T0" fmla="*/ 2147483646 w 6833"/>
              <a:gd name="T1" fmla="*/ 2147483646 h 400"/>
              <a:gd name="T2" fmla="*/ 2147483646 w 6833"/>
              <a:gd name="T3" fmla="*/ 2147483646 h 400"/>
              <a:gd name="T4" fmla="*/ 2147483646 w 6833"/>
              <a:gd name="T5" fmla="*/ 2147483646 h 400"/>
              <a:gd name="T6" fmla="*/ 2147483646 w 6833"/>
              <a:gd name="T7" fmla="*/ 2147483646 h 400"/>
              <a:gd name="T8" fmla="*/ 2147483646 w 6833"/>
              <a:gd name="T9" fmla="*/ 2147483646 h 400"/>
              <a:gd name="T10" fmla="*/ 0 w 6833"/>
              <a:gd name="T11" fmla="*/ 2147483646 h 400"/>
              <a:gd name="T12" fmla="*/ 2147483646 w 6833"/>
              <a:gd name="T13" fmla="*/ 2147483646 h 400"/>
              <a:gd name="T14" fmla="*/ 2147483646 w 6833"/>
              <a:gd name="T15" fmla="*/ 0 h 400"/>
              <a:gd name="T16" fmla="*/ 2147483646 w 6833"/>
              <a:gd name="T17" fmla="*/ 2147483646 h 400"/>
              <a:gd name="T18" fmla="*/ 2147483646 w 6833"/>
              <a:gd name="T19" fmla="*/ 2147483646 h 400"/>
              <a:gd name="T20" fmla="*/ 2147483646 w 6833"/>
              <a:gd name="T21" fmla="*/ 0 h 4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833" h="400">
                <a:moveTo>
                  <a:pt x="33" y="167"/>
                </a:moveTo>
                <a:lnTo>
                  <a:pt x="6500" y="167"/>
                </a:lnTo>
                <a:cubicBezTo>
                  <a:pt x="6519" y="167"/>
                  <a:pt x="6533" y="182"/>
                  <a:pt x="6533" y="200"/>
                </a:cubicBezTo>
                <a:cubicBezTo>
                  <a:pt x="6533" y="219"/>
                  <a:pt x="6519" y="234"/>
                  <a:pt x="6500" y="234"/>
                </a:cubicBezTo>
                <a:lnTo>
                  <a:pt x="33" y="234"/>
                </a:lnTo>
                <a:cubicBezTo>
                  <a:pt x="15" y="234"/>
                  <a:pt x="0" y="219"/>
                  <a:pt x="0" y="200"/>
                </a:cubicBezTo>
                <a:cubicBezTo>
                  <a:pt x="0" y="182"/>
                  <a:pt x="15" y="167"/>
                  <a:pt x="33" y="167"/>
                </a:cubicBezTo>
                <a:close/>
                <a:moveTo>
                  <a:pt x="6433" y="0"/>
                </a:moveTo>
                <a:lnTo>
                  <a:pt x="6833" y="200"/>
                </a:lnTo>
                <a:lnTo>
                  <a:pt x="6433" y="400"/>
                </a:lnTo>
                <a:lnTo>
                  <a:pt x="6433" y="0"/>
                </a:lnTo>
                <a:close/>
              </a:path>
            </a:pathLst>
          </a:custGeom>
          <a:solidFill>
            <a:srgbClr val="000000"/>
          </a:solidFill>
          <a:ln w="0" cap="flat">
            <a:solidFill>
              <a:srgbClr val="000000"/>
            </a:solidFill>
            <a:prstDash val="solid"/>
            <a:bevel/>
            <a:headEnd/>
            <a:tailEnd/>
          </a:ln>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9148972A-2637-48E6-8993-B6EA6EFE3733}"/>
              </a:ext>
            </a:extLst>
          </p:cNvPr>
          <p:cNvSpPr>
            <a:spLocks noGrp="1" noChangeArrowheads="1"/>
          </p:cNvSpPr>
          <p:nvPr>
            <p:ph type="title"/>
          </p:nvPr>
        </p:nvSpPr>
        <p:spPr>
          <a:xfrm>
            <a:off x="2971800" y="411957"/>
            <a:ext cx="12344400" cy="1123950"/>
          </a:xfrm>
        </p:spPr>
        <p:txBody>
          <a:bodyPr/>
          <a:lstStyle/>
          <a:p>
            <a:pPr fontAlgn="auto">
              <a:spcAft>
                <a:spcPts val="0"/>
              </a:spcAft>
              <a:defRPr/>
            </a:pPr>
            <a:r>
              <a:rPr lang="en-US" altLang="en-US" sz="4800" dirty="0">
                <a:solidFill>
                  <a:schemeClr val="tx1">
                    <a:lumMod val="75000"/>
                    <a:lumOff val="25000"/>
                  </a:schemeClr>
                </a:solidFill>
                <a:latin typeface="Arial Black" panose="020B0A04020102020204" pitchFamily="34" charset="0"/>
                <a:ea typeface="ＭＳ Ｐゴシック" pitchFamily="-110" charset="-128"/>
              </a:rPr>
              <a:t>Getting Market-Ready</a:t>
            </a:r>
          </a:p>
        </p:txBody>
      </p:sp>
      <p:sp>
        <p:nvSpPr>
          <p:cNvPr id="27651" name="TextBox 2">
            <a:extLst>
              <a:ext uri="{FF2B5EF4-FFF2-40B4-BE49-F238E27FC236}">
                <a16:creationId xmlns:a16="http://schemas.microsoft.com/office/drawing/2014/main" id="{583A97E4-2D4A-457A-99F2-E87A09FC48EA}"/>
              </a:ext>
            </a:extLst>
          </p:cNvPr>
          <p:cNvSpPr txBox="1">
            <a:spLocks noChangeArrowheads="1"/>
          </p:cNvSpPr>
          <p:nvPr/>
        </p:nvSpPr>
        <p:spPr bwMode="auto">
          <a:xfrm flipH="1">
            <a:off x="2971800" y="1714501"/>
            <a:ext cx="125730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3000" dirty="0">
                <a:solidFill>
                  <a:srgbClr val="FF0000"/>
                </a:solidFill>
                <a:latin typeface="Arial" panose="020B0604020202020204" pitchFamily="34" charset="0"/>
              </a:rPr>
              <a:t>Everyone on the SAME PAGE and Moving in the SAME DIRECTION</a:t>
            </a:r>
          </a:p>
          <a:p>
            <a:pPr defTabSz="1371600" fontAlgn="base">
              <a:spcBef>
                <a:spcPct val="0"/>
              </a:spcBef>
              <a:spcAft>
                <a:spcPct val="0"/>
              </a:spcAft>
              <a:buNone/>
            </a:pPr>
            <a:endParaRPr lang="en-US" altLang="en-US" sz="3000" dirty="0">
              <a:solidFill>
                <a:srgbClr val="1A68A6"/>
              </a:solidFill>
              <a:latin typeface="Arial" panose="020B0604020202020204" pitchFamily="34" charset="0"/>
            </a:endParaRPr>
          </a:p>
          <a:p>
            <a:pPr defTabSz="1371600" fontAlgn="base">
              <a:spcBef>
                <a:spcPct val="0"/>
              </a:spcBef>
              <a:spcAft>
                <a:spcPct val="0"/>
              </a:spcAft>
              <a:buNone/>
            </a:pPr>
            <a:r>
              <a:rPr lang="en-US" altLang="en-US" sz="3000" dirty="0">
                <a:solidFill>
                  <a:srgbClr val="1A68A6"/>
                </a:solidFill>
                <a:latin typeface="Arial" panose="020B0604020202020204" pitchFamily="34" charset="0"/>
              </a:rPr>
              <a:t>Annual Marketing Plan</a:t>
            </a:r>
          </a:p>
          <a:p>
            <a:pPr defTabSz="1371600" fontAlgn="base">
              <a:spcBef>
                <a:spcPct val="0"/>
              </a:spcBef>
              <a:spcAft>
                <a:spcPct val="0"/>
              </a:spcAft>
              <a:buNone/>
            </a:pPr>
            <a:r>
              <a:rPr lang="en-US" altLang="en-US" sz="3000" dirty="0">
                <a:solidFill>
                  <a:srgbClr val="1A68A6"/>
                </a:solidFill>
                <a:latin typeface="Arial" panose="020B0604020202020204" pitchFamily="34" charset="0"/>
              </a:rPr>
              <a:t>	The organization’s business development operation</a:t>
            </a:r>
          </a:p>
          <a:p>
            <a:pPr defTabSz="1371600" fontAlgn="base">
              <a:spcBef>
                <a:spcPct val="0"/>
              </a:spcBef>
              <a:spcAft>
                <a:spcPct val="0"/>
              </a:spcAft>
              <a:buNone/>
            </a:pPr>
            <a:r>
              <a:rPr lang="en-US" altLang="en-US" sz="3000" dirty="0">
                <a:solidFill>
                  <a:srgbClr val="1A68A6"/>
                </a:solidFill>
                <a:latin typeface="Arial" panose="020B0604020202020204" pitchFamily="34" charset="0"/>
              </a:rPr>
              <a:t>		Scope (who are your potential clients) and Competition</a:t>
            </a:r>
          </a:p>
          <a:p>
            <a:pPr defTabSz="1371600" fontAlgn="base">
              <a:spcBef>
                <a:spcPct val="0"/>
              </a:spcBef>
              <a:spcAft>
                <a:spcPct val="0"/>
              </a:spcAft>
              <a:buNone/>
            </a:pPr>
            <a:r>
              <a:rPr lang="en-US" altLang="en-US" sz="3000" dirty="0">
                <a:solidFill>
                  <a:srgbClr val="1A68A6"/>
                </a:solidFill>
                <a:latin typeface="Arial" panose="020B0604020202020204" pitchFamily="34" charset="0"/>
              </a:rPr>
              <a:t>	SWOT Analysis</a:t>
            </a:r>
          </a:p>
          <a:p>
            <a:pPr defTabSz="1371600" fontAlgn="base">
              <a:spcBef>
                <a:spcPct val="0"/>
              </a:spcBef>
              <a:spcAft>
                <a:spcPct val="0"/>
              </a:spcAft>
              <a:buNone/>
            </a:pPr>
            <a:r>
              <a:rPr lang="en-US" altLang="en-US" sz="3000" dirty="0">
                <a:solidFill>
                  <a:srgbClr val="1A68A6"/>
                </a:solidFill>
                <a:latin typeface="Arial" panose="020B0604020202020204" pitchFamily="34" charset="0"/>
              </a:rPr>
              <a:t>	Market Profile  of your target market</a:t>
            </a:r>
          </a:p>
          <a:p>
            <a:pPr defTabSz="1371600" fontAlgn="base">
              <a:spcBef>
                <a:spcPct val="0"/>
              </a:spcBef>
              <a:spcAft>
                <a:spcPct val="0"/>
              </a:spcAft>
              <a:buNone/>
            </a:pPr>
            <a:r>
              <a:rPr lang="en-US" altLang="en-US" sz="3000" dirty="0">
                <a:solidFill>
                  <a:srgbClr val="1A68A6"/>
                </a:solidFill>
                <a:latin typeface="Arial" panose="020B0604020202020204" pitchFamily="34" charset="0"/>
              </a:rPr>
              <a:t>	Business Development Strategy</a:t>
            </a:r>
          </a:p>
          <a:p>
            <a:pPr defTabSz="1371600" fontAlgn="base">
              <a:spcBef>
                <a:spcPct val="0"/>
              </a:spcBef>
              <a:spcAft>
                <a:spcPct val="0"/>
              </a:spcAft>
              <a:buNone/>
            </a:pPr>
            <a:r>
              <a:rPr lang="en-US" altLang="en-US" sz="3000" dirty="0">
                <a:solidFill>
                  <a:srgbClr val="1A68A6"/>
                </a:solidFill>
                <a:latin typeface="Arial" panose="020B0604020202020204" pitchFamily="34" charset="0"/>
              </a:rPr>
              <a:t>		Marketing </a:t>
            </a:r>
          </a:p>
          <a:p>
            <a:pPr defTabSz="1371600" fontAlgn="base">
              <a:spcBef>
                <a:spcPct val="0"/>
              </a:spcBef>
              <a:spcAft>
                <a:spcPct val="0"/>
              </a:spcAft>
              <a:buNone/>
            </a:pPr>
            <a:r>
              <a:rPr lang="en-US" altLang="en-US" sz="3000" dirty="0">
                <a:solidFill>
                  <a:srgbClr val="1A68A6"/>
                </a:solidFill>
                <a:latin typeface="Arial" panose="020B0604020202020204" pitchFamily="34" charset="0"/>
              </a:rPr>
              <a:t>		Increasing awareness</a:t>
            </a:r>
          </a:p>
          <a:p>
            <a:pPr defTabSz="1371600" fontAlgn="base">
              <a:spcBef>
                <a:spcPct val="0"/>
              </a:spcBef>
              <a:spcAft>
                <a:spcPct val="0"/>
              </a:spcAft>
              <a:buNone/>
            </a:pPr>
            <a:r>
              <a:rPr lang="en-US" altLang="en-US" sz="3000" dirty="0">
                <a:solidFill>
                  <a:srgbClr val="1A68A6"/>
                </a:solidFill>
                <a:latin typeface="Arial" panose="020B0604020202020204" pitchFamily="34" charset="0"/>
              </a:rPr>
              <a:t>		Improving integration and infrastructure</a:t>
            </a:r>
          </a:p>
          <a:p>
            <a:pPr defTabSz="1371600" fontAlgn="base">
              <a:spcBef>
                <a:spcPct val="0"/>
              </a:spcBef>
              <a:spcAft>
                <a:spcPct val="0"/>
              </a:spcAft>
              <a:buNone/>
            </a:pPr>
            <a:r>
              <a:rPr lang="en-US" altLang="en-US" sz="3000" dirty="0">
                <a:solidFill>
                  <a:srgbClr val="1A68A6"/>
                </a:solidFill>
                <a:latin typeface="Arial" panose="020B0604020202020204" pitchFamily="34" charset="0"/>
              </a:rPr>
              <a:t>		Increasing and solidifying partnerships</a:t>
            </a:r>
          </a:p>
          <a:p>
            <a:pPr defTabSz="1371600" fontAlgn="base">
              <a:spcBef>
                <a:spcPct val="0"/>
              </a:spcBef>
              <a:spcAft>
                <a:spcPct val="0"/>
              </a:spcAft>
              <a:buNone/>
            </a:pPr>
            <a:r>
              <a:rPr lang="en-US" altLang="en-US" sz="3000" dirty="0">
                <a:solidFill>
                  <a:srgbClr val="1A68A6"/>
                </a:solidFill>
                <a:latin typeface="Arial" panose="020B0604020202020204" pitchFamily="34" charset="0"/>
              </a:rPr>
              <a:t>		Diversifying your project portfolio</a:t>
            </a:r>
          </a:p>
          <a:p>
            <a:pPr defTabSz="1371600" fontAlgn="base">
              <a:spcBef>
                <a:spcPct val="0"/>
              </a:spcBef>
              <a:spcAft>
                <a:spcPct val="0"/>
              </a:spcAft>
              <a:buNone/>
            </a:pPr>
            <a:r>
              <a:rPr lang="en-US" altLang="en-US" sz="3000" dirty="0">
                <a:solidFill>
                  <a:srgbClr val="1A68A6"/>
                </a:solidFill>
                <a:latin typeface="Arial" panose="020B0604020202020204" pitchFamily="34" charset="0"/>
              </a:rPr>
              <a:t>	Tactics</a:t>
            </a:r>
          </a:p>
          <a:p>
            <a:pPr defTabSz="1371600" fontAlgn="base">
              <a:spcBef>
                <a:spcPct val="0"/>
              </a:spcBef>
              <a:spcAft>
                <a:spcPct val="0"/>
              </a:spcAft>
              <a:buNone/>
            </a:pPr>
            <a:r>
              <a:rPr lang="en-US" altLang="en-US" sz="3000" dirty="0">
                <a:solidFill>
                  <a:srgbClr val="1A68A6"/>
                </a:solidFill>
                <a:latin typeface="Arial" panose="020B0604020202020204" pitchFamily="34" charset="0"/>
              </a:rPr>
              <a:t>	</a:t>
            </a:r>
            <a:endParaRPr lang="en-US" altLang="en-US" sz="2700" dirty="0">
              <a:solidFill>
                <a:srgbClr val="1A68A6"/>
              </a:solidFill>
              <a:latin typeface="Arial" panose="020B0604020202020204" pitchFamily="34" charset="0"/>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147"/>
        </a:solidFill>
        <a:effectLst/>
      </p:bgPr>
    </p:bg>
    <p:spTree>
      <p:nvGrpSpPr>
        <p:cNvPr id="1" name=""/>
        <p:cNvGrpSpPr/>
        <p:nvPr/>
      </p:nvGrpSpPr>
      <p:grpSpPr>
        <a:xfrm>
          <a:off x="0" y="0"/>
          <a:ext cx="0" cy="0"/>
          <a:chOff x="0" y="0"/>
          <a:chExt cx="0" cy="0"/>
        </a:xfrm>
      </p:grpSpPr>
      <p:sp>
        <p:nvSpPr>
          <p:cNvPr id="2" name="AutoShape 2"/>
          <p:cNvSpPr/>
          <p:nvPr/>
        </p:nvSpPr>
        <p:spPr>
          <a:xfrm>
            <a:off x="-190500" y="-190500"/>
            <a:ext cx="5905500" cy="10668000"/>
          </a:xfrm>
          <a:prstGeom prst="rect">
            <a:avLst/>
          </a:prstGeom>
          <a:solidFill>
            <a:srgbClr val="DA9231"/>
          </a:solidFill>
        </p:spPr>
      </p:sp>
      <p:pic>
        <p:nvPicPr>
          <p:cNvPr id="3" name="Picture 3"/>
          <p:cNvPicPr>
            <a:picLocks noChangeAspect="1"/>
          </p:cNvPicPr>
          <p:nvPr/>
        </p:nvPicPr>
        <p:blipFill>
          <a:blip r:embed="rId2"/>
          <a:srcRect l="2832" r="2832"/>
          <a:stretch>
            <a:fillRect/>
          </a:stretch>
        </p:blipFill>
        <p:spPr>
          <a:xfrm>
            <a:off x="1028700" y="1028700"/>
            <a:ext cx="6002120" cy="8229600"/>
          </a:xfrm>
          <a:prstGeom prst="rect">
            <a:avLst/>
          </a:prstGeom>
        </p:spPr>
      </p:pic>
      <p:grpSp>
        <p:nvGrpSpPr>
          <p:cNvPr id="4" name="Group 4"/>
          <p:cNvGrpSpPr/>
          <p:nvPr/>
        </p:nvGrpSpPr>
        <p:grpSpPr>
          <a:xfrm>
            <a:off x="7902801" y="3821162"/>
            <a:ext cx="9049150" cy="2644676"/>
            <a:chOff x="0" y="0"/>
            <a:chExt cx="12065533" cy="3526234"/>
          </a:xfrm>
        </p:grpSpPr>
        <p:sp>
          <p:nvSpPr>
            <p:cNvPr id="5" name="TextBox 5"/>
            <p:cNvSpPr txBox="1"/>
            <p:nvPr/>
          </p:nvSpPr>
          <p:spPr>
            <a:xfrm>
              <a:off x="0" y="142875"/>
              <a:ext cx="12060089" cy="1471083"/>
            </a:xfrm>
            <a:prstGeom prst="rect">
              <a:avLst/>
            </a:prstGeom>
          </p:spPr>
          <p:txBody>
            <a:bodyPr lIns="0" tIns="0" rIns="0" bIns="0" rtlCol="0" anchor="t">
              <a:spAutoFit/>
            </a:bodyPr>
            <a:lstStyle/>
            <a:p>
              <a:pPr>
                <a:lnSpc>
                  <a:spcPts val="8000"/>
                </a:lnSpc>
              </a:pPr>
              <a:r>
                <a:rPr lang="en-US" sz="8000" spc="-80" dirty="0">
                  <a:solidFill>
                    <a:srgbClr val="DA9231"/>
                  </a:solidFill>
                  <a:latin typeface="Montserrat Classic Bold"/>
                </a:rPr>
                <a:t>Alicia Moran</a:t>
              </a:r>
            </a:p>
          </p:txBody>
        </p:sp>
        <p:sp>
          <p:nvSpPr>
            <p:cNvPr id="6" name="TextBox 6"/>
            <p:cNvSpPr txBox="1"/>
            <p:nvPr/>
          </p:nvSpPr>
          <p:spPr>
            <a:xfrm>
              <a:off x="0" y="1858433"/>
              <a:ext cx="12065533" cy="852488"/>
            </a:xfrm>
            <a:prstGeom prst="rect">
              <a:avLst/>
            </a:prstGeom>
          </p:spPr>
          <p:txBody>
            <a:bodyPr lIns="0" tIns="0" rIns="0" bIns="0" rtlCol="0" anchor="t">
              <a:spAutoFit/>
            </a:bodyPr>
            <a:lstStyle/>
            <a:p>
              <a:pPr>
                <a:lnSpc>
                  <a:spcPts val="5040"/>
                </a:lnSpc>
              </a:pPr>
              <a:r>
                <a:rPr lang="en-US" sz="4200" dirty="0">
                  <a:solidFill>
                    <a:srgbClr val="FFFFFF"/>
                  </a:solidFill>
                  <a:latin typeface="Lato Bold"/>
                </a:rPr>
                <a:t>Manager of Small Business Services</a:t>
              </a:r>
            </a:p>
          </p:txBody>
        </p:sp>
        <p:sp>
          <p:nvSpPr>
            <p:cNvPr id="7" name="AutoShape 7"/>
            <p:cNvSpPr/>
            <p:nvPr/>
          </p:nvSpPr>
          <p:spPr>
            <a:xfrm>
              <a:off x="0" y="3246834"/>
              <a:ext cx="1270000" cy="279400"/>
            </a:xfrm>
            <a:prstGeom prst="rect">
              <a:avLst/>
            </a:prstGeom>
            <a:solidFill>
              <a:srgbClr val="DA9231"/>
            </a:solidFill>
          </p:spPr>
        </p:sp>
      </p:grpSp>
      <p:sp>
        <p:nvSpPr>
          <p:cNvPr id="8" name="TextBox 8"/>
          <p:cNvSpPr txBox="1"/>
          <p:nvPr/>
        </p:nvSpPr>
        <p:spPr>
          <a:xfrm>
            <a:off x="7902801" y="6596380"/>
            <a:ext cx="6241532" cy="1447177"/>
          </a:xfrm>
          <a:prstGeom prst="rect">
            <a:avLst/>
          </a:prstGeom>
        </p:spPr>
        <p:txBody>
          <a:bodyPr lIns="0" tIns="0" rIns="0" bIns="0" rtlCol="0" anchor="t">
            <a:spAutoFit/>
          </a:bodyPr>
          <a:lstStyle/>
          <a:p>
            <a:pPr>
              <a:lnSpc>
                <a:spcPts val="5869"/>
              </a:lnSpc>
              <a:spcBef>
                <a:spcPct val="0"/>
              </a:spcBef>
            </a:pPr>
            <a:r>
              <a:rPr lang="en-US" sz="4192" dirty="0">
                <a:solidFill>
                  <a:srgbClr val="FFFFFF"/>
                </a:solidFill>
                <a:latin typeface="Montserrat Classic"/>
              </a:rPr>
              <a:t>Amoran@co.pg.md.us</a:t>
            </a:r>
          </a:p>
          <a:p>
            <a:pPr>
              <a:lnSpc>
                <a:spcPts val="5869"/>
              </a:lnSpc>
              <a:spcBef>
                <a:spcPct val="0"/>
              </a:spcBef>
            </a:pPr>
            <a:r>
              <a:rPr lang="en-US" sz="4192" dirty="0">
                <a:solidFill>
                  <a:srgbClr val="FFFFFF"/>
                </a:solidFill>
                <a:latin typeface="Montserrat Classic"/>
              </a:rPr>
              <a:t>301.583.4604</a:t>
            </a:r>
          </a:p>
        </p:txBody>
      </p:sp>
      <p:grpSp>
        <p:nvGrpSpPr>
          <p:cNvPr id="9" name="Group 9"/>
          <p:cNvGrpSpPr/>
          <p:nvPr/>
        </p:nvGrpSpPr>
        <p:grpSpPr>
          <a:xfrm>
            <a:off x="16095359" y="209272"/>
            <a:ext cx="1901941" cy="589002"/>
            <a:chOff x="0" y="0"/>
            <a:chExt cx="2535921" cy="785337"/>
          </a:xfrm>
        </p:grpSpPr>
        <p:sp>
          <p:nvSpPr>
            <p:cNvPr id="10" name="TextBox 10"/>
            <p:cNvSpPr txBox="1"/>
            <p:nvPr/>
          </p:nvSpPr>
          <p:spPr>
            <a:xfrm>
              <a:off x="34165" y="133350"/>
              <a:ext cx="2501756" cy="482503"/>
            </a:xfrm>
            <a:prstGeom prst="rect">
              <a:avLst/>
            </a:prstGeom>
          </p:spPr>
          <p:txBody>
            <a:bodyPr lIns="0" tIns="0" rIns="0" bIns="0" rtlCol="0" anchor="t">
              <a:spAutoFit/>
            </a:bodyPr>
            <a:lstStyle/>
            <a:p>
              <a:pPr algn="l">
                <a:lnSpc>
                  <a:spcPts val="1517"/>
                </a:lnSpc>
                <a:spcBef>
                  <a:spcPct val="0"/>
                </a:spcBef>
              </a:pPr>
              <a:r>
                <a:rPr lang="en-US" sz="3035" dirty="0">
                  <a:solidFill>
                    <a:srgbClr val="DA9231"/>
                  </a:solidFill>
                  <a:latin typeface="DIN 1451 Std"/>
                </a:rPr>
                <a:t>PATHWAYS</a:t>
              </a:r>
            </a:p>
          </p:txBody>
        </p:sp>
        <p:sp>
          <p:nvSpPr>
            <p:cNvPr id="11" name="TextBox 11"/>
            <p:cNvSpPr txBox="1"/>
            <p:nvPr/>
          </p:nvSpPr>
          <p:spPr>
            <a:xfrm>
              <a:off x="882905" y="552134"/>
              <a:ext cx="1653016" cy="188730"/>
            </a:xfrm>
            <a:prstGeom prst="rect">
              <a:avLst/>
            </a:prstGeom>
          </p:spPr>
          <p:txBody>
            <a:bodyPr lIns="0" tIns="0" rIns="0" bIns="0" rtlCol="0" anchor="t">
              <a:spAutoFit/>
            </a:bodyPr>
            <a:lstStyle/>
            <a:p>
              <a:pPr>
                <a:lnSpc>
                  <a:spcPts val="533"/>
                </a:lnSpc>
              </a:pPr>
              <a:r>
                <a:rPr lang="en-US" sz="463" dirty="0">
                  <a:solidFill>
                    <a:srgbClr val="FFFFFF"/>
                  </a:solidFill>
                  <a:latin typeface="Lato Bold"/>
                </a:rPr>
                <a:t>POWERED BY PRINCE GEORGE'S COUNTY ECONOMIC DEVELOPMENT CORPORATION</a:t>
              </a:r>
            </a:p>
          </p:txBody>
        </p:sp>
        <p:pic>
          <p:nvPicPr>
            <p:cNvPr id="12" name="Picture 12"/>
            <p:cNvPicPr>
              <a:picLocks noChangeAspect="1"/>
            </p:cNvPicPr>
            <p:nvPr/>
          </p:nvPicPr>
          <p:blipFill>
            <a:blip r:embed="rId3"/>
            <a:srcRect r="26697"/>
            <a:stretch>
              <a:fillRect/>
            </a:stretch>
          </p:blipFill>
          <p:spPr>
            <a:xfrm>
              <a:off x="0" y="517187"/>
              <a:ext cx="845416" cy="268149"/>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Text Box 12">
            <a:extLst>
              <a:ext uri="{FF2B5EF4-FFF2-40B4-BE49-F238E27FC236}">
                <a16:creationId xmlns:a16="http://schemas.microsoft.com/office/drawing/2014/main" id="{31D6EFE1-6C9D-4780-B6BD-0B5545A879CE}"/>
              </a:ext>
            </a:extLst>
          </p:cNvPr>
          <p:cNvSpPr txBox="1">
            <a:spLocks noChangeArrowheads="1"/>
          </p:cNvSpPr>
          <p:nvPr/>
        </p:nvSpPr>
        <p:spPr bwMode="auto">
          <a:xfrm>
            <a:off x="2393158" y="2514600"/>
            <a:ext cx="4872038" cy="1186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10000"/>
              </a:spcBef>
              <a:spcAft>
                <a:spcPct val="0"/>
              </a:spcAft>
              <a:buNone/>
            </a:pPr>
            <a:r>
              <a:rPr lang="en-US" altLang="en-US" sz="2700" dirty="0">
                <a:solidFill>
                  <a:srgbClr val="1A68A6"/>
                </a:solidFill>
                <a:latin typeface="Arial" panose="020B0604020202020204" pitchFamily="34" charset="0"/>
              </a:rPr>
              <a:t>Technology</a:t>
            </a:r>
          </a:p>
          <a:p>
            <a:pPr defTabSz="1371600" fontAlgn="base">
              <a:spcBef>
                <a:spcPct val="10000"/>
              </a:spcBef>
              <a:spcAft>
                <a:spcPct val="0"/>
              </a:spcAft>
              <a:buNone/>
            </a:pPr>
            <a:r>
              <a:rPr lang="en-US" altLang="en-US" sz="2100" dirty="0">
                <a:solidFill>
                  <a:srgbClr val="1A68A6"/>
                </a:solidFill>
                <a:latin typeface="Arial" panose="020B0604020202020204" pitchFamily="34" charset="0"/>
              </a:rPr>
              <a:t>We build highly scalable and flexible online technology solutions</a:t>
            </a:r>
          </a:p>
        </p:txBody>
      </p:sp>
      <p:sp>
        <p:nvSpPr>
          <p:cNvPr id="28675" name="Text Box 13">
            <a:extLst>
              <a:ext uri="{FF2B5EF4-FFF2-40B4-BE49-F238E27FC236}">
                <a16:creationId xmlns:a16="http://schemas.microsoft.com/office/drawing/2014/main" id="{C351A128-AC47-4533-8DF4-F9AE1BA87C66}"/>
              </a:ext>
            </a:extLst>
          </p:cNvPr>
          <p:cNvSpPr txBox="1">
            <a:spLocks noChangeArrowheads="1"/>
          </p:cNvSpPr>
          <p:nvPr/>
        </p:nvSpPr>
        <p:spPr bwMode="auto">
          <a:xfrm>
            <a:off x="2393158" y="3717132"/>
            <a:ext cx="2726531"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Architecture Strategy</a:t>
            </a:r>
          </a:p>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Software Selection</a:t>
            </a:r>
          </a:p>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Content Management</a:t>
            </a:r>
          </a:p>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Search</a:t>
            </a:r>
          </a:p>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Portal Framework</a:t>
            </a:r>
          </a:p>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Front-end Technology</a:t>
            </a:r>
          </a:p>
        </p:txBody>
      </p:sp>
      <p:sp>
        <p:nvSpPr>
          <p:cNvPr id="28676" name="Text Box 14">
            <a:extLst>
              <a:ext uri="{FF2B5EF4-FFF2-40B4-BE49-F238E27FC236}">
                <a16:creationId xmlns:a16="http://schemas.microsoft.com/office/drawing/2014/main" id="{842A9968-F1D2-491D-A2AF-B5E4D635434A}"/>
              </a:ext>
            </a:extLst>
          </p:cNvPr>
          <p:cNvSpPr txBox="1">
            <a:spLocks noChangeArrowheads="1"/>
          </p:cNvSpPr>
          <p:nvPr/>
        </p:nvSpPr>
        <p:spPr bwMode="auto">
          <a:xfrm>
            <a:off x="5122070" y="3717133"/>
            <a:ext cx="2212181"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Application Design</a:t>
            </a:r>
          </a:p>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Web Services</a:t>
            </a:r>
          </a:p>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Integration</a:t>
            </a:r>
          </a:p>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Dashboard &amp; Data Services</a:t>
            </a:r>
          </a:p>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Security</a:t>
            </a:r>
          </a:p>
        </p:txBody>
      </p:sp>
      <p:sp>
        <p:nvSpPr>
          <p:cNvPr id="28677" name="Text Box 15">
            <a:extLst>
              <a:ext uri="{FF2B5EF4-FFF2-40B4-BE49-F238E27FC236}">
                <a16:creationId xmlns:a16="http://schemas.microsoft.com/office/drawing/2014/main" id="{D6B56F04-32CE-41E5-84EF-B948B555AE75}"/>
              </a:ext>
            </a:extLst>
          </p:cNvPr>
          <p:cNvSpPr txBox="1">
            <a:spLocks noChangeArrowheads="1"/>
          </p:cNvSpPr>
          <p:nvPr/>
        </p:nvSpPr>
        <p:spPr bwMode="auto">
          <a:xfrm>
            <a:off x="10215563" y="2514601"/>
            <a:ext cx="4807745" cy="1509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10000"/>
              </a:spcBef>
              <a:spcAft>
                <a:spcPct val="0"/>
              </a:spcAft>
              <a:buNone/>
            </a:pPr>
            <a:r>
              <a:rPr lang="en-US" altLang="en-US" sz="2700" dirty="0">
                <a:solidFill>
                  <a:srgbClr val="1A68A6"/>
                </a:solidFill>
                <a:latin typeface="Arial" panose="020B0604020202020204" pitchFamily="34" charset="0"/>
              </a:rPr>
              <a:t>Governance</a:t>
            </a:r>
          </a:p>
          <a:p>
            <a:pPr algn="r" defTabSz="1371600" fontAlgn="base">
              <a:spcBef>
                <a:spcPct val="10000"/>
              </a:spcBef>
              <a:spcAft>
                <a:spcPct val="0"/>
              </a:spcAft>
              <a:buNone/>
            </a:pPr>
            <a:r>
              <a:rPr lang="en-US" altLang="en-US" sz="2100" dirty="0">
                <a:solidFill>
                  <a:srgbClr val="1A68A6"/>
                </a:solidFill>
                <a:latin typeface="Arial" panose="020B0604020202020204" pitchFamily="34" charset="0"/>
              </a:rPr>
              <a:t>We build the processes and structures needed to support your online programs</a:t>
            </a:r>
          </a:p>
        </p:txBody>
      </p:sp>
      <p:sp>
        <p:nvSpPr>
          <p:cNvPr id="28678" name="Text Box 16">
            <a:extLst>
              <a:ext uri="{FF2B5EF4-FFF2-40B4-BE49-F238E27FC236}">
                <a16:creationId xmlns:a16="http://schemas.microsoft.com/office/drawing/2014/main" id="{1D186966-EFB5-4FCE-A9CF-4E6291F25EDF}"/>
              </a:ext>
            </a:extLst>
          </p:cNvPr>
          <p:cNvSpPr txBox="1">
            <a:spLocks noChangeArrowheads="1"/>
          </p:cNvSpPr>
          <p:nvPr/>
        </p:nvSpPr>
        <p:spPr bwMode="auto">
          <a:xfrm>
            <a:off x="10760870" y="3983832"/>
            <a:ext cx="4348163" cy="1431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119063" indent="-119063">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Application Maintenance &amp; Support</a:t>
            </a:r>
          </a:p>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Center of Excellence</a:t>
            </a:r>
          </a:p>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Process &amp; Organization Design</a:t>
            </a:r>
          </a:p>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Training</a:t>
            </a:r>
          </a:p>
          <a:p>
            <a:pPr marL="178595" indent="-178595" defTabSz="1371600" fontAlgn="base">
              <a:spcAft>
                <a:spcPct val="0"/>
              </a:spcAft>
              <a:buClr>
                <a:srgbClr val="1A68A6"/>
              </a:buClr>
              <a:buFontTx/>
              <a:buChar char="•"/>
            </a:pPr>
            <a:r>
              <a:rPr lang="en-US" altLang="en-US" sz="1500" dirty="0">
                <a:solidFill>
                  <a:srgbClr val="1A68A6"/>
                </a:solidFill>
                <a:latin typeface="Arial" panose="020B0604020202020204" pitchFamily="34" charset="0"/>
              </a:rPr>
              <a:t>PMO</a:t>
            </a:r>
          </a:p>
        </p:txBody>
      </p:sp>
      <p:pic>
        <p:nvPicPr>
          <p:cNvPr id="28679" name="Picture 20" descr="chart copy">
            <a:extLst>
              <a:ext uri="{FF2B5EF4-FFF2-40B4-BE49-F238E27FC236}">
                <a16:creationId xmlns:a16="http://schemas.microsoft.com/office/drawing/2014/main" id="{A1AB6217-991F-42F3-9D58-C2F2AEECFC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682" y="1600201"/>
            <a:ext cx="13446918" cy="769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Text Box 21">
            <a:extLst>
              <a:ext uri="{FF2B5EF4-FFF2-40B4-BE49-F238E27FC236}">
                <a16:creationId xmlns:a16="http://schemas.microsoft.com/office/drawing/2014/main" id="{AB742248-B97F-45C8-AEBF-30851C69A322}"/>
              </a:ext>
            </a:extLst>
          </p:cNvPr>
          <p:cNvSpPr txBox="1">
            <a:spLocks noChangeArrowheads="1"/>
          </p:cNvSpPr>
          <p:nvPr/>
        </p:nvSpPr>
        <p:spPr bwMode="auto">
          <a:xfrm>
            <a:off x="9741695" y="1814513"/>
            <a:ext cx="606028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10000"/>
              </a:spcBef>
              <a:spcAft>
                <a:spcPct val="0"/>
              </a:spcAft>
              <a:buNone/>
            </a:pPr>
            <a:r>
              <a:rPr lang="en-US" altLang="en-US" sz="2700" b="1" dirty="0">
                <a:solidFill>
                  <a:srgbClr val="1A68A6"/>
                </a:solidFill>
                <a:latin typeface="Arial" panose="020B0604020202020204" pitchFamily="34" charset="0"/>
              </a:rPr>
              <a:t>BD Core Team</a:t>
            </a:r>
          </a:p>
        </p:txBody>
      </p:sp>
      <p:sp>
        <p:nvSpPr>
          <p:cNvPr id="28681" name="Text Box 22">
            <a:extLst>
              <a:ext uri="{FF2B5EF4-FFF2-40B4-BE49-F238E27FC236}">
                <a16:creationId xmlns:a16="http://schemas.microsoft.com/office/drawing/2014/main" id="{48357C03-65B7-49BC-83F1-509104ED820A}"/>
              </a:ext>
            </a:extLst>
          </p:cNvPr>
          <p:cNvSpPr txBox="1">
            <a:spLocks noChangeArrowheads="1"/>
          </p:cNvSpPr>
          <p:nvPr/>
        </p:nvSpPr>
        <p:spPr bwMode="auto">
          <a:xfrm>
            <a:off x="9539288" y="2314576"/>
            <a:ext cx="6091238"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marL="685800" lvl="1" defTabSz="1371600" fontAlgn="base">
              <a:spcBef>
                <a:spcPct val="0"/>
              </a:spcBef>
              <a:spcAft>
                <a:spcPct val="0"/>
              </a:spcAft>
              <a:buClrTx/>
              <a:buFontTx/>
              <a:buChar char="•"/>
            </a:pPr>
            <a:r>
              <a:rPr lang="en-US" altLang="en-US" sz="1500" dirty="0">
                <a:solidFill>
                  <a:srgbClr val="1A68A6"/>
                </a:solidFill>
                <a:latin typeface="Arial" panose="020B0604020202020204" pitchFamily="34" charset="0"/>
              </a:rPr>
              <a:t>  Trains Account Executives, Program Managers, &amp; other  </a:t>
            </a:r>
          </a:p>
          <a:p>
            <a:pPr marL="685800" lvl="1" defTabSz="1371600" fontAlgn="base">
              <a:spcBef>
                <a:spcPct val="0"/>
              </a:spcBef>
              <a:spcAft>
                <a:spcPct val="0"/>
              </a:spcAft>
              <a:buClrTx/>
              <a:buNone/>
            </a:pPr>
            <a:r>
              <a:rPr lang="en-US" altLang="en-US" sz="1500" dirty="0">
                <a:solidFill>
                  <a:srgbClr val="1A68A6"/>
                </a:solidFill>
                <a:latin typeface="Arial" panose="020B0604020202020204" pitchFamily="34" charset="0"/>
              </a:rPr>
              <a:t>   Colleagues on how to collect leads &amp; intelligence. </a:t>
            </a:r>
          </a:p>
          <a:p>
            <a:pPr marL="685800" lvl="1" defTabSz="1371600" fontAlgn="base">
              <a:spcBef>
                <a:spcPct val="0"/>
              </a:spcBef>
              <a:spcAft>
                <a:spcPct val="0"/>
              </a:spcAft>
              <a:buClrTx/>
              <a:buFontTx/>
              <a:buChar char="•"/>
            </a:pPr>
            <a:r>
              <a:rPr lang="en-US" altLang="en-US" sz="1500" dirty="0">
                <a:solidFill>
                  <a:srgbClr val="1A68A6"/>
                </a:solidFill>
                <a:latin typeface="Arial" panose="020B0604020202020204" pitchFamily="34" charset="0"/>
              </a:rPr>
              <a:t>  Plans &amp; sets BD strategic direction</a:t>
            </a:r>
          </a:p>
          <a:p>
            <a:pPr marL="685800" lvl="1" defTabSz="1371600" fontAlgn="base">
              <a:spcBef>
                <a:spcPct val="0"/>
              </a:spcBef>
              <a:spcAft>
                <a:spcPct val="0"/>
              </a:spcAft>
              <a:buClrTx/>
              <a:buFontTx/>
              <a:buChar char="•"/>
            </a:pPr>
            <a:r>
              <a:rPr lang="en-US" altLang="en-US" sz="1500" dirty="0">
                <a:solidFill>
                  <a:srgbClr val="1A68A6"/>
                </a:solidFill>
                <a:latin typeface="Arial" panose="020B0604020202020204" pitchFamily="34" charset="0"/>
              </a:rPr>
              <a:t>  Identifies, reviews, &amp; qualifies opportunities</a:t>
            </a:r>
          </a:p>
          <a:p>
            <a:pPr marL="685800" lvl="1" defTabSz="1371600" fontAlgn="base">
              <a:spcBef>
                <a:spcPct val="0"/>
              </a:spcBef>
              <a:spcAft>
                <a:spcPct val="0"/>
              </a:spcAft>
              <a:buClrTx/>
              <a:buFontTx/>
              <a:buChar char="•"/>
            </a:pPr>
            <a:r>
              <a:rPr lang="en-US" altLang="en-US" sz="1500" dirty="0">
                <a:solidFill>
                  <a:srgbClr val="1A68A6"/>
                </a:solidFill>
                <a:latin typeface="Arial" panose="020B0604020202020204" pitchFamily="34" charset="0"/>
              </a:rPr>
              <a:t>  Develop &amp; deploy marketing and sales campaigns</a:t>
            </a:r>
          </a:p>
          <a:p>
            <a:pPr marL="685800" lvl="1" defTabSz="1371600" fontAlgn="base">
              <a:spcBef>
                <a:spcPct val="0"/>
              </a:spcBef>
              <a:spcAft>
                <a:spcPct val="0"/>
              </a:spcAft>
              <a:buClrTx/>
              <a:buFontTx/>
              <a:buChar char="•"/>
            </a:pPr>
            <a:r>
              <a:rPr lang="en-US" altLang="en-US" sz="1500" dirty="0">
                <a:solidFill>
                  <a:srgbClr val="1A68A6"/>
                </a:solidFill>
                <a:latin typeface="Arial" panose="020B0604020202020204" pitchFamily="34" charset="0"/>
              </a:rPr>
              <a:t>  Define, communicate &amp; train the BD Process </a:t>
            </a:r>
          </a:p>
          <a:p>
            <a:pPr marL="685800" lvl="1" defTabSz="1371600" fontAlgn="base">
              <a:spcBef>
                <a:spcPct val="0"/>
              </a:spcBef>
              <a:spcAft>
                <a:spcPct val="0"/>
              </a:spcAft>
              <a:buClrTx/>
              <a:buFontTx/>
              <a:buChar char="•"/>
            </a:pPr>
            <a:r>
              <a:rPr lang="en-US" altLang="en-US" sz="1500" dirty="0">
                <a:solidFill>
                  <a:srgbClr val="1A68A6"/>
                </a:solidFill>
                <a:latin typeface="Arial" panose="020B0604020202020204" pitchFamily="34" charset="0"/>
              </a:rPr>
              <a:t>  Develop supporting IT infrastructure and web-based tools</a:t>
            </a:r>
          </a:p>
          <a:p>
            <a:pPr marL="685800" lvl="1" defTabSz="1371600" fontAlgn="base">
              <a:spcBef>
                <a:spcPct val="0"/>
              </a:spcBef>
              <a:spcAft>
                <a:spcPct val="0"/>
              </a:spcAft>
              <a:buClrTx/>
              <a:buFontTx/>
              <a:buChar char="•"/>
            </a:pPr>
            <a:r>
              <a:rPr lang="en-US" altLang="en-US" sz="1500" dirty="0">
                <a:solidFill>
                  <a:srgbClr val="1A68A6"/>
                </a:solidFill>
                <a:latin typeface="Arial" panose="020B0604020202020204" pitchFamily="34" charset="0"/>
              </a:rPr>
              <a:t>  BD quality control, consistency, &amp; standards</a:t>
            </a:r>
          </a:p>
        </p:txBody>
      </p:sp>
      <p:sp>
        <p:nvSpPr>
          <p:cNvPr id="28682" name="Text Box 25">
            <a:extLst>
              <a:ext uri="{FF2B5EF4-FFF2-40B4-BE49-F238E27FC236}">
                <a16:creationId xmlns:a16="http://schemas.microsoft.com/office/drawing/2014/main" id="{C924567D-19B8-4ABA-9924-C5156D724AB3}"/>
              </a:ext>
            </a:extLst>
          </p:cNvPr>
          <p:cNvSpPr txBox="1">
            <a:spLocks noChangeArrowheads="1"/>
          </p:cNvSpPr>
          <p:nvPr/>
        </p:nvSpPr>
        <p:spPr bwMode="auto">
          <a:xfrm>
            <a:off x="2743200" y="1800226"/>
            <a:ext cx="6060282"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10000"/>
              </a:spcBef>
              <a:spcAft>
                <a:spcPct val="0"/>
              </a:spcAft>
              <a:buNone/>
            </a:pPr>
            <a:r>
              <a:rPr lang="en-US" altLang="en-US" sz="2700" b="1" dirty="0">
                <a:solidFill>
                  <a:srgbClr val="1A68A6"/>
                </a:solidFill>
                <a:latin typeface="Arial" panose="020B0604020202020204" pitchFamily="34" charset="0"/>
              </a:rPr>
              <a:t>Account Executives</a:t>
            </a:r>
          </a:p>
        </p:txBody>
      </p:sp>
      <p:sp>
        <p:nvSpPr>
          <p:cNvPr id="28683" name="Text Box 26">
            <a:extLst>
              <a:ext uri="{FF2B5EF4-FFF2-40B4-BE49-F238E27FC236}">
                <a16:creationId xmlns:a16="http://schemas.microsoft.com/office/drawing/2014/main" id="{DB99E83B-6C57-4F65-A8BA-10DE5CF488B6}"/>
              </a:ext>
            </a:extLst>
          </p:cNvPr>
          <p:cNvSpPr txBox="1">
            <a:spLocks noChangeArrowheads="1"/>
          </p:cNvSpPr>
          <p:nvPr/>
        </p:nvSpPr>
        <p:spPr bwMode="auto">
          <a:xfrm>
            <a:off x="10787063" y="6029325"/>
            <a:ext cx="5153025"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Understands that one of their roles is Business Developer &amp; identifies potential new business.</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Whenever we interact with clients we are selling our company</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All colleagues must make time to respond to, and work on proposal efforts</a:t>
            </a:r>
          </a:p>
        </p:txBody>
      </p:sp>
      <p:sp>
        <p:nvSpPr>
          <p:cNvPr id="28684" name="Text Box 27">
            <a:extLst>
              <a:ext uri="{FF2B5EF4-FFF2-40B4-BE49-F238E27FC236}">
                <a16:creationId xmlns:a16="http://schemas.microsoft.com/office/drawing/2014/main" id="{9E223723-6302-4D61-AEB7-3C54D4279A10}"/>
              </a:ext>
            </a:extLst>
          </p:cNvPr>
          <p:cNvSpPr txBox="1">
            <a:spLocks noChangeArrowheads="1"/>
          </p:cNvSpPr>
          <p:nvPr/>
        </p:nvSpPr>
        <p:spPr bwMode="auto">
          <a:xfrm>
            <a:off x="9946482" y="5553076"/>
            <a:ext cx="6055518"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10000"/>
              </a:spcBef>
              <a:spcAft>
                <a:spcPct val="0"/>
              </a:spcAft>
              <a:buNone/>
            </a:pPr>
            <a:r>
              <a:rPr lang="en-US" altLang="en-US" sz="2700" b="1" dirty="0">
                <a:solidFill>
                  <a:srgbClr val="1A68A6"/>
                </a:solidFill>
                <a:latin typeface="Arial" panose="020B0604020202020204" pitchFamily="34" charset="0"/>
              </a:rPr>
              <a:t>All Colleagues</a:t>
            </a:r>
          </a:p>
        </p:txBody>
      </p:sp>
      <p:sp>
        <p:nvSpPr>
          <p:cNvPr id="28685" name="Text Box 28">
            <a:extLst>
              <a:ext uri="{FF2B5EF4-FFF2-40B4-BE49-F238E27FC236}">
                <a16:creationId xmlns:a16="http://schemas.microsoft.com/office/drawing/2014/main" id="{B334B702-B725-466C-8EF1-74F92593E620}"/>
              </a:ext>
            </a:extLst>
          </p:cNvPr>
          <p:cNvSpPr txBox="1">
            <a:spLocks noChangeArrowheads="1"/>
          </p:cNvSpPr>
          <p:nvPr/>
        </p:nvSpPr>
        <p:spPr bwMode="auto">
          <a:xfrm>
            <a:off x="10760870" y="7362825"/>
            <a:ext cx="5088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Those that are “on the bench” work with BD Core Team to improve our ability to respond to requests for work</a:t>
            </a:r>
          </a:p>
        </p:txBody>
      </p:sp>
      <p:sp>
        <p:nvSpPr>
          <p:cNvPr id="28686" name="Text Box 29">
            <a:extLst>
              <a:ext uri="{FF2B5EF4-FFF2-40B4-BE49-F238E27FC236}">
                <a16:creationId xmlns:a16="http://schemas.microsoft.com/office/drawing/2014/main" id="{E8BA0EAC-D0F3-4B88-A812-A0BD590041F6}"/>
              </a:ext>
            </a:extLst>
          </p:cNvPr>
          <p:cNvSpPr txBox="1">
            <a:spLocks noChangeArrowheads="1"/>
          </p:cNvSpPr>
          <p:nvPr/>
        </p:nvSpPr>
        <p:spPr bwMode="auto">
          <a:xfrm>
            <a:off x="2057400" y="5617370"/>
            <a:ext cx="6060282"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10000"/>
              </a:spcBef>
              <a:spcAft>
                <a:spcPct val="0"/>
              </a:spcAft>
              <a:buNone/>
            </a:pPr>
            <a:r>
              <a:rPr lang="en-US" altLang="en-US" sz="2700" b="1" dirty="0">
                <a:solidFill>
                  <a:srgbClr val="1A68A6"/>
                </a:solidFill>
                <a:latin typeface="Arial" panose="020B0604020202020204" pitchFamily="34" charset="0"/>
              </a:rPr>
              <a:t>Program Managers</a:t>
            </a:r>
          </a:p>
        </p:txBody>
      </p:sp>
      <p:sp>
        <p:nvSpPr>
          <p:cNvPr id="28687" name="Text Box 30">
            <a:extLst>
              <a:ext uri="{FF2B5EF4-FFF2-40B4-BE49-F238E27FC236}">
                <a16:creationId xmlns:a16="http://schemas.microsoft.com/office/drawing/2014/main" id="{B903F3F6-41A5-4891-B492-D763F113FCBE}"/>
              </a:ext>
            </a:extLst>
          </p:cNvPr>
          <p:cNvSpPr txBox="1">
            <a:spLocks noChangeArrowheads="1"/>
          </p:cNvSpPr>
          <p:nvPr/>
        </p:nvSpPr>
        <p:spPr bwMode="auto">
          <a:xfrm>
            <a:off x="2645570" y="9525"/>
            <a:ext cx="133564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400" dirty="0">
                <a:solidFill>
                  <a:srgbClr val="1A68A6"/>
                </a:solidFill>
                <a:latin typeface="Arial" panose="020B0604020202020204" pitchFamily="34" charset="0"/>
              </a:rPr>
              <a:t>Business Development is not vested in a single individual.  Rather, it is a </a:t>
            </a:r>
            <a:r>
              <a:rPr lang="en-US" altLang="en-US" sz="2400" i="1" dirty="0">
                <a:solidFill>
                  <a:srgbClr val="1A68A6"/>
                </a:solidFill>
                <a:latin typeface="Arial" panose="020B0604020202020204" pitchFamily="34" charset="0"/>
              </a:rPr>
              <a:t>Business Development Organization</a:t>
            </a:r>
            <a:r>
              <a:rPr lang="en-US" altLang="en-US" sz="2400" dirty="0">
                <a:solidFill>
                  <a:srgbClr val="1A68A6"/>
                </a:solidFill>
                <a:latin typeface="Arial" panose="020B0604020202020204" pitchFamily="34" charset="0"/>
              </a:rPr>
              <a:t> that is part of your entire enterprise. As a Company colleague, it is part of everyone’s job to build relationships, let clients and prospects know what your capabilities are, find out what clients need for the future, and identify potential business opportunities.  </a:t>
            </a:r>
          </a:p>
        </p:txBody>
      </p:sp>
      <p:sp>
        <p:nvSpPr>
          <p:cNvPr id="28688" name="Text Box 31">
            <a:extLst>
              <a:ext uri="{FF2B5EF4-FFF2-40B4-BE49-F238E27FC236}">
                <a16:creationId xmlns:a16="http://schemas.microsoft.com/office/drawing/2014/main" id="{A5F59E71-A1E1-4968-BD64-8F6486E044C3}"/>
              </a:ext>
            </a:extLst>
          </p:cNvPr>
          <p:cNvSpPr txBox="1">
            <a:spLocks noChangeArrowheads="1"/>
          </p:cNvSpPr>
          <p:nvPr/>
        </p:nvSpPr>
        <p:spPr bwMode="auto">
          <a:xfrm>
            <a:off x="7920038" y="4641058"/>
            <a:ext cx="2440782"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2700" b="1" i="1" dirty="0">
                <a:solidFill>
                  <a:prstClr val="white"/>
                </a:solidFill>
                <a:latin typeface="Arial" panose="020B0604020202020204" pitchFamily="34" charset="0"/>
              </a:rPr>
              <a:t>Business</a:t>
            </a:r>
          </a:p>
          <a:p>
            <a:pPr algn="ctr" defTabSz="1371600" fontAlgn="base">
              <a:spcBef>
                <a:spcPct val="0"/>
              </a:spcBef>
              <a:spcAft>
                <a:spcPct val="0"/>
              </a:spcAft>
              <a:buNone/>
            </a:pPr>
            <a:r>
              <a:rPr lang="en-US" altLang="en-US" sz="2700" b="1" i="1" dirty="0">
                <a:solidFill>
                  <a:prstClr val="white"/>
                </a:solidFill>
                <a:latin typeface="Arial" panose="020B0604020202020204" pitchFamily="34" charset="0"/>
              </a:rPr>
              <a:t>Development</a:t>
            </a:r>
          </a:p>
          <a:p>
            <a:pPr algn="ctr" defTabSz="1371600" fontAlgn="base">
              <a:spcBef>
                <a:spcPct val="0"/>
              </a:spcBef>
              <a:spcAft>
                <a:spcPct val="0"/>
              </a:spcAft>
              <a:buNone/>
            </a:pPr>
            <a:r>
              <a:rPr lang="en-US" altLang="en-US" sz="2700" b="1" i="1" dirty="0">
                <a:solidFill>
                  <a:prstClr val="white"/>
                </a:solidFill>
                <a:latin typeface="Arial" panose="020B0604020202020204" pitchFamily="34" charset="0"/>
              </a:rPr>
              <a:t>Organization</a:t>
            </a:r>
          </a:p>
        </p:txBody>
      </p:sp>
      <p:sp>
        <p:nvSpPr>
          <p:cNvPr id="28689" name="Text Box 33">
            <a:extLst>
              <a:ext uri="{FF2B5EF4-FFF2-40B4-BE49-F238E27FC236}">
                <a16:creationId xmlns:a16="http://schemas.microsoft.com/office/drawing/2014/main" id="{1828C885-45F0-4858-B38A-6BE2C963424A}"/>
              </a:ext>
            </a:extLst>
          </p:cNvPr>
          <p:cNvSpPr txBox="1">
            <a:spLocks noChangeArrowheads="1"/>
          </p:cNvSpPr>
          <p:nvPr/>
        </p:nvSpPr>
        <p:spPr bwMode="auto">
          <a:xfrm>
            <a:off x="9286876" y="7765258"/>
            <a:ext cx="666512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Helps identify knowledge of current / past customer base which formulates the basis for past performance and corporate experience</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Continually communicates client intelligence to Program Manager.</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Keeps in tune with customer direction, trends, and needs</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Develops and maintains professional, trusting relationships with clients &amp;       other colleagues on all levels. </a:t>
            </a:r>
          </a:p>
        </p:txBody>
      </p:sp>
      <p:sp>
        <p:nvSpPr>
          <p:cNvPr id="28690" name="Text Box 34">
            <a:extLst>
              <a:ext uri="{FF2B5EF4-FFF2-40B4-BE49-F238E27FC236}">
                <a16:creationId xmlns:a16="http://schemas.microsoft.com/office/drawing/2014/main" id="{090D23EF-BE47-40FE-AD5B-8F8518EF6B98}"/>
              </a:ext>
            </a:extLst>
          </p:cNvPr>
          <p:cNvSpPr txBox="1">
            <a:spLocks noChangeArrowheads="1"/>
          </p:cNvSpPr>
          <p:nvPr/>
        </p:nvSpPr>
        <p:spPr bwMode="auto">
          <a:xfrm>
            <a:off x="2600325" y="6577013"/>
            <a:ext cx="5517357"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Disseminates intelligence &amp; leads with Account Executive.</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Continually builds relationships with Govt. PM, CO, COTR, and other key influencers and keeps BD abreast of these relationships.</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Provides BD Core Team with electronic copies of project SOW, client deliverables, status reports, corporate experience write-ups, and resumes.</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Helps Govt to identify needs / reqs and assist in creating the SOW. </a:t>
            </a:r>
          </a:p>
        </p:txBody>
      </p:sp>
      <p:sp>
        <p:nvSpPr>
          <p:cNvPr id="28691" name="Text Box 35">
            <a:extLst>
              <a:ext uri="{FF2B5EF4-FFF2-40B4-BE49-F238E27FC236}">
                <a16:creationId xmlns:a16="http://schemas.microsoft.com/office/drawing/2014/main" id="{D57894FD-D13C-4588-81A7-7A46671DB303}"/>
              </a:ext>
            </a:extLst>
          </p:cNvPr>
          <p:cNvSpPr txBox="1">
            <a:spLocks noChangeArrowheads="1"/>
          </p:cNvSpPr>
          <p:nvPr/>
        </p:nvSpPr>
        <p:spPr bwMode="auto">
          <a:xfrm>
            <a:off x="1971676" y="2326483"/>
            <a:ext cx="6550820"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marL="685800" lvl="1" defTabSz="1371600" fontAlgn="base">
              <a:spcBef>
                <a:spcPct val="0"/>
              </a:spcBef>
              <a:spcAft>
                <a:spcPct val="0"/>
              </a:spcAft>
              <a:buClrTx/>
              <a:buFontTx/>
              <a:buChar char="•"/>
            </a:pPr>
            <a:r>
              <a:rPr lang="en-US" altLang="en-US" sz="1500" dirty="0">
                <a:solidFill>
                  <a:srgbClr val="1A68A6"/>
                </a:solidFill>
                <a:latin typeface="Arial" panose="020B0604020202020204" pitchFamily="34" charset="0"/>
              </a:rPr>
              <a:t>  Regularly communicates &amp; coordinates w/ PMs and Core BD Team</a:t>
            </a:r>
          </a:p>
          <a:p>
            <a:pPr marL="685800" lvl="1" defTabSz="1371600" fontAlgn="base">
              <a:spcBef>
                <a:spcPct val="0"/>
              </a:spcBef>
              <a:spcAft>
                <a:spcPct val="0"/>
              </a:spcAft>
              <a:buClrTx/>
              <a:buFontTx/>
              <a:buChar char="•"/>
            </a:pPr>
            <a:r>
              <a:rPr lang="en-US" altLang="en-US" sz="1500" dirty="0">
                <a:solidFill>
                  <a:srgbClr val="1A68A6"/>
                </a:solidFill>
                <a:latin typeface="Arial" panose="020B0604020202020204" pitchFamily="34" charset="0"/>
              </a:rPr>
              <a:t>  Contributes to BD Strategy &amp; direction</a:t>
            </a:r>
          </a:p>
          <a:p>
            <a:pPr marL="685800" lvl="1" defTabSz="1371600" fontAlgn="base">
              <a:spcBef>
                <a:spcPct val="0"/>
              </a:spcBef>
              <a:spcAft>
                <a:spcPct val="0"/>
              </a:spcAft>
              <a:buClrTx/>
              <a:buFontTx/>
              <a:buChar char="•"/>
            </a:pPr>
            <a:r>
              <a:rPr lang="en-US" altLang="en-US" sz="1500" dirty="0">
                <a:solidFill>
                  <a:srgbClr val="1A68A6"/>
                </a:solidFill>
                <a:latin typeface="Arial" panose="020B0604020202020204" pitchFamily="34" charset="0"/>
              </a:rPr>
              <a:t>  Add / Mod / Delete Opportunities in BD Pipeline </a:t>
            </a:r>
          </a:p>
          <a:p>
            <a:pPr marL="685800" lvl="1" defTabSz="1371600" fontAlgn="base">
              <a:spcBef>
                <a:spcPct val="0"/>
              </a:spcBef>
              <a:spcAft>
                <a:spcPct val="0"/>
              </a:spcAft>
              <a:buClrTx/>
              <a:buFontTx/>
              <a:buChar char="•"/>
            </a:pPr>
            <a:r>
              <a:rPr lang="en-US" altLang="en-US" sz="1500" dirty="0">
                <a:solidFill>
                  <a:srgbClr val="1A68A6"/>
                </a:solidFill>
                <a:latin typeface="Arial" panose="020B0604020202020204" pitchFamily="34" charset="0"/>
              </a:rPr>
              <a:t>  Creates Analysis Profiles for key opportunities </a:t>
            </a:r>
          </a:p>
          <a:p>
            <a:pPr marL="685800" lvl="1" defTabSz="1371600" fontAlgn="base">
              <a:spcBef>
                <a:spcPct val="0"/>
              </a:spcBef>
              <a:spcAft>
                <a:spcPct val="0"/>
              </a:spcAft>
              <a:buClrTx/>
              <a:buFontTx/>
              <a:buChar char="•"/>
            </a:pPr>
            <a:r>
              <a:rPr lang="en-US" altLang="en-US" sz="1500" dirty="0">
                <a:solidFill>
                  <a:srgbClr val="1A68A6"/>
                </a:solidFill>
                <a:latin typeface="Arial" panose="020B0604020202020204" pitchFamily="34" charset="0"/>
              </a:rPr>
              <a:t>  Collects past performance, corporate experience, client satisfaction survey, and success measures from PMs</a:t>
            </a:r>
          </a:p>
          <a:p>
            <a:pPr marL="685800" lvl="1" defTabSz="1371600" fontAlgn="base">
              <a:spcBef>
                <a:spcPct val="0"/>
              </a:spcBef>
              <a:spcAft>
                <a:spcPct val="0"/>
              </a:spcAft>
              <a:buClrTx/>
              <a:buFontTx/>
              <a:buChar char="•"/>
            </a:pPr>
            <a:r>
              <a:rPr lang="en-US" altLang="en-US" sz="1500" dirty="0">
                <a:solidFill>
                  <a:srgbClr val="1A68A6"/>
                </a:solidFill>
                <a:latin typeface="Arial" panose="020B0604020202020204" pitchFamily="34" charset="0"/>
              </a:rPr>
              <a:t>  Identifies, reviews, &amp; qualifies opportunities</a:t>
            </a:r>
          </a:p>
          <a:p>
            <a:pPr marL="685800" lvl="1" defTabSz="1371600" fontAlgn="base">
              <a:spcBef>
                <a:spcPct val="0"/>
              </a:spcBef>
              <a:spcAft>
                <a:spcPct val="0"/>
              </a:spcAft>
              <a:buClrTx/>
              <a:buFontTx/>
              <a:buChar char="•"/>
            </a:pPr>
            <a:r>
              <a:rPr lang="en-US" altLang="en-US" sz="1500" dirty="0">
                <a:solidFill>
                  <a:srgbClr val="1A68A6"/>
                </a:solidFill>
                <a:latin typeface="Arial" panose="020B0604020202020204" pitchFamily="34" charset="0"/>
              </a:rPr>
              <a:t>  Assists BD in developing &amp; deploy marketing and sales campaigns</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64">
            <a:extLst>
              <a:ext uri="{FF2B5EF4-FFF2-40B4-BE49-F238E27FC236}">
                <a16:creationId xmlns:a16="http://schemas.microsoft.com/office/drawing/2014/main" id="{F9AC1C60-DA5C-436F-887D-54286CD22653}"/>
              </a:ext>
            </a:extLst>
          </p:cNvPr>
          <p:cNvSpPr>
            <a:spLocks noChangeArrowheads="1"/>
          </p:cNvSpPr>
          <p:nvPr/>
        </p:nvSpPr>
        <p:spPr bwMode="auto">
          <a:xfrm>
            <a:off x="12422982" y="6172200"/>
            <a:ext cx="3388518" cy="2400300"/>
          </a:xfrm>
          <a:prstGeom prst="rect">
            <a:avLst/>
          </a:prstGeom>
          <a:solidFill>
            <a:srgbClr val="FFFF99">
              <a:alpha val="3294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29699" name="Rectangle 69">
            <a:extLst>
              <a:ext uri="{FF2B5EF4-FFF2-40B4-BE49-F238E27FC236}">
                <a16:creationId xmlns:a16="http://schemas.microsoft.com/office/drawing/2014/main" id="{8AFE15D4-B33A-495E-8BEC-C44499273165}"/>
              </a:ext>
            </a:extLst>
          </p:cNvPr>
          <p:cNvSpPr>
            <a:spLocks noChangeArrowheads="1"/>
          </p:cNvSpPr>
          <p:nvPr/>
        </p:nvSpPr>
        <p:spPr bwMode="auto">
          <a:xfrm>
            <a:off x="9413082" y="6172200"/>
            <a:ext cx="2721768" cy="1695450"/>
          </a:xfrm>
          <a:prstGeom prst="rect">
            <a:avLst/>
          </a:prstGeom>
          <a:solidFill>
            <a:srgbClr val="FFFF99">
              <a:alpha val="3294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29700" name="Text Box 3">
            <a:extLst>
              <a:ext uri="{FF2B5EF4-FFF2-40B4-BE49-F238E27FC236}">
                <a16:creationId xmlns:a16="http://schemas.microsoft.com/office/drawing/2014/main" id="{22147291-E13A-4384-8E2D-ACEE3FC880E2}"/>
              </a:ext>
            </a:extLst>
          </p:cNvPr>
          <p:cNvSpPr txBox="1">
            <a:spLocks noChangeArrowheads="1"/>
          </p:cNvSpPr>
          <p:nvPr/>
        </p:nvSpPr>
        <p:spPr bwMode="auto">
          <a:xfrm>
            <a:off x="6962775" y="-76200"/>
            <a:ext cx="266611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700" b="1" dirty="0">
                <a:solidFill>
                  <a:prstClr val="white"/>
                </a:solidFill>
                <a:latin typeface="Arial" panose="020B0604020202020204" pitchFamily="34" charset="0"/>
              </a:rPr>
              <a:t>0. MARKETING</a:t>
            </a:r>
          </a:p>
        </p:txBody>
      </p:sp>
      <p:sp>
        <p:nvSpPr>
          <p:cNvPr id="29701" name="Text Box 4">
            <a:extLst>
              <a:ext uri="{FF2B5EF4-FFF2-40B4-BE49-F238E27FC236}">
                <a16:creationId xmlns:a16="http://schemas.microsoft.com/office/drawing/2014/main" id="{EEB02EE5-2538-457B-9AC5-B7D01E792143}"/>
              </a:ext>
            </a:extLst>
          </p:cNvPr>
          <p:cNvSpPr txBox="1">
            <a:spLocks noChangeArrowheads="1"/>
          </p:cNvSpPr>
          <p:nvPr/>
        </p:nvSpPr>
        <p:spPr bwMode="auto">
          <a:xfrm>
            <a:off x="3062288" y="-73819"/>
            <a:ext cx="309892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700" b="1" dirty="0">
                <a:solidFill>
                  <a:prstClr val="white"/>
                </a:solidFill>
                <a:latin typeface="Arial" panose="020B0604020202020204" pitchFamily="34" charset="0"/>
              </a:rPr>
              <a:t>BD LIFE CYCLE &gt;</a:t>
            </a:r>
          </a:p>
        </p:txBody>
      </p:sp>
      <p:sp>
        <p:nvSpPr>
          <p:cNvPr id="29702" name="Text Box 56">
            <a:extLst>
              <a:ext uri="{FF2B5EF4-FFF2-40B4-BE49-F238E27FC236}">
                <a16:creationId xmlns:a16="http://schemas.microsoft.com/office/drawing/2014/main" id="{7B901B05-BD93-4A2F-8C42-109A50CB64F9}"/>
              </a:ext>
            </a:extLst>
          </p:cNvPr>
          <p:cNvSpPr txBox="1">
            <a:spLocks noChangeArrowheads="1"/>
          </p:cNvSpPr>
          <p:nvPr/>
        </p:nvSpPr>
        <p:spPr bwMode="auto">
          <a:xfrm>
            <a:off x="9448801" y="6800851"/>
            <a:ext cx="268214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Current Customers</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New DoD Prospects</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New Civilian Prospects</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New Commercial Prospects</a:t>
            </a:r>
          </a:p>
        </p:txBody>
      </p:sp>
      <p:sp>
        <p:nvSpPr>
          <p:cNvPr id="29703" name="Text Box 57">
            <a:extLst>
              <a:ext uri="{FF2B5EF4-FFF2-40B4-BE49-F238E27FC236}">
                <a16:creationId xmlns:a16="http://schemas.microsoft.com/office/drawing/2014/main" id="{C0344053-9DD6-4BC8-BD84-BEB9CC861699}"/>
              </a:ext>
            </a:extLst>
          </p:cNvPr>
          <p:cNvSpPr txBox="1">
            <a:spLocks noChangeArrowheads="1"/>
          </p:cNvSpPr>
          <p:nvPr/>
        </p:nvSpPr>
        <p:spPr bwMode="auto">
          <a:xfrm>
            <a:off x="12458700" y="6827045"/>
            <a:ext cx="3429000"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Tradeshow Exhibiting</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Networking Events</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Speaking / Presenting Opportunities</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Strategic Partnerships</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Website &amp; Hardcopy Collateral</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Advertising &amp; Sponsorships</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Whitepapers, Articles, &amp; PR</a:t>
            </a:r>
          </a:p>
        </p:txBody>
      </p:sp>
      <p:sp>
        <p:nvSpPr>
          <p:cNvPr id="29704" name="Text Box 58">
            <a:extLst>
              <a:ext uri="{FF2B5EF4-FFF2-40B4-BE49-F238E27FC236}">
                <a16:creationId xmlns:a16="http://schemas.microsoft.com/office/drawing/2014/main" id="{76FF5771-AA8F-409C-B29D-AA27169E82D6}"/>
              </a:ext>
            </a:extLst>
          </p:cNvPr>
          <p:cNvSpPr txBox="1">
            <a:spLocks noChangeArrowheads="1"/>
          </p:cNvSpPr>
          <p:nvPr/>
        </p:nvSpPr>
        <p:spPr bwMode="auto">
          <a:xfrm>
            <a:off x="2552700" y="1840707"/>
            <a:ext cx="6705600" cy="729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XYZ merges the disciplined standards-based approach of engineering with the creativity and pragmatism of management consulting to deliver solid innovative solutions to clients. </a:t>
            </a:r>
          </a:p>
          <a:p>
            <a:pPr defTabSz="1371600" fontAlgn="base">
              <a:spcBef>
                <a:spcPct val="0"/>
              </a:spcBef>
              <a:spcAft>
                <a:spcPct val="0"/>
              </a:spcAft>
              <a:buFontTx/>
              <a:buChar char="•"/>
            </a:pPr>
            <a:endParaRPr lang="en-US" altLang="en-US" sz="1800" dirty="0">
              <a:solidFill>
                <a:srgbClr val="1A68A6"/>
              </a:solidFill>
              <a:latin typeface="Arial" panose="020B0604020202020204" pitchFamily="34" charset="0"/>
            </a:endParaRP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XYZ only offers services − we do not sell products. Remaining product neutral allows us to create the best overarching solution without pushing a specific offering.</a:t>
            </a:r>
          </a:p>
          <a:p>
            <a:pPr defTabSz="1371600" fontAlgn="base">
              <a:spcBef>
                <a:spcPct val="0"/>
              </a:spcBef>
              <a:spcAft>
                <a:spcPct val="0"/>
              </a:spcAft>
              <a:buFontTx/>
              <a:buChar char="•"/>
            </a:pPr>
            <a:endParaRPr lang="en-US" altLang="en-US" sz="1800" dirty="0">
              <a:solidFill>
                <a:srgbClr val="1A68A6"/>
              </a:solidFill>
              <a:latin typeface="Arial" panose="020B0604020202020204" pitchFamily="34" charset="0"/>
            </a:endParaRP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XYZ does not lock clients into proprietary project management methodologies. We work within clients’ existing frameworks and implement time-tested best-practice standards, thus saving the client’s time and budget. </a:t>
            </a:r>
          </a:p>
          <a:p>
            <a:pPr defTabSz="1371600" fontAlgn="base">
              <a:spcBef>
                <a:spcPct val="0"/>
              </a:spcBef>
              <a:spcAft>
                <a:spcPct val="0"/>
              </a:spcAft>
              <a:buFontTx/>
              <a:buChar char="•"/>
            </a:pPr>
            <a:endParaRPr lang="en-US" altLang="en-US" sz="1800" dirty="0">
              <a:solidFill>
                <a:srgbClr val="1A68A6"/>
              </a:solidFill>
              <a:latin typeface="Arial" panose="020B0604020202020204" pitchFamily="34" charset="0"/>
            </a:endParaRP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XYZ serves as a trusted advisor dedicated to delivering the best possible solution for clients. </a:t>
            </a:r>
          </a:p>
          <a:p>
            <a:pPr defTabSz="1371600" fontAlgn="base">
              <a:spcBef>
                <a:spcPct val="0"/>
              </a:spcBef>
              <a:spcAft>
                <a:spcPct val="0"/>
              </a:spcAft>
              <a:buFontTx/>
              <a:buChar char="•"/>
            </a:pPr>
            <a:endParaRPr lang="en-US" altLang="en-US" sz="1800" dirty="0">
              <a:solidFill>
                <a:srgbClr val="1A68A6"/>
              </a:solidFill>
              <a:latin typeface="Arial" panose="020B0604020202020204" pitchFamily="34" charset="0"/>
            </a:endParaRP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XYZ’s staff is composed of senior-level experts with a depth of experience in corporate, government and consulting environments.  XYZ’s personnel have more experience than the average consulting firm, with a staff average of 22 years of experience. </a:t>
            </a:r>
          </a:p>
          <a:p>
            <a:pPr defTabSz="1371600" fontAlgn="base">
              <a:spcBef>
                <a:spcPct val="0"/>
              </a:spcBef>
              <a:spcAft>
                <a:spcPct val="0"/>
              </a:spcAft>
              <a:buFontTx/>
              <a:buChar char="•"/>
            </a:pPr>
            <a:endParaRPr lang="en-US" altLang="en-US" sz="1800" dirty="0">
              <a:solidFill>
                <a:srgbClr val="1A68A6"/>
              </a:solidFill>
              <a:latin typeface="Arial" panose="020B0604020202020204" pitchFamily="34" charset="0"/>
            </a:endParaRP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XYZ retains its staff of highly-skilled experts. The XYZ consultant that begins a client project will likely be the person that finishes it. This provides valuable continuity during long-term projects.</a:t>
            </a:r>
          </a:p>
        </p:txBody>
      </p:sp>
      <p:sp>
        <p:nvSpPr>
          <p:cNvPr id="29705" name="Text Box 59">
            <a:extLst>
              <a:ext uri="{FF2B5EF4-FFF2-40B4-BE49-F238E27FC236}">
                <a16:creationId xmlns:a16="http://schemas.microsoft.com/office/drawing/2014/main" id="{2DB97BC4-8D88-4EB8-9B72-6644407ECF4E}"/>
              </a:ext>
            </a:extLst>
          </p:cNvPr>
          <p:cNvSpPr txBox="1">
            <a:spLocks noChangeArrowheads="1"/>
          </p:cNvSpPr>
          <p:nvPr/>
        </p:nvSpPr>
        <p:spPr bwMode="auto">
          <a:xfrm>
            <a:off x="2514600" y="2647950"/>
            <a:ext cx="35189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Corporate Messages / Themes</a:t>
            </a:r>
          </a:p>
        </p:txBody>
      </p:sp>
      <p:sp>
        <p:nvSpPr>
          <p:cNvPr id="29706" name="Text Box 62">
            <a:extLst>
              <a:ext uri="{FF2B5EF4-FFF2-40B4-BE49-F238E27FC236}">
                <a16:creationId xmlns:a16="http://schemas.microsoft.com/office/drawing/2014/main" id="{F2A1C85A-2663-42CF-BF12-1B61A142C3F5}"/>
              </a:ext>
            </a:extLst>
          </p:cNvPr>
          <p:cNvSpPr txBox="1">
            <a:spLocks noChangeArrowheads="1"/>
          </p:cNvSpPr>
          <p:nvPr/>
        </p:nvSpPr>
        <p:spPr bwMode="auto">
          <a:xfrm>
            <a:off x="9398795" y="1828801"/>
            <a:ext cx="67056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XYZ is a great value.  XYZ clients have access to senior-level staff at fees generally well below the rates of large consulting firm. </a:t>
            </a:r>
          </a:p>
          <a:p>
            <a:pPr defTabSz="1371600" fontAlgn="base">
              <a:spcBef>
                <a:spcPct val="0"/>
              </a:spcBef>
              <a:spcAft>
                <a:spcPct val="0"/>
              </a:spcAft>
              <a:buFontTx/>
              <a:buChar char="•"/>
            </a:pPr>
            <a:endParaRPr lang="en-US" altLang="en-US" sz="1800" dirty="0">
              <a:solidFill>
                <a:srgbClr val="1A68A6"/>
              </a:solidFill>
              <a:latin typeface="Arial" panose="020B0604020202020204" pitchFamily="34" charset="0"/>
            </a:endParaRP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As a small firm, XYZ can get client projects up and running quickly and can manage the project flexibly and quickly. We adapt to changing requirements or evolving criteria without losing valuable time or incurring large cost overruns.</a:t>
            </a:r>
          </a:p>
          <a:p>
            <a:pPr defTabSz="1371600" fontAlgn="base">
              <a:spcBef>
                <a:spcPct val="0"/>
              </a:spcBef>
              <a:spcAft>
                <a:spcPct val="0"/>
              </a:spcAft>
              <a:buFontTx/>
              <a:buChar char="•"/>
            </a:pPr>
            <a:endParaRPr lang="en-US" altLang="en-US" sz="1800" dirty="0">
              <a:solidFill>
                <a:srgbClr val="1A68A6"/>
              </a:solidFill>
              <a:latin typeface="Arial" panose="020B0604020202020204" pitchFamily="34" charset="0"/>
            </a:endParaRP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XYZ has extensive experience managing large complex projects with the Department of Defense. XYZ’s DoD experience working on the leading edge of developing technology is an asset that can be applied to all clients.</a:t>
            </a:r>
          </a:p>
        </p:txBody>
      </p:sp>
      <p:sp>
        <p:nvSpPr>
          <p:cNvPr id="29707" name="Text Box 63">
            <a:extLst>
              <a:ext uri="{FF2B5EF4-FFF2-40B4-BE49-F238E27FC236}">
                <a16:creationId xmlns:a16="http://schemas.microsoft.com/office/drawing/2014/main" id="{2B5CA705-2728-4A8C-B365-C1793D50A7F5}"/>
              </a:ext>
            </a:extLst>
          </p:cNvPr>
          <p:cNvSpPr txBox="1">
            <a:spLocks noChangeArrowheads="1"/>
          </p:cNvSpPr>
          <p:nvPr/>
        </p:nvSpPr>
        <p:spPr bwMode="auto">
          <a:xfrm>
            <a:off x="2514600" y="-19050"/>
            <a:ext cx="13487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400" dirty="0">
                <a:solidFill>
                  <a:srgbClr val="1A68A6"/>
                </a:solidFill>
                <a:latin typeface="Arial" panose="020B0604020202020204" pitchFamily="34" charset="0"/>
              </a:rPr>
              <a:t>Understanding and communicating who we are with consistency is essential to effectively increase our awareness and market share. To do this, you need the right tools and resources. For starters, the following is a set of corporate messages that must be conveyed through the work we do and in all interactions (verbal and non-verbal) with our customers, colleagues, and community. </a:t>
            </a:r>
          </a:p>
        </p:txBody>
      </p:sp>
      <p:sp>
        <p:nvSpPr>
          <p:cNvPr id="29708" name="Text Box 66">
            <a:extLst>
              <a:ext uri="{FF2B5EF4-FFF2-40B4-BE49-F238E27FC236}">
                <a16:creationId xmlns:a16="http://schemas.microsoft.com/office/drawing/2014/main" id="{B1FEBECC-E67A-4BBE-8CDB-3A75D8DB2803}"/>
              </a:ext>
            </a:extLst>
          </p:cNvPr>
          <p:cNvSpPr txBox="1">
            <a:spLocks noChangeArrowheads="1"/>
          </p:cNvSpPr>
          <p:nvPr/>
        </p:nvSpPr>
        <p:spPr bwMode="auto">
          <a:xfrm>
            <a:off x="12496800" y="6172201"/>
            <a:ext cx="25314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NOTE #2: High-Level </a:t>
            </a:r>
          </a:p>
          <a:p>
            <a:pPr defTabSz="1371600" fontAlgn="base">
              <a:spcBef>
                <a:spcPct val="0"/>
              </a:spcBef>
              <a:spcAft>
                <a:spcPct val="0"/>
              </a:spcAft>
              <a:buNone/>
            </a:pPr>
            <a:r>
              <a:rPr lang="en-US" altLang="en-US" sz="1800" b="1" dirty="0">
                <a:solidFill>
                  <a:srgbClr val="1A68A6"/>
                </a:solidFill>
                <a:latin typeface="Arial" panose="020B0604020202020204" pitchFamily="34" charset="0"/>
              </a:rPr>
              <a:t>Marketing Initiatives</a:t>
            </a:r>
          </a:p>
        </p:txBody>
      </p:sp>
      <p:sp>
        <p:nvSpPr>
          <p:cNvPr id="29709" name="Text Box 70">
            <a:extLst>
              <a:ext uri="{FF2B5EF4-FFF2-40B4-BE49-F238E27FC236}">
                <a16:creationId xmlns:a16="http://schemas.microsoft.com/office/drawing/2014/main" id="{2FF68871-6245-4E1A-8AF8-1A7353AE7B5B}"/>
              </a:ext>
            </a:extLst>
          </p:cNvPr>
          <p:cNvSpPr txBox="1">
            <a:spLocks noChangeArrowheads="1"/>
          </p:cNvSpPr>
          <p:nvPr/>
        </p:nvSpPr>
        <p:spPr bwMode="auto">
          <a:xfrm>
            <a:off x="9486900" y="6172201"/>
            <a:ext cx="228351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NOTE #1: Types of </a:t>
            </a:r>
          </a:p>
          <a:p>
            <a:pPr defTabSz="1371600" fontAlgn="base">
              <a:spcBef>
                <a:spcPct val="0"/>
              </a:spcBef>
              <a:spcAft>
                <a:spcPct val="0"/>
              </a:spcAft>
              <a:buNone/>
            </a:pPr>
            <a:r>
              <a:rPr lang="en-US" altLang="en-US" sz="1800" b="1" dirty="0">
                <a:solidFill>
                  <a:srgbClr val="1A68A6"/>
                </a:solidFill>
                <a:latin typeface="Arial" panose="020B0604020202020204" pitchFamily="34" charset="0"/>
              </a:rPr>
              <a:t>Prospects</a:t>
            </a: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0722" name="Group 3">
            <a:extLst>
              <a:ext uri="{FF2B5EF4-FFF2-40B4-BE49-F238E27FC236}">
                <a16:creationId xmlns:a16="http://schemas.microsoft.com/office/drawing/2014/main" id="{8E5CE480-E3AB-4850-8985-4CD6E37A58ED}"/>
              </a:ext>
            </a:extLst>
          </p:cNvPr>
          <p:cNvGrpSpPr>
            <a:grpSpLocks/>
          </p:cNvGrpSpPr>
          <p:nvPr/>
        </p:nvGrpSpPr>
        <p:grpSpPr bwMode="auto">
          <a:xfrm>
            <a:off x="2514600" y="-457200"/>
            <a:ext cx="13601700" cy="10351297"/>
            <a:chOff x="152400" y="-304800"/>
            <a:chExt cx="9067800" cy="6900847"/>
          </a:xfrm>
        </p:grpSpPr>
        <p:sp>
          <p:nvSpPr>
            <p:cNvPr id="30723" name="Text Box 4">
              <a:extLst>
                <a:ext uri="{FF2B5EF4-FFF2-40B4-BE49-F238E27FC236}">
                  <a16:creationId xmlns:a16="http://schemas.microsoft.com/office/drawing/2014/main" id="{CEF28B2E-0B9E-4AD6-BB26-6779AF1D44AB}"/>
                </a:ext>
              </a:extLst>
            </p:cNvPr>
            <p:cNvSpPr txBox="1">
              <a:spLocks noChangeArrowheads="1"/>
            </p:cNvSpPr>
            <p:nvPr/>
          </p:nvSpPr>
          <p:spPr bwMode="auto">
            <a:xfrm>
              <a:off x="568325" y="-304800"/>
              <a:ext cx="123154" cy="33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b="1" dirty="0">
                <a:solidFill>
                  <a:prstClr val="white"/>
                </a:solidFill>
                <a:latin typeface="Arial" panose="020B0604020202020204" pitchFamily="34" charset="0"/>
              </a:endParaRPr>
            </a:p>
          </p:txBody>
        </p:sp>
        <p:sp>
          <p:nvSpPr>
            <p:cNvPr id="30724" name="Rectangle 6">
              <a:extLst>
                <a:ext uri="{FF2B5EF4-FFF2-40B4-BE49-F238E27FC236}">
                  <a16:creationId xmlns:a16="http://schemas.microsoft.com/office/drawing/2014/main" id="{3754CC3B-A3DA-4087-9BBE-75CBA55878BF}"/>
                </a:ext>
              </a:extLst>
            </p:cNvPr>
            <p:cNvSpPr>
              <a:spLocks noChangeArrowheads="1"/>
            </p:cNvSpPr>
            <p:nvPr/>
          </p:nvSpPr>
          <p:spPr bwMode="auto">
            <a:xfrm>
              <a:off x="884238" y="550739"/>
              <a:ext cx="2162175" cy="5897280"/>
            </a:xfrm>
            <a:prstGeom prst="rect">
              <a:avLst/>
            </a:prstGeom>
            <a:solidFill>
              <a:schemeClr val="folHlink">
                <a:alpha val="34901"/>
              </a:scheme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0725" name="Rectangle 9">
              <a:extLst>
                <a:ext uri="{FF2B5EF4-FFF2-40B4-BE49-F238E27FC236}">
                  <a16:creationId xmlns:a16="http://schemas.microsoft.com/office/drawing/2014/main" id="{13EA6373-838C-4589-B62D-FFD927F62190}"/>
                </a:ext>
              </a:extLst>
            </p:cNvPr>
            <p:cNvSpPr>
              <a:spLocks noChangeArrowheads="1"/>
            </p:cNvSpPr>
            <p:nvPr/>
          </p:nvSpPr>
          <p:spPr bwMode="auto">
            <a:xfrm>
              <a:off x="3046413" y="130193"/>
              <a:ext cx="655637" cy="431783"/>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Aft>
                  <a:spcPct val="0"/>
                </a:spcAft>
                <a:buNone/>
              </a:pPr>
              <a:r>
                <a:rPr lang="en-US" altLang="en-US" sz="1650" b="1" dirty="0">
                  <a:solidFill>
                    <a:prstClr val="white"/>
                  </a:solidFill>
                  <a:latin typeface="Arial" panose="020B0604020202020204" pitchFamily="34" charset="0"/>
                </a:rPr>
                <a:t>% WIN</a:t>
              </a:r>
            </a:p>
          </p:txBody>
        </p:sp>
        <p:sp>
          <p:nvSpPr>
            <p:cNvPr id="30726" name="Rectangle 10">
              <a:extLst>
                <a:ext uri="{FF2B5EF4-FFF2-40B4-BE49-F238E27FC236}">
                  <a16:creationId xmlns:a16="http://schemas.microsoft.com/office/drawing/2014/main" id="{C38A6EF3-E17A-437A-A50A-23DDE386D623}"/>
                </a:ext>
              </a:extLst>
            </p:cNvPr>
            <p:cNvSpPr>
              <a:spLocks noChangeArrowheads="1"/>
            </p:cNvSpPr>
            <p:nvPr/>
          </p:nvSpPr>
          <p:spPr bwMode="auto">
            <a:xfrm>
              <a:off x="879475" y="130193"/>
              <a:ext cx="2166938" cy="431783"/>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Aft>
                  <a:spcPct val="0"/>
                </a:spcAft>
                <a:buNone/>
              </a:pPr>
              <a:r>
                <a:rPr lang="en-US" altLang="en-US" sz="1650" b="1" dirty="0">
                  <a:solidFill>
                    <a:prstClr val="white"/>
                  </a:solidFill>
                  <a:latin typeface="Arial" panose="020B0604020202020204" pitchFamily="34" charset="0"/>
                </a:rPr>
                <a:t>XYZ BUSINESS CYCLE</a:t>
              </a:r>
            </a:p>
          </p:txBody>
        </p:sp>
        <p:sp>
          <p:nvSpPr>
            <p:cNvPr id="30727" name="Rectangle 11">
              <a:extLst>
                <a:ext uri="{FF2B5EF4-FFF2-40B4-BE49-F238E27FC236}">
                  <a16:creationId xmlns:a16="http://schemas.microsoft.com/office/drawing/2014/main" id="{A2BA70C7-CC4F-4B3F-98F8-0647051D7964}"/>
                </a:ext>
              </a:extLst>
            </p:cNvPr>
            <p:cNvSpPr>
              <a:spLocks noChangeArrowheads="1"/>
            </p:cNvSpPr>
            <p:nvPr/>
          </p:nvSpPr>
          <p:spPr bwMode="auto">
            <a:xfrm>
              <a:off x="166688" y="130193"/>
              <a:ext cx="712787" cy="43178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Aft>
                  <a:spcPct val="0"/>
                </a:spcAft>
                <a:buNone/>
              </a:pPr>
              <a:r>
                <a:rPr lang="en-US" altLang="en-US" sz="1650" b="1" dirty="0">
                  <a:solidFill>
                    <a:prstClr val="white"/>
                  </a:solidFill>
                  <a:latin typeface="Arial" panose="020B0604020202020204" pitchFamily="34" charset="0"/>
                </a:rPr>
                <a:t>GOVT CYCLE</a:t>
              </a:r>
            </a:p>
          </p:txBody>
        </p:sp>
        <p:sp>
          <p:nvSpPr>
            <p:cNvPr id="30728" name="Line 12">
              <a:extLst>
                <a:ext uri="{FF2B5EF4-FFF2-40B4-BE49-F238E27FC236}">
                  <a16:creationId xmlns:a16="http://schemas.microsoft.com/office/drawing/2014/main" id="{4115A370-B841-4D60-B552-2544CF594E2C}"/>
                </a:ext>
              </a:extLst>
            </p:cNvPr>
            <p:cNvSpPr>
              <a:spLocks noChangeShapeType="1"/>
            </p:cNvSpPr>
            <p:nvPr/>
          </p:nvSpPr>
          <p:spPr bwMode="auto">
            <a:xfrm>
              <a:off x="166688" y="130193"/>
              <a:ext cx="3535362"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29" name="Line 13">
              <a:extLst>
                <a:ext uri="{FF2B5EF4-FFF2-40B4-BE49-F238E27FC236}">
                  <a16:creationId xmlns:a16="http://schemas.microsoft.com/office/drawing/2014/main" id="{70EA7EDF-E3CA-411E-A43C-4E09B536C9C2}"/>
                </a:ext>
              </a:extLst>
            </p:cNvPr>
            <p:cNvSpPr>
              <a:spLocks noChangeShapeType="1"/>
            </p:cNvSpPr>
            <p:nvPr/>
          </p:nvSpPr>
          <p:spPr bwMode="auto">
            <a:xfrm>
              <a:off x="166688" y="561976"/>
              <a:ext cx="3535362"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30" name="Line 14">
              <a:extLst>
                <a:ext uri="{FF2B5EF4-FFF2-40B4-BE49-F238E27FC236}">
                  <a16:creationId xmlns:a16="http://schemas.microsoft.com/office/drawing/2014/main" id="{4EFC4C47-6DF1-4622-8008-1068916A15D3}"/>
                </a:ext>
              </a:extLst>
            </p:cNvPr>
            <p:cNvSpPr>
              <a:spLocks noChangeShapeType="1"/>
            </p:cNvSpPr>
            <p:nvPr/>
          </p:nvSpPr>
          <p:spPr bwMode="auto">
            <a:xfrm>
              <a:off x="166688" y="130193"/>
              <a:ext cx="0" cy="431783"/>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31" name="Line 15">
              <a:extLst>
                <a:ext uri="{FF2B5EF4-FFF2-40B4-BE49-F238E27FC236}">
                  <a16:creationId xmlns:a16="http://schemas.microsoft.com/office/drawing/2014/main" id="{8487211C-ED4D-47EA-9C4B-E634789E9B5F}"/>
                </a:ext>
              </a:extLst>
            </p:cNvPr>
            <p:cNvSpPr>
              <a:spLocks noChangeShapeType="1"/>
            </p:cNvSpPr>
            <p:nvPr/>
          </p:nvSpPr>
          <p:spPr bwMode="auto">
            <a:xfrm>
              <a:off x="879475" y="130193"/>
              <a:ext cx="0" cy="43178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32" name="Line 16">
              <a:extLst>
                <a:ext uri="{FF2B5EF4-FFF2-40B4-BE49-F238E27FC236}">
                  <a16:creationId xmlns:a16="http://schemas.microsoft.com/office/drawing/2014/main" id="{18F06170-C21D-4DDE-B98A-6E95F47A6654}"/>
                </a:ext>
              </a:extLst>
            </p:cNvPr>
            <p:cNvSpPr>
              <a:spLocks noChangeShapeType="1"/>
            </p:cNvSpPr>
            <p:nvPr/>
          </p:nvSpPr>
          <p:spPr bwMode="auto">
            <a:xfrm>
              <a:off x="3046413" y="130193"/>
              <a:ext cx="0" cy="431783"/>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33" name="Line 17">
              <a:extLst>
                <a:ext uri="{FF2B5EF4-FFF2-40B4-BE49-F238E27FC236}">
                  <a16:creationId xmlns:a16="http://schemas.microsoft.com/office/drawing/2014/main" id="{9FE9BB83-EDB2-4ADB-968E-850A88AAFF87}"/>
                </a:ext>
              </a:extLst>
            </p:cNvPr>
            <p:cNvSpPr>
              <a:spLocks noChangeShapeType="1"/>
            </p:cNvSpPr>
            <p:nvPr/>
          </p:nvSpPr>
          <p:spPr bwMode="auto">
            <a:xfrm>
              <a:off x="3702050" y="130193"/>
              <a:ext cx="0" cy="431783"/>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34" name="Text Box 18">
              <a:extLst>
                <a:ext uri="{FF2B5EF4-FFF2-40B4-BE49-F238E27FC236}">
                  <a16:creationId xmlns:a16="http://schemas.microsoft.com/office/drawing/2014/main" id="{0DE4051A-9A27-417E-B7C8-FD9C17917F7D}"/>
                </a:ext>
              </a:extLst>
            </p:cNvPr>
            <p:cNvSpPr txBox="1">
              <a:spLocks noChangeArrowheads="1"/>
            </p:cNvSpPr>
            <p:nvPr/>
          </p:nvSpPr>
          <p:spPr bwMode="auto">
            <a:xfrm>
              <a:off x="3236913" y="1001784"/>
              <a:ext cx="289823" cy="20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5F5F5F"/>
                  </a:solidFill>
                  <a:latin typeface="Arial" panose="020B0604020202020204" pitchFamily="34" charset="0"/>
                </a:rPr>
                <a:t>0%</a:t>
              </a:r>
            </a:p>
          </p:txBody>
        </p:sp>
        <p:sp>
          <p:nvSpPr>
            <p:cNvPr id="30735" name="Text Box 19">
              <a:extLst>
                <a:ext uri="{FF2B5EF4-FFF2-40B4-BE49-F238E27FC236}">
                  <a16:creationId xmlns:a16="http://schemas.microsoft.com/office/drawing/2014/main" id="{CF7A79AB-B793-45EE-A577-5C17E5472000}"/>
                </a:ext>
              </a:extLst>
            </p:cNvPr>
            <p:cNvSpPr txBox="1">
              <a:spLocks noChangeArrowheads="1"/>
            </p:cNvSpPr>
            <p:nvPr/>
          </p:nvSpPr>
          <p:spPr bwMode="auto">
            <a:xfrm>
              <a:off x="3198813" y="1524000"/>
              <a:ext cx="353943" cy="20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5F5F5F"/>
                  </a:solidFill>
                  <a:latin typeface="Arial" panose="020B0604020202020204" pitchFamily="34" charset="0"/>
                </a:rPr>
                <a:t>10%</a:t>
              </a:r>
            </a:p>
          </p:txBody>
        </p:sp>
        <p:sp>
          <p:nvSpPr>
            <p:cNvPr id="30736" name="Text Box 20">
              <a:extLst>
                <a:ext uri="{FF2B5EF4-FFF2-40B4-BE49-F238E27FC236}">
                  <a16:creationId xmlns:a16="http://schemas.microsoft.com/office/drawing/2014/main" id="{9AC7C543-2DC7-468A-A636-1991B15AA351}"/>
                </a:ext>
              </a:extLst>
            </p:cNvPr>
            <p:cNvSpPr txBox="1">
              <a:spLocks noChangeArrowheads="1"/>
            </p:cNvSpPr>
            <p:nvPr/>
          </p:nvSpPr>
          <p:spPr bwMode="auto">
            <a:xfrm>
              <a:off x="3217863" y="2667000"/>
              <a:ext cx="353943" cy="20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5F5F5F"/>
                  </a:solidFill>
                  <a:latin typeface="Arial" panose="020B0604020202020204" pitchFamily="34" charset="0"/>
                </a:rPr>
                <a:t>30%</a:t>
              </a:r>
            </a:p>
          </p:txBody>
        </p:sp>
        <p:sp>
          <p:nvSpPr>
            <p:cNvPr id="30737" name="Text Box 21">
              <a:extLst>
                <a:ext uri="{FF2B5EF4-FFF2-40B4-BE49-F238E27FC236}">
                  <a16:creationId xmlns:a16="http://schemas.microsoft.com/office/drawing/2014/main" id="{F986E6D9-F295-47D1-B01A-37208437FA0C}"/>
                </a:ext>
              </a:extLst>
            </p:cNvPr>
            <p:cNvSpPr txBox="1">
              <a:spLocks noChangeArrowheads="1"/>
            </p:cNvSpPr>
            <p:nvPr/>
          </p:nvSpPr>
          <p:spPr bwMode="auto">
            <a:xfrm>
              <a:off x="3203575" y="3200400"/>
              <a:ext cx="353943" cy="20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5F5F5F"/>
                  </a:solidFill>
                  <a:latin typeface="Arial" panose="020B0604020202020204" pitchFamily="34" charset="0"/>
                </a:rPr>
                <a:t>40%</a:t>
              </a:r>
            </a:p>
          </p:txBody>
        </p:sp>
        <p:sp>
          <p:nvSpPr>
            <p:cNvPr id="30738" name="Text Box 26">
              <a:extLst>
                <a:ext uri="{FF2B5EF4-FFF2-40B4-BE49-F238E27FC236}">
                  <a16:creationId xmlns:a16="http://schemas.microsoft.com/office/drawing/2014/main" id="{00C0F334-866E-4CE4-A79E-CF19F98AA153}"/>
                </a:ext>
              </a:extLst>
            </p:cNvPr>
            <p:cNvSpPr txBox="1">
              <a:spLocks noChangeArrowheads="1"/>
            </p:cNvSpPr>
            <p:nvPr/>
          </p:nvSpPr>
          <p:spPr bwMode="auto">
            <a:xfrm>
              <a:off x="3136900" y="4800600"/>
              <a:ext cx="437299" cy="338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5F5F5F"/>
                  </a:solidFill>
                  <a:latin typeface="Arial" panose="020B0604020202020204" pitchFamily="34" charset="0"/>
                </a:rPr>
                <a:t>0% or</a:t>
              </a:r>
            </a:p>
            <a:p>
              <a:pPr defTabSz="1371600" fontAlgn="base">
                <a:spcBef>
                  <a:spcPct val="0"/>
                </a:spcBef>
                <a:spcAft>
                  <a:spcPct val="0"/>
                </a:spcAft>
                <a:buNone/>
              </a:pPr>
              <a:r>
                <a:rPr lang="en-US" altLang="en-US" sz="1350" b="1" dirty="0">
                  <a:solidFill>
                    <a:srgbClr val="5F5F5F"/>
                  </a:solidFill>
                  <a:latin typeface="Arial" panose="020B0604020202020204" pitchFamily="34" charset="0"/>
                </a:rPr>
                <a:t>100%</a:t>
              </a:r>
            </a:p>
          </p:txBody>
        </p:sp>
        <p:sp>
          <p:nvSpPr>
            <p:cNvPr id="30739" name="Text Box 27">
              <a:extLst>
                <a:ext uri="{FF2B5EF4-FFF2-40B4-BE49-F238E27FC236}">
                  <a16:creationId xmlns:a16="http://schemas.microsoft.com/office/drawing/2014/main" id="{A8582A42-6A94-47CC-AE37-0B9DDFB966F2}"/>
                </a:ext>
              </a:extLst>
            </p:cNvPr>
            <p:cNvSpPr txBox="1">
              <a:spLocks noChangeArrowheads="1"/>
            </p:cNvSpPr>
            <p:nvPr/>
          </p:nvSpPr>
          <p:spPr bwMode="auto">
            <a:xfrm>
              <a:off x="3203575" y="3810000"/>
              <a:ext cx="353943" cy="20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5F5F5F"/>
                  </a:solidFill>
                  <a:latin typeface="Arial" panose="020B0604020202020204" pitchFamily="34" charset="0"/>
                </a:rPr>
                <a:t>50%</a:t>
              </a:r>
            </a:p>
          </p:txBody>
        </p:sp>
        <p:sp>
          <p:nvSpPr>
            <p:cNvPr id="30740" name="Text Box 28">
              <a:extLst>
                <a:ext uri="{FF2B5EF4-FFF2-40B4-BE49-F238E27FC236}">
                  <a16:creationId xmlns:a16="http://schemas.microsoft.com/office/drawing/2014/main" id="{35081286-627A-4637-98D7-13CDA0933F3A}"/>
                </a:ext>
              </a:extLst>
            </p:cNvPr>
            <p:cNvSpPr txBox="1">
              <a:spLocks noChangeArrowheads="1"/>
            </p:cNvSpPr>
            <p:nvPr/>
          </p:nvSpPr>
          <p:spPr bwMode="auto">
            <a:xfrm>
              <a:off x="3216275" y="2133600"/>
              <a:ext cx="353943" cy="20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5F5F5F"/>
                  </a:solidFill>
                  <a:latin typeface="Arial" panose="020B0604020202020204" pitchFamily="34" charset="0"/>
                </a:rPr>
                <a:t>20%</a:t>
              </a:r>
            </a:p>
          </p:txBody>
        </p:sp>
        <p:sp>
          <p:nvSpPr>
            <p:cNvPr id="30741" name="Line 29">
              <a:extLst>
                <a:ext uri="{FF2B5EF4-FFF2-40B4-BE49-F238E27FC236}">
                  <a16:creationId xmlns:a16="http://schemas.microsoft.com/office/drawing/2014/main" id="{4D78F356-6A05-4D28-A4E3-13D21BD33927}"/>
                </a:ext>
              </a:extLst>
            </p:cNvPr>
            <p:cNvSpPr>
              <a:spLocks noChangeShapeType="1"/>
            </p:cNvSpPr>
            <p:nvPr/>
          </p:nvSpPr>
          <p:spPr bwMode="auto">
            <a:xfrm>
              <a:off x="2651125" y="1165508"/>
              <a:ext cx="312738" cy="0"/>
            </a:xfrm>
            <a:prstGeom prst="line">
              <a:avLst/>
            </a:prstGeom>
            <a:noFill/>
            <a:ln w="38100">
              <a:solidFill>
                <a:srgbClr val="000080"/>
              </a:solidFill>
              <a:round/>
              <a:headEnd type="triangle" w="med" len="me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42" name="Line 30">
              <a:extLst>
                <a:ext uri="{FF2B5EF4-FFF2-40B4-BE49-F238E27FC236}">
                  <a16:creationId xmlns:a16="http://schemas.microsoft.com/office/drawing/2014/main" id="{E863FA45-B10C-4911-96AA-1AAEB57B6F66}"/>
                </a:ext>
              </a:extLst>
            </p:cNvPr>
            <p:cNvSpPr>
              <a:spLocks noChangeShapeType="1"/>
            </p:cNvSpPr>
            <p:nvPr/>
          </p:nvSpPr>
          <p:spPr bwMode="auto">
            <a:xfrm>
              <a:off x="1019175" y="1165508"/>
              <a:ext cx="246063" cy="0"/>
            </a:xfrm>
            <a:prstGeom prst="line">
              <a:avLst/>
            </a:prstGeom>
            <a:noFill/>
            <a:ln w="38100">
              <a:solidFill>
                <a:srgbClr val="000080"/>
              </a:solidFill>
              <a:round/>
              <a:headEnd type="triangle" w="med" len="med"/>
              <a:tailEnd type="none" w="sm" len="sm"/>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43" name="Rectangle 31">
              <a:extLst>
                <a:ext uri="{FF2B5EF4-FFF2-40B4-BE49-F238E27FC236}">
                  <a16:creationId xmlns:a16="http://schemas.microsoft.com/office/drawing/2014/main" id="{FF1D62C2-BEA5-46CF-B794-B009F2F435BC}"/>
                </a:ext>
              </a:extLst>
            </p:cNvPr>
            <p:cNvSpPr>
              <a:spLocks noChangeArrowheads="1"/>
            </p:cNvSpPr>
            <p:nvPr/>
          </p:nvSpPr>
          <p:spPr bwMode="auto">
            <a:xfrm>
              <a:off x="1244600" y="963261"/>
              <a:ext cx="1454150" cy="385233"/>
            </a:xfrm>
            <a:prstGeom prst="rect">
              <a:avLst/>
            </a:prstGeom>
            <a:solidFill>
              <a:srgbClr val="C0C0C0"/>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0744" name="Text Box 32">
              <a:extLst>
                <a:ext uri="{FF2B5EF4-FFF2-40B4-BE49-F238E27FC236}">
                  <a16:creationId xmlns:a16="http://schemas.microsoft.com/office/drawing/2014/main" id="{AD4A04DA-AC47-4E12-95F0-DF61BC534621}"/>
                </a:ext>
              </a:extLst>
            </p:cNvPr>
            <p:cNvSpPr txBox="1">
              <a:spLocks noChangeArrowheads="1"/>
            </p:cNvSpPr>
            <p:nvPr/>
          </p:nvSpPr>
          <p:spPr bwMode="auto">
            <a:xfrm>
              <a:off x="1123950" y="934368"/>
              <a:ext cx="1660525" cy="462280"/>
            </a:xfrm>
            <a:prstGeom prst="rect">
              <a:avLst/>
            </a:prstGeom>
            <a:noFill/>
            <a:ln>
              <a:noFill/>
            </a:ln>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0">
                  <a:solidFill>
                    <a:srgbClr val="00008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714500" indent="-342900">
                <a:defRPr>
                  <a:solidFill>
                    <a:schemeClr val="tx1"/>
                  </a:solidFill>
                  <a:latin typeface="Calibri" panose="020F0502020204030204" pitchFamily="34" charset="0"/>
                </a:defRPr>
              </a:lvl4pPr>
              <a:lvl5pPr marL="2171700" indent="-342900">
                <a:defRPr>
                  <a:solidFill>
                    <a:schemeClr val="tx1"/>
                  </a:solidFill>
                  <a:latin typeface="Calibri" panose="020F0502020204030204" pitchFamily="34" charset="0"/>
                </a:defRPr>
              </a:lvl5pPr>
              <a:lvl6pPr marL="2628900" indent="-342900" eaLnBrk="0" fontAlgn="base" hangingPunct="0">
                <a:spcBef>
                  <a:spcPct val="0"/>
                </a:spcBef>
                <a:spcAft>
                  <a:spcPct val="0"/>
                </a:spcAft>
                <a:defRPr>
                  <a:solidFill>
                    <a:schemeClr val="tx1"/>
                  </a:solidFill>
                  <a:latin typeface="Calibri" panose="020F0502020204030204" pitchFamily="34" charset="0"/>
                </a:defRPr>
              </a:lvl6pPr>
              <a:lvl7pPr marL="3086100" indent="-342900" eaLnBrk="0" fontAlgn="base" hangingPunct="0">
                <a:spcBef>
                  <a:spcPct val="0"/>
                </a:spcBef>
                <a:spcAft>
                  <a:spcPct val="0"/>
                </a:spcAft>
                <a:defRPr>
                  <a:solidFill>
                    <a:schemeClr val="tx1"/>
                  </a:solidFill>
                  <a:latin typeface="Calibri" panose="020F0502020204030204" pitchFamily="34" charset="0"/>
                </a:defRPr>
              </a:lvl7pPr>
              <a:lvl8pPr marL="3543300" indent="-342900" eaLnBrk="0" fontAlgn="base" hangingPunct="0">
                <a:spcBef>
                  <a:spcPct val="0"/>
                </a:spcBef>
                <a:spcAft>
                  <a:spcPct val="0"/>
                </a:spcAft>
                <a:defRPr>
                  <a:solidFill>
                    <a:schemeClr val="tx1"/>
                  </a:solidFill>
                  <a:latin typeface="Calibri" panose="020F0502020204030204" pitchFamily="34" charset="0"/>
                </a:defRPr>
              </a:lvl8pPr>
              <a:lvl9pPr marL="4000500" indent="-342900" eaLnBrk="0" fontAlgn="base" hangingPunct="0">
                <a:spcBef>
                  <a:spcPct val="0"/>
                </a:spcBef>
                <a:spcAft>
                  <a:spcPct val="0"/>
                </a:spcAft>
                <a:defRPr>
                  <a:solidFill>
                    <a:schemeClr val="tx1"/>
                  </a:solidFill>
                  <a:latin typeface="Calibri" panose="020F0502020204030204" pitchFamily="34" charset="0"/>
                </a:defRPr>
              </a:lvl9pPr>
            </a:lstStyle>
            <a:p>
              <a:pPr marL="514350" indent="-514350" algn="ctr" defTabSz="1371600" fontAlgn="base">
                <a:spcBef>
                  <a:spcPct val="0"/>
                </a:spcBef>
                <a:spcAft>
                  <a:spcPct val="0"/>
                </a:spcAft>
              </a:pPr>
              <a:r>
                <a:rPr lang="en-US" altLang="en-US" b="1" dirty="0">
                  <a:solidFill>
                    <a:srgbClr val="1A68A6"/>
                  </a:solidFill>
                  <a:latin typeface="Arial" panose="020B0604020202020204" pitchFamily="34" charset="0"/>
                </a:rPr>
                <a:t>1. Opportunity</a:t>
              </a:r>
            </a:p>
            <a:p>
              <a:pPr marL="514350" indent="-514350" algn="ctr" defTabSz="1371600" fontAlgn="base">
                <a:spcBef>
                  <a:spcPct val="0"/>
                </a:spcBef>
                <a:spcAft>
                  <a:spcPct val="0"/>
                </a:spcAft>
              </a:pPr>
              <a:r>
                <a:rPr lang="en-US" altLang="en-US" b="1" dirty="0">
                  <a:solidFill>
                    <a:srgbClr val="1A68A6"/>
                  </a:solidFill>
                  <a:latin typeface="Arial" panose="020B0604020202020204" pitchFamily="34" charset="0"/>
                </a:rPr>
                <a:t>Identification</a:t>
              </a:r>
            </a:p>
          </p:txBody>
        </p:sp>
        <p:sp>
          <p:nvSpPr>
            <p:cNvPr id="30745" name="Line 33">
              <a:extLst>
                <a:ext uri="{FF2B5EF4-FFF2-40B4-BE49-F238E27FC236}">
                  <a16:creationId xmlns:a16="http://schemas.microsoft.com/office/drawing/2014/main" id="{9218B255-899E-4ACE-A080-C218B02740EF}"/>
                </a:ext>
              </a:extLst>
            </p:cNvPr>
            <p:cNvSpPr>
              <a:spLocks noChangeShapeType="1"/>
            </p:cNvSpPr>
            <p:nvPr/>
          </p:nvSpPr>
          <p:spPr bwMode="auto">
            <a:xfrm>
              <a:off x="1049338" y="5592481"/>
              <a:ext cx="1893887" cy="0"/>
            </a:xfrm>
            <a:prstGeom prst="line">
              <a:avLst/>
            </a:prstGeom>
            <a:noFill/>
            <a:ln w="3810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46" name="Line 34">
              <a:extLst>
                <a:ext uri="{FF2B5EF4-FFF2-40B4-BE49-F238E27FC236}">
                  <a16:creationId xmlns:a16="http://schemas.microsoft.com/office/drawing/2014/main" id="{E2562740-07A5-4908-9A4D-5437D37DEFD6}"/>
                </a:ext>
              </a:extLst>
            </p:cNvPr>
            <p:cNvSpPr>
              <a:spLocks noChangeShapeType="1"/>
            </p:cNvSpPr>
            <p:nvPr/>
          </p:nvSpPr>
          <p:spPr bwMode="auto">
            <a:xfrm flipV="1">
              <a:off x="681038" y="963261"/>
              <a:ext cx="0" cy="4619589"/>
            </a:xfrm>
            <a:prstGeom prst="line">
              <a:avLst/>
            </a:prstGeom>
            <a:noFill/>
            <a:ln w="38100">
              <a:solidFill>
                <a:srgbClr val="FF0000"/>
              </a:solidFill>
              <a:round/>
              <a:headEnd type="oval" w="med" len="me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47" name="Line 35">
              <a:extLst>
                <a:ext uri="{FF2B5EF4-FFF2-40B4-BE49-F238E27FC236}">
                  <a16:creationId xmlns:a16="http://schemas.microsoft.com/office/drawing/2014/main" id="{30D3A10B-ADF5-469A-8530-73F130B93799}"/>
                </a:ext>
              </a:extLst>
            </p:cNvPr>
            <p:cNvSpPr>
              <a:spLocks noChangeShapeType="1"/>
            </p:cNvSpPr>
            <p:nvPr/>
          </p:nvSpPr>
          <p:spPr bwMode="auto">
            <a:xfrm flipV="1">
              <a:off x="1057275" y="1155877"/>
              <a:ext cx="0" cy="4475127"/>
            </a:xfrm>
            <a:prstGeom prst="line">
              <a:avLst/>
            </a:prstGeom>
            <a:noFill/>
            <a:ln w="38100">
              <a:solidFill>
                <a:srgbClr val="000080"/>
              </a:solidFill>
              <a:round/>
              <a:headEnd type="triangle" w="med" len="med"/>
              <a:tailEnd type="none" w="sm" len="sm"/>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48" name="Rectangle 36">
              <a:extLst>
                <a:ext uri="{FF2B5EF4-FFF2-40B4-BE49-F238E27FC236}">
                  <a16:creationId xmlns:a16="http://schemas.microsoft.com/office/drawing/2014/main" id="{6009F3A3-8627-4AC3-80D4-20E7ABEE9DDB}"/>
                </a:ext>
              </a:extLst>
            </p:cNvPr>
            <p:cNvSpPr>
              <a:spLocks noChangeArrowheads="1"/>
            </p:cNvSpPr>
            <p:nvPr/>
          </p:nvSpPr>
          <p:spPr bwMode="auto">
            <a:xfrm>
              <a:off x="1223963" y="3163905"/>
              <a:ext cx="1454150" cy="402890"/>
            </a:xfrm>
            <a:prstGeom prst="rect">
              <a:avLst/>
            </a:prstGeom>
            <a:solidFill>
              <a:srgbClr val="C0C0C0">
                <a:alpha val="98822"/>
              </a:srgbClr>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0749" name="Text Box 37">
              <a:extLst>
                <a:ext uri="{FF2B5EF4-FFF2-40B4-BE49-F238E27FC236}">
                  <a16:creationId xmlns:a16="http://schemas.microsoft.com/office/drawing/2014/main" id="{6B58228F-6872-469B-B202-1D174B09E048}"/>
                </a:ext>
              </a:extLst>
            </p:cNvPr>
            <p:cNvSpPr txBox="1">
              <a:spLocks noChangeArrowheads="1"/>
            </p:cNvSpPr>
            <p:nvPr/>
          </p:nvSpPr>
          <p:spPr bwMode="auto">
            <a:xfrm>
              <a:off x="1217613" y="3133408"/>
              <a:ext cx="1527175" cy="462280"/>
            </a:xfrm>
            <a:prstGeom prst="rect">
              <a:avLst/>
            </a:prstGeom>
            <a:noFill/>
            <a:ln>
              <a:noFill/>
            </a:ln>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0">
                  <a:solidFill>
                    <a:srgbClr val="00008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3. Proposal</a:t>
              </a:r>
            </a:p>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Development</a:t>
              </a:r>
              <a:endParaRPr lang="en-US" altLang="en-US" sz="1800" dirty="0">
                <a:solidFill>
                  <a:srgbClr val="1A68A6"/>
                </a:solidFill>
                <a:latin typeface="Arial" panose="020B0604020202020204" pitchFamily="34" charset="0"/>
              </a:endParaRPr>
            </a:p>
          </p:txBody>
        </p:sp>
        <p:sp>
          <p:nvSpPr>
            <p:cNvPr id="30750" name="Rectangle 38">
              <a:extLst>
                <a:ext uri="{FF2B5EF4-FFF2-40B4-BE49-F238E27FC236}">
                  <a16:creationId xmlns:a16="http://schemas.microsoft.com/office/drawing/2014/main" id="{93BAD190-2B23-4368-8C36-D7E589EC0630}"/>
                </a:ext>
              </a:extLst>
            </p:cNvPr>
            <p:cNvSpPr>
              <a:spLocks noChangeArrowheads="1"/>
            </p:cNvSpPr>
            <p:nvPr/>
          </p:nvSpPr>
          <p:spPr bwMode="auto">
            <a:xfrm>
              <a:off x="1255713" y="4273057"/>
              <a:ext cx="1452562" cy="402889"/>
            </a:xfrm>
            <a:prstGeom prst="rect">
              <a:avLst/>
            </a:prstGeom>
            <a:solidFill>
              <a:srgbClr val="C0C0C0"/>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0751" name="Text Box 39">
              <a:extLst>
                <a:ext uri="{FF2B5EF4-FFF2-40B4-BE49-F238E27FC236}">
                  <a16:creationId xmlns:a16="http://schemas.microsoft.com/office/drawing/2014/main" id="{A45D0887-E762-48A0-9D81-DC85D173B1C2}"/>
                </a:ext>
              </a:extLst>
            </p:cNvPr>
            <p:cNvSpPr txBox="1">
              <a:spLocks noChangeArrowheads="1"/>
            </p:cNvSpPr>
            <p:nvPr/>
          </p:nvSpPr>
          <p:spPr bwMode="auto">
            <a:xfrm>
              <a:off x="1244600" y="4232928"/>
              <a:ext cx="1528763" cy="462280"/>
            </a:xfrm>
            <a:prstGeom prst="rect">
              <a:avLst/>
            </a:prstGeom>
            <a:noFill/>
            <a:ln>
              <a:noFill/>
            </a:ln>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0">
                  <a:solidFill>
                    <a:srgbClr val="00008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4. Post-Proposal</a:t>
              </a:r>
            </a:p>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Activities</a:t>
              </a:r>
              <a:endParaRPr lang="en-US" altLang="en-US" sz="1800" dirty="0">
                <a:solidFill>
                  <a:srgbClr val="1A68A6"/>
                </a:solidFill>
                <a:latin typeface="Arial" panose="020B0604020202020204" pitchFamily="34" charset="0"/>
              </a:endParaRPr>
            </a:p>
          </p:txBody>
        </p:sp>
        <p:sp>
          <p:nvSpPr>
            <p:cNvPr id="30752" name="Line 40">
              <a:extLst>
                <a:ext uri="{FF2B5EF4-FFF2-40B4-BE49-F238E27FC236}">
                  <a16:creationId xmlns:a16="http://schemas.microsoft.com/office/drawing/2014/main" id="{743EAE04-412A-47F6-A3F7-AF60EA6B1516}"/>
                </a:ext>
              </a:extLst>
            </p:cNvPr>
            <p:cNvSpPr>
              <a:spLocks noChangeShapeType="1"/>
            </p:cNvSpPr>
            <p:nvPr/>
          </p:nvSpPr>
          <p:spPr bwMode="auto">
            <a:xfrm flipV="1">
              <a:off x="2935288" y="1155877"/>
              <a:ext cx="0" cy="4475127"/>
            </a:xfrm>
            <a:prstGeom prst="line">
              <a:avLst/>
            </a:prstGeom>
            <a:noFill/>
            <a:ln w="3810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53" name="Text Box 41">
              <a:extLst>
                <a:ext uri="{FF2B5EF4-FFF2-40B4-BE49-F238E27FC236}">
                  <a16:creationId xmlns:a16="http://schemas.microsoft.com/office/drawing/2014/main" id="{66DD1528-389C-458B-B357-6FC2E8F4F201}"/>
                </a:ext>
              </a:extLst>
            </p:cNvPr>
            <p:cNvSpPr txBox="1">
              <a:spLocks noChangeArrowheads="1"/>
            </p:cNvSpPr>
            <p:nvPr/>
          </p:nvSpPr>
          <p:spPr bwMode="auto">
            <a:xfrm rot="16200000">
              <a:off x="648691" y="1168209"/>
              <a:ext cx="648894"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66"/>
                  </a:solidFill>
                  <a:latin typeface="Arial" panose="020B0604020202020204" pitchFamily="34" charset="0"/>
                </a:rPr>
                <a:t>IDENTIFY</a:t>
              </a:r>
            </a:p>
          </p:txBody>
        </p:sp>
        <p:sp>
          <p:nvSpPr>
            <p:cNvPr id="30754" name="Text Box 42">
              <a:extLst>
                <a:ext uri="{FF2B5EF4-FFF2-40B4-BE49-F238E27FC236}">
                  <a16:creationId xmlns:a16="http://schemas.microsoft.com/office/drawing/2014/main" id="{B3746BEB-E4D3-4DCF-A5DD-5D9E7B2B5057}"/>
                </a:ext>
              </a:extLst>
            </p:cNvPr>
            <p:cNvSpPr txBox="1">
              <a:spLocks noChangeArrowheads="1"/>
            </p:cNvSpPr>
            <p:nvPr/>
          </p:nvSpPr>
          <p:spPr bwMode="auto">
            <a:xfrm rot="16200000">
              <a:off x="659896" y="2200313"/>
              <a:ext cx="629658"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66"/>
                  </a:solidFill>
                  <a:latin typeface="Arial" panose="020B0604020202020204" pitchFamily="34" charset="0"/>
                </a:rPr>
                <a:t>QUALIFY</a:t>
              </a:r>
            </a:p>
          </p:txBody>
        </p:sp>
        <p:sp>
          <p:nvSpPr>
            <p:cNvPr id="30755" name="Text Box 43">
              <a:extLst>
                <a:ext uri="{FF2B5EF4-FFF2-40B4-BE49-F238E27FC236}">
                  <a16:creationId xmlns:a16="http://schemas.microsoft.com/office/drawing/2014/main" id="{30FB7558-B1FA-46AD-AA6F-DD33AC57E962}"/>
                </a:ext>
              </a:extLst>
            </p:cNvPr>
            <p:cNvSpPr txBox="1">
              <a:spLocks noChangeArrowheads="1"/>
            </p:cNvSpPr>
            <p:nvPr/>
          </p:nvSpPr>
          <p:spPr bwMode="auto">
            <a:xfrm rot="16200000">
              <a:off x="663195" y="3267731"/>
              <a:ext cx="60401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66"/>
                  </a:solidFill>
                  <a:latin typeface="Arial" panose="020B0604020202020204" pitchFamily="34" charset="0"/>
                </a:rPr>
                <a:t>PURSUE</a:t>
              </a:r>
            </a:p>
          </p:txBody>
        </p:sp>
        <p:sp>
          <p:nvSpPr>
            <p:cNvPr id="30756" name="Text Box 44">
              <a:extLst>
                <a:ext uri="{FF2B5EF4-FFF2-40B4-BE49-F238E27FC236}">
                  <a16:creationId xmlns:a16="http://schemas.microsoft.com/office/drawing/2014/main" id="{C88A6DD1-B7E0-4883-BB0A-753D53BF39B4}"/>
                </a:ext>
              </a:extLst>
            </p:cNvPr>
            <p:cNvSpPr txBox="1">
              <a:spLocks noChangeArrowheads="1"/>
            </p:cNvSpPr>
            <p:nvPr/>
          </p:nvSpPr>
          <p:spPr bwMode="auto">
            <a:xfrm rot="16200000">
              <a:off x="682431" y="4010909"/>
              <a:ext cx="565538"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66"/>
                  </a:solidFill>
                  <a:latin typeface="Arial" panose="020B0604020202020204" pitchFamily="34" charset="0"/>
                </a:rPr>
                <a:t>SUBMIT</a:t>
              </a:r>
            </a:p>
          </p:txBody>
        </p:sp>
        <p:sp>
          <p:nvSpPr>
            <p:cNvPr id="30757" name="Text Box 45">
              <a:extLst>
                <a:ext uri="{FF2B5EF4-FFF2-40B4-BE49-F238E27FC236}">
                  <a16:creationId xmlns:a16="http://schemas.microsoft.com/office/drawing/2014/main" id="{1377F68E-3677-49E7-95C7-8581FF9C94E0}"/>
                </a:ext>
              </a:extLst>
            </p:cNvPr>
            <p:cNvSpPr txBox="1">
              <a:spLocks noChangeArrowheads="1"/>
            </p:cNvSpPr>
            <p:nvPr/>
          </p:nvSpPr>
          <p:spPr bwMode="auto">
            <a:xfrm rot="16200000">
              <a:off x="631228" y="4583945"/>
              <a:ext cx="648894"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66"/>
                  </a:solidFill>
                  <a:latin typeface="Arial" panose="020B0604020202020204" pitchFamily="34" charset="0"/>
                </a:rPr>
                <a:t>PENDING</a:t>
              </a:r>
            </a:p>
          </p:txBody>
        </p:sp>
        <p:sp>
          <p:nvSpPr>
            <p:cNvPr id="30758" name="Text Box 46">
              <a:extLst>
                <a:ext uri="{FF2B5EF4-FFF2-40B4-BE49-F238E27FC236}">
                  <a16:creationId xmlns:a16="http://schemas.microsoft.com/office/drawing/2014/main" id="{53A25261-F1CB-4915-9817-B8F0175DBA71}"/>
                </a:ext>
              </a:extLst>
            </p:cNvPr>
            <p:cNvSpPr txBox="1">
              <a:spLocks noChangeArrowheads="1"/>
            </p:cNvSpPr>
            <p:nvPr/>
          </p:nvSpPr>
          <p:spPr bwMode="auto">
            <a:xfrm rot="16200000">
              <a:off x="655258" y="5222790"/>
              <a:ext cx="604010"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000066"/>
                  </a:solidFill>
                  <a:latin typeface="Arial" panose="020B0604020202020204" pitchFamily="34" charset="0"/>
                </a:rPr>
                <a:t>CLOSED</a:t>
              </a:r>
            </a:p>
          </p:txBody>
        </p:sp>
        <p:sp>
          <p:nvSpPr>
            <p:cNvPr id="30759" name="Text Box 47">
              <a:extLst>
                <a:ext uri="{FF2B5EF4-FFF2-40B4-BE49-F238E27FC236}">
                  <a16:creationId xmlns:a16="http://schemas.microsoft.com/office/drawing/2014/main" id="{152651D0-99A3-4D74-9153-E4E6554A10F9}"/>
                </a:ext>
              </a:extLst>
            </p:cNvPr>
            <p:cNvSpPr txBox="1">
              <a:spLocks noChangeArrowheads="1"/>
            </p:cNvSpPr>
            <p:nvPr/>
          </p:nvSpPr>
          <p:spPr bwMode="auto">
            <a:xfrm rot="16200000">
              <a:off x="161236" y="2432830"/>
              <a:ext cx="66813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FF0000"/>
                  </a:solidFill>
                  <a:latin typeface="Arial" panose="020B0604020202020204" pitchFamily="34" charset="0"/>
                </a:rPr>
                <a:t>PRE-RFP </a:t>
              </a:r>
            </a:p>
            <a:p>
              <a:pPr defTabSz="1371600" fontAlgn="base">
                <a:spcBef>
                  <a:spcPct val="0"/>
                </a:spcBef>
                <a:spcAft>
                  <a:spcPct val="0"/>
                </a:spcAft>
                <a:buNone/>
              </a:pPr>
              <a:r>
                <a:rPr lang="en-US" altLang="en-US" sz="1350" b="1" dirty="0">
                  <a:solidFill>
                    <a:srgbClr val="FF0000"/>
                  </a:solidFill>
                  <a:latin typeface="Arial" panose="020B0604020202020204" pitchFamily="34" charset="0"/>
                </a:rPr>
                <a:t>RELEASE</a:t>
              </a:r>
            </a:p>
          </p:txBody>
        </p:sp>
        <p:sp>
          <p:nvSpPr>
            <p:cNvPr id="30760" name="Text Box 48">
              <a:extLst>
                <a:ext uri="{FF2B5EF4-FFF2-40B4-BE49-F238E27FC236}">
                  <a16:creationId xmlns:a16="http://schemas.microsoft.com/office/drawing/2014/main" id="{74CA7136-3201-47E9-BBD0-1F72A0C8F9C4}"/>
                </a:ext>
              </a:extLst>
            </p:cNvPr>
            <p:cNvSpPr txBox="1">
              <a:spLocks noChangeArrowheads="1"/>
            </p:cNvSpPr>
            <p:nvPr/>
          </p:nvSpPr>
          <p:spPr bwMode="auto">
            <a:xfrm rot="16200000">
              <a:off x="158060" y="3428016"/>
              <a:ext cx="66813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1350" b="1" dirty="0">
                  <a:solidFill>
                    <a:srgbClr val="FF0000"/>
                  </a:solidFill>
                  <a:latin typeface="Arial" panose="020B0604020202020204" pitchFamily="34" charset="0"/>
                </a:rPr>
                <a:t>RFP </a:t>
              </a:r>
            </a:p>
            <a:p>
              <a:pPr algn="ctr" defTabSz="1371600" fontAlgn="base">
                <a:spcBef>
                  <a:spcPct val="0"/>
                </a:spcBef>
                <a:spcAft>
                  <a:spcPct val="0"/>
                </a:spcAft>
                <a:buNone/>
              </a:pPr>
              <a:r>
                <a:rPr lang="en-US" altLang="en-US" sz="1350" b="1" dirty="0">
                  <a:solidFill>
                    <a:srgbClr val="FF0000"/>
                  </a:solidFill>
                  <a:latin typeface="Arial" panose="020B0604020202020204" pitchFamily="34" charset="0"/>
                </a:rPr>
                <a:t>RELEASE</a:t>
              </a:r>
            </a:p>
          </p:txBody>
        </p:sp>
        <p:sp>
          <p:nvSpPr>
            <p:cNvPr id="30761" name="Text Box 49">
              <a:extLst>
                <a:ext uri="{FF2B5EF4-FFF2-40B4-BE49-F238E27FC236}">
                  <a16:creationId xmlns:a16="http://schemas.microsoft.com/office/drawing/2014/main" id="{1B82AAAE-964C-4EE4-9E85-A5BC4C53066E}"/>
                </a:ext>
              </a:extLst>
            </p:cNvPr>
            <p:cNvSpPr txBox="1">
              <a:spLocks noChangeArrowheads="1"/>
            </p:cNvSpPr>
            <p:nvPr/>
          </p:nvSpPr>
          <p:spPr bwMode="auto">
            <a:xfrm rot="16200000">
              <a:off x="214119" y="4309238"/>
              <a:ext cx="5655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1350" b="1" dirty="0">
                  <a:solidFill>
                    <a:srgbClr val="FF0000"/>
                  </a:solidFill>
                  <a:latin typeface="Arial" panose="020B0604020202020204" pitchFamily="34" charset="0"/>
                </a:rPr>
                <a:t>ORALS </a:t>
              </a:r>
            </a:p>
            <a:p>
              <a:pPr algn="ctr" defTabSz="1371600" fontAlgn="base">
                <a:spcBef>
                  <a:spcPct val="0"/>
                </a:spcBef>
                <a:spcAft>
                  <a:spcPct val="0"/>
                </a:spcAft>
                <a:buNone/>
              </a:pPr>
              <a:r>
                <a:rPr lang="en-US" altLang="en-US" sz="1350" b="1" dirty="0">
                  <a:solidFill>
                    <a:srgbClr val="FF0000"/>
                  </a:solidFill>
                  <a:latin typeface="Arial" panose="020B0604020202020204" pitchFamily="34" charset="0"/>
                </a:rPr>
                <a:t>&amp; BAFO</a:t>
              </a:r>
            </a:p>
          </p:txBody>
        </p:sp>
        <p:sp>
          <p:nvSpPr>
            <p:cNvPr id="30762" name="Text Box 50">
              <a:extLst>
                <a:ext uri="{FF2B5EF4-FFF2-40B4-BE49-F238E27FC236}">
                  <a16:creationId xmlns:a16="http://schemas.microsoft.com/office/drawing/2014/main" id="{03384E6F-4C47-4B4A-A124-19069A868EDF}"/>
                </a:ext>
              </a:extLst>
            </p:cNvPr>
            <p:cNvSpPr txBox="1">
              <a:spLocks noChangeArrowheads="1"/>
            </p:cNvSpPr>
            <p:nvPr/>
          </p:nvSpPr>
          <p:spPr bwMode="auto">
            <a:xfrm rot="16200000">
              <a:off x="117877" y="5070072"/>
              <a:ext cx="77072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1350" b="1" dirty="0">
                  <a:solidFill>
                    <a:srgbClr val="FF0000"/>
                  </a:solidFill>
                  <a:latin typeface="Arial" panose="020B0604020202020204" pitchFamily="34" charset="0"/>
                </a:rPr>
                <a:t>CONTRACT</a:t>
              </a:r>
            </a:p>
            <a:p>
              <a:pPr algn="ctr" defTabSz="1371600" fontAlgn="base">
                <a:spcBef>
                  <a:spcPct val="0"/>
                </a:spcBef>
                <a:spcAft>
                  <a:spcPct val="0"/>
                </a:spcAft>
                <a:buNone/>
              </a:pPr>
              <a:r>
                <a:rPr lang="en-US" altLang="en-US" sz="1350" b="1" dirty="0">
                  <a:solidFill>
                    <a:srgbClr val="FF0000"/>
                  </a:solidFill>
                  <a:latin typeface="Arial" panose="020B0604020202020204" pitchFamily="34" charset="0"/>
                </a:rPr>
                <a:t>AWARD</a:t>
              </a:r>
            </a:p>
          </p:txBody>
        </p:sp>
        <p:sp>
          <p:nvSpPr>
            <p:cNvPr id="30763" name="Rectangle 51">
              <a:extLst>
                <a:ext uri="{FF2B5EF4-FFF2-40B4-BE49-F238E27FC236}">
                  <a16:creationId xmlns:a16="http://schemas.microsoft.com/office/drawing/2014/main" id="{359CB894-FE9A-42D7-B4E4-3C15E988C444}"/>
                </a:ext>
              </a:extLst>
            </p:cNvPr>
            <p:cNvSpPr>
              <a:spLocks noChangeArrowheads="1"/>
            </p:cNvSpPr>
            <p:nvPr/>
          </p:nvSpPr>
          <p:spPr bwMode="auto">
            <a:xfrm>
              <a:off x="1244600" y="2062780"/>
              <a:ext cx="1454150" cy="385233"/>
            </a:xfrm>
            <a:prstGeom prst="rect">
              <a:avLst/>
            </a:prstGeom>
            <a:solidFill>
              <a:srgbClr val="C0C0C0"/>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0764" name="Text Box 52">
              <a:extLst>
                <a:ext uri="{FF2B5EF4-FFF2-40B4-BE49-F238E27FC236}">
                  <a16:creationId xmlns:a16="http://schemas.microsoft.com/office/drawing/2014/main" id="{AD2FCA81-973E-48F2-83DF-DCE1EC181DA7}"/>
                </a:ext>
              </a:extLst>
            </p:cNvPr>
            <p:cNvSpPr txBox="1">
              <a:spLocks noChangeArrowheads="1"/>
            </p:cNvSpPr>
            <p:nvPr/>
          </p:nvSpPr>
          <p:spPr bwMode="auto">
            <a:xfrm>
              <a:off x="1143000" y="2033888"/>
              <a:ext cx="1660525" cy="462280"/>
            </a:xfrm>
            <a:prstGeom prst="rect">
              <a:avLst/>
            </a:prstGeom>
            <a:noFill/>
            <a:ln>
              <a:noFill/>
            </a:ln>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0">
                  <a:solidFill>
                    <a:srgbClr val="00008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714500" indent="-342900">
                <a:defRPr>
                  <a:solidFill>
                    <a:schemeClr val="tx1"/>
                  </a:solidFill>
                  <a:latin typeface="Calibri" panose="020F0502020204030204" pitchFamily="34" charset="0"/>
                </a:defRPr>
              </a:lvl4pPr>
              <a:lvl5pPr marL="2171700" indent="-342900">
                <a:defRPr>
                  <a:solidFill>
                    <a:schemeClr val="tx1"/>
                  </a:solidFill>
                  <a:latin typeface="Calibri" panose="020F0502020204030204" pitchFamily="34" charset="0"/>
                </a:defRPr>
              </a:lvl5pPr>
              <a:lvl6pPr marL="2628900" indent="-342900" eaLnBrk="0" fontAlgn="base" hangingPunct="0">
                <a:spcBef>
                  <a:spcPct val="0"/>
                </a:spcBef>
                <a:spcAft>
                  <a:spcPct val="0"/>
                </a:spcAft>
                <a:defRPr>
                  <a:solidFill>
                    <a:schemeClr val="tx1"/>
                  </a:solidFill>
                  <a:latin typeface="Calibri" panose="020F0502020204030204" pitchFamily="34" charset="0"/>
                </a:defRPr>
              </a:lvl6pPr>
              <a:lvl7pPr marL="3086100" indent="-342900" eaLnBrk="0" fontAlgn="base" hangingPunct="0">
                <a:spcBef>
                  <a:spcPct val="0"/>
                </a:spcBef>
                <a:spcAft>
                  <a:spcPct val="0"/>
                </a:spcAft>
                <a:defRPr>
                  <a:solidFill>
                    <a:schemeClr val="tx1"/>
                  </a:solidFill>
                  <a:latin typeface="Calibri" panose="020F0502020204030204" pitchFamily="34" charset="0"/>
                </a:defRPr>
              </a:lvl7pPr>
              <a:lvl8pPr marL="3543300" indent="-342900" eaLnBrk="0" fontAlgn="base" hangingPunct="0">
                <a:spcBef>
                  <a:spcPct val="0"/>
                </a:spcBef>
                <a:spcAft>
                  <a:spcPct val="0"/>
                </a:spcAft>
                <a:defRPr>
                  <a:solidFill>
                    <a:schemeClr val="tx1"/>
                  </a:solidFill>
                  <a:latin typeface="Calibri" panose="020F0502020204030204" pitchFamily="34" charset="0"/>
                </a:defRPr>
              </a:lvl8pPr>
              <a:lvl9pPr marL="4000500" indent="-342900" eaLnBrk="0" fontAlgn="base" hangingPunct="0">
                <a:spcBef>
                  <a:spcPct val="0"/>
                </a:spcBef>
                <a:spcAft>
                  <a:spcPct val="0"/>
                </a:spcAft>
                <a:defRPr>
                  <a:solidFill>
                    <a:schemeClr val="tx1"/>
                  </a:solidFill>
                  <a:latin typeface="Calibri" panose="020F0502020204030204" pitchFamily="34" charset="0"/>
                </a:defRPr>
              </a:lvl9pPr>
            </a:lstStyle>
            <a:p>
              <a:pPr marL="514350" indent="-514350" algn="ctr" defTabSz="1371600" fontAlgn="base">
                <a:spcBef>
                  <a:spcPct val="0"/>
                </a:spcBef>
                <a:spcAft>
                  <a:spcPct val="0"/>
                </a:spcAft>
              </a:pPr>
              <a:r>
                <a:rPr lang="en-US" altLang="en-US" b="1" dirty="0">
                  <a:solidFill>
                    <a:srgbClr val="1A68A6"/>
                  </a:solidFill>
                  <a:latin typeface="Arial" panose="020B0604020202020204" pitchFamily="34" charset="0"/>
                </a:rPr>
                <a:t>2. Capture </a:t>
              </a:r>
            </a:p>
            <a:p>
              <a:pPr marL="514350" indent="-514350" algn="ctr" defTabSz="1371600" fontAlgn="base">
                <a:spcBef>
                  <a:spcPct val="0"/>
                </a:spcBef>
                <a:spcAft>
                  <a:spcPct val="0"/>
                </a:spcAft>
              </a:pPr>
              <a:r>
                <a:rPr lang="en-US" altLang="en-US" b="1" dirty="0">
                  <a:solidFill>
                    <a:srgbClr val="1A68A6"/>
                  </a:solidFill>
                  <a:latin typeface="Arial" panose="020B0604020202020204" pitchFamily="34" charset="0"/>
                </a:rPr>
                <a:t>Planning</a:t>
              </a:r>
              <a:endParaRPr lang="en-US" altLang="en-US" dirty="0">
                <a:solidFill>
                  <a:srgbClr val="1A68A6"/>
                </a:solidFill>
                <a:latin typeface="Arial" panose="020B0604020202020204" pitchFamily="34" charset="0"/>
              </a:endParaRPr>
            </a:p>
          </p:txBody>
        </p:sp>
        <p:sp>
          <p:nvSpPr>
            <p:cNvPr id="30765" name="Text Box 53">
              <a:extLst>
                <a:ext uri="{FF2B5EF4-FFF2-40B4-BE49-F238E27FC236}">
                  <a16:creationId xmlns:a16="http://schemas.microsoft.com/office/drawing/2014/main" id="{285B13E2-1BAF-4CA6-A337-CCAA787450B8}"/>
                </a:ext>
              </a:extLst>
            </p:cNvPr>
            <p:cNvSpPr txBox="1">
              <a:spLocks noChangeArrowheads="1"/>
            </p:cNvSpPr>
            <p:nvPr/>
          </p:nvSpPr>
          <p:spPr bwMode="auto">
            <a:xfrm rot="16200000">
              <a:off x="263580" y="1092539"/>
              <a:ext cx="51424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1350" b="1" dirty="0">
                  <a:solidFill>
                    <a:srgbClr val="FF0000"/>
                  </a:solidFill>
                  <a:latin typeface="Arial" panose="020B0604020202020204" pitchFamily="34" charset="0"/>
                </a:rPr>
                <a:t>DRAFT</a:t>
              </a:r>
            </a:p>
            <a:p>
              <a:pPr algn="ctr" defTabSz="1371600" fontAlgn="base">
                <a:spcBef>
                  <a:spcPct val="0"/>
                </a:spcBef>
                <a:spcAft>
                  <a:spcPct val="0"/>
                </a:spcAft>
                <a:buNone/>
              </a:pPr>
              <a:r>
                <a:rPr lang="en-US" altLang="en-US" sz="1350" b="1" dirty="0">
                  <a:solidFill>
                    <a:srgbClr val="FF0000"/>
                  </a:solidFill>
                  <a:latin typeface="Arial" panose="020B0604020202020204" pitchFamily="34" charset="0"/>
                </a:rPr>
                <a:t>SOW</a:t>
              </a:r>
            </a:p>
          </p:txBody>
        </p:sp>
        <p:sp>
          <p:nvSpPr>
            <p:cNvPr id="30766" name="Rectangle 54">
              <a:extLst>
                <a:ext uri="{FF2B5EF4-FFF2-40B4-BE49-F238E27FC236}">
                  <a16:creationId xmlns:a16="http://schemas.microsoft.com/office/drawing/2014/main" id="{EDC7344C-2763-49B1-BA0A-46A3AF970BE9}"/>
                </a:ext>
              </a:extLst>
            </p:cNvPr>
            <p:cNvSpPr>
              <a:spLocks noChangeArrowheads="1"/>
            </p:cNvSpPr>
            <p:nvPr/>
          </p:nvSpPr>
          <p:spPr bwMode="auto">
            <a:xfrm>
              <a:off x="1255713" y="5777071"/>
              <a:ext cx="1452562" cy="568219"/>
            </a:xfrm>
            <a:prstGeom prst="rect">
              <a:avLst/>
            </a:prstGeom>
            <a:solidFill>
              <a:srgbClr val="C0C0C0"/>
            </a:solidFill>
            <a:ln w="9525">
              <a:solidFill>
                <a:srgbClr val="000000"/>
              </a:solidFill>
              <a:miter lim="800000"/>
              <a:headEnd/>
              <a:tailEnd/>
            </a:ln>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0767" name="Text Box 55">
              <a:extLst>
                <a:ext uri="{FF2B5EF4-FFF2-40B4-BE49-F238E27FC236}">
                  <a16:creationId xmlns:a16="http://schemas.microsoft.com/office/drawing/2014/main" id="{42504D00-B8BC-48B4-8BFB-91170E0EE972}"/>
                </a:ext>
              </a:extLst>
            </p:cNvPr>
            <p:cNvSpPr txBox="1">
              <a:spLocks noChangeArrowheads="1"/>
            </p:cNvSpPr>
            <p:nvPr/>
          </p:nvSpPr>
          <p:spPr bwMode="auto">
            <a:xfrm>
              <a:off x="1185863" y="5746574"/>
              <a:ext cx="1527175" cy="598716"/>
            </a:xfrm>
            <a:prstGeom prst="rect">
              <a:avLst/>
            </a:prstGeom>
            <a:noFill/>
            <a:ln>
              <a:noFill/>
            </a:ln>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0">
                  <a:solidFill>
                    <a:srgbClr val="000080"/>
                  </a:solidFill>
                  <a:miter lim="800000"/>
                  <a:headEnd/>
                  <a:tailEnd/>
                </a14:hiddenLine>
              </a:ext>
            </a:extLst>
          </p:spPr>
          <p:txBody>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5. Program &amp; Acct</a:t>
              </a:r>
            </a:p>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Development</a:t>
              </a:r>
            </a:p>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Responsibilities</a:t>
              </a:r>
              <a:endParaRPr lang="en-US" altLang="en-US" sz="1800" dirty="0">
                <a:solidFill>
                  <a:srgbClr val="1A68A6"/>
                </a:solidFill>
                <a:latin typeface="Arial" panose="020B0604020202020204" pitchFamily="34" charset="0"/>
              </a:endParaRPr>
            </a:p>
          </p:txBody>
        </p:sp>
        <p:sp>
          <p:nvSpPr>
            <p:cNvPr id="30768" name="AutoShape 56">
              <a:extLst>
                <a:ext uri="{FF2B5EF4-FFF2-40B4-BE49-F238E27FC236}">
                  <a16:creationId xmlns:a16="http://schemas.microsoft.com/office/drawing/2014/main" id="{8579EDCE-C0A4-432B-AF4B-47C8BED1AE45}"/>
                </a:ext>
              </a:extLst>
            </p:cNvPr>
            <p:cNvSpPr>
              <a:spLocks noChangeArrowheads="1"/>
            </p:cNvSpPr>
            <p:nvPr/>
          </p:nvSpPr>
          <p:spPr bwMode="auto">
            <a:xfrm>
              <a:off x="1341438" y="3634212"/>
              <a:ext cx="1228725" cy="843644"/>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0769" name="AutoShape 57">
              <a:extLst>
                <a:ext uri="{FF2B5EF4-FFF2-40B4-BE49-F238E27FC236}">
                  <a16:creationId xmlns:a16="http://schemas.microsoft.com/office/drawing/2014/main" id="{2936DF0C-841B-4991-B36F-C15FFD98A2C8}"/>
                </a:ext>
              </a:extLst>
            </p:cNvPr>
            <p:cNvSpPr>
              <a:spLocks noChangeArrowheads="1"/>
            </p:cNvSpPr>
            <p:nvPr/>
          </p:nvSpPr>
          <p:spPr bwMode="auto">
            <a:xfrm>
              <a:off x="1379538" y="1435171"/>
              <a:ext cx="1228725" cy="843644"/>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0770" name="Text Box 58">
              <a:extLst>
                <a:ext uri="{FF2B5EF4-FFF2-40B4-BE49-F238E27FC236}">
                  <a16:creationId xmlns:a16="http://schemas.microsoft.com/office/drawing/2014/main" id="{2144568F-ED2C-4EFC-89FC-919089B01903}"/>
                </a:ext>
              </a:extLst>
            </p:cNvPr>
            <p:cNvSpPr txBox="1">
              <a:spLocks noChangeArrowheads="1"/>
            </p:cNvSpPr>
            <p:nvPr/>
          </p:nvSpPr>
          <p:spPr bwMode="auto">
            <a:xfrm>
              <a:off x="1350963" y="1502587"/>
              <a:ext cx="1327150" cy="41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defTabSz="1463675">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defTabSz="1463675">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defTabSz="1463675">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2195513" fontAlgn="base">
                <a:lnSpc>
                  <a:spcPct val="80000"/>
                </a:lnSpc>
                <a:spcBef>
                  <a:spcPct val="0"/>
                </a:spcBef>
                <a:spcAft>
                  <a:spcPct val="0"/>
                </a:spcAft>
                <a:buNone/>
              </a:pPr>
              <a:r>
                <a:rPr lang="en-US" altLang="en-US" sz="1650" b="1" dirty="0">
                  <a:solidFill>
                    <a:srgbClr val="1A68A6"/>
                  </a:solidFill>
                  <a:latin typeface="Arial" panose="020B0604020202020204" pitchFamily="34" charset="0"/>
                </a:rPr>
                <a:t>Pursue</a:t>
              </a:r>
            </a:p>
            <a:p>
              <a:pPr algn="ctr" defTabSz="2195513" fontAlgn="base">
                <a:lnSpc>
                  <a:spcPct val="80000"/>
                </a:lnSpc>
                <a:spcBef>
                  <a:spcPct val="0"/>
                </a:spcBef>
                <a:spcAft>
                  <a:spcPct val="0"/>
                </a:spcAft>
                <a:buNone/>
              </a:pPr>
              <a:r>
                <a:rPr lang="en-US" altLang="en-US" sz="1650" b="1" dirty="0">
                  <a:solidFill>
                    <a:srgbClr val="1A68A6"/>
                  </a:solidFill>
                  <a:latin typeface="Arial" panose="020B0604020202020204" pitchFamily="34" charset="0"/>
                </a:rPr>
                <a:t> Review</a:t>
              </a:r>
            </a:p>
          </p:txBody>
        </p:sp>
        <p:sp>
          <p:nvSpPr>
            <p:cNvPr id="30771" name="AutoShape 59">
              <a:extLst>
                <a:ext uri="{FF2B5EF4-FFF2-40B4-BE49-F238E27FC236}">
                  <a16:creationId xmlns:a16="http://schemas.microsoft.com/office/drawing/2014/main" id="{44D14954-1333-4BBA-A01E-D938023F7FAB}"/>
                </a:ext>
              </a:extLst>
            </p:cNvPr>
            <p:cNvSpPr>
              <a:spLocks noChangeArrowheads="1"/>
            </p:cNvSpPr>
            <p:nvPr/>
          </p:nvSpPr>
          <p:spPr bwMode="auto">
            <a:xfrm>
              <a:off x="1397000" y="2507404"/>
              <a:ext cx="1230313" cy="843644"/>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0772" name="Text Box 60">
              <a:extLst>
                <a:ext uri="{FF2B5EF4-FFF2-40B4-BE49-F238E27FC236}">
                  <a16:creationId xmlns:a16="http://schemas.microsoft.com/office/drawing/2014/main" id="{3807B1F3-DC16-4F7D-9A00-E7A40554E2FF}"/>
                </a:ext>
              </a:extLst>
            </p:cNvPr>
            <p:cNvSpPr txBox="1">
              <a:spLocks noChangeArrowheads="1"/>
            </p:cNvSpPr>
            <p:nvPr/>
          </p:nvSpPr>
          <p:spPr bwMode="auto">
            <a:xfrm>
              <a:off x="1370013" y="2613343"/>
              <a:ext cx="1327150" cy="41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defTabSz="1463675">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defTabSz="1463675">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defTabSz="1463675">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2195513" fontAlgn="base">
                <a:lnSpc>
                  <a:spcPct val="80000"/>
                </a:lnSpc>
                <a:spcBef>
                  <a:spcPct val="0"/>
                </a:spcBef>
                <a:spcAft>
                  <a:spcPct val="0"/>
                </a:spcAft>
                <a:buNone/>
              </a:pPr>
              <a:r>
                <a:rPr lang="en-US" altLang="en-US" sz="1650" b="1" dirty="0">
                  <a:solidFill>
                    <a:srgbClr val="1A68A6"/>
                  </a:solidFill>
                  <a:latin typeface="Arial" panose="020B0604020202020204" pitchFamily="34" charset="0"/>
                </a:rPr>
                <a:t>Bid / No Bid</a:t>
              </a:r>
            </a:p>
            <a:p>
              <a:pPr algn="ctr" defTabSz="2195513" fontAlgn="base">
                <a:lnSpc>
                  <a:spcPct val="80000"/>
                </a:lnSpc>
                <a:spcBef>
                  <a:spcPct val="0"/>
                </a:spcBef>
                <a:spcAft>
                  <a:spcPct val="0"/>
                </a:spcAft>
                <a:buNone/>
              </a:pPr>
              <a:r>
                <a:rPr lang="en-US" altLang="en-US" sz="1650" b="1" dirty="0">
                  <a:solidFill>
                    <a:srgbClr val="1A68A6"/>
                  </a:solidFill>
                  <a:latin typeface="Arial" panose="020B0604020202020204" pitchFamily="34" charset="0"/>
                </a:rPr>
                <a:t>Review</a:t>
              </a:r>
            </a:p>
          </p:txBody>
        </p:sp>
        <p:sp>
          <p:nvSpPr>
            <p:cNvPr id="30773" name="Text Box 61">
              <a:extLst>
                <a:ext uri="{FF2B5EF4-FFF2-40B4-BE49-F238E27FC236}">
                  <a16:creationId xmlns:a16="http://schemas.microsoft.com/office/drawing/2014/main" id="{6C58DB24-73FD-4E24-AE99-39FC21104F75}"/>
                </a:ext>
              </a:extLst>
            </p:cNvPr>
            <p:cNvSpPr txBox="1">
              <a:spLocks noChangeArrowheads="1"/>
            </p:cNvSpPr>
            <p:nvPr/>
          </p:nvSpPr>
          <p:spPr bwMode="auto">
            <a:xfrm>
              <a:off x="1312863" y="3762623"/>
              <a:ext cx="1327150" cy="39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defTabSz="1463675">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defTabSz="1463675">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defTabSz="1463675">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2195513" fontAlgn="base">
                <a:lnSpc>
                  <a:spcPct val="80000"/>
                </a:lnSpc>
                <a:spcBef>
                  <a:spcPct val="0"/>
                </a:spcBef>
                <a:spcAft>
                  <a:spcPct val="0"/>
                </a:spcAft>
                <a:buNone/>
              </a:pPr>
              <a:r>
                <a:rPr lang="en-US" altLang="en-US" sz="1500" b="1" dirty="0">
                  <a:solidFill>
                    <a:srgbClr val="1A68A6"/>
                  </a:solidFill>
                  <a:latin typeface="Arial" panose="020B0604020202020204" pitchFamily="34" charset="0"/>
                </a:rPr>
                <a:t>Proposal Team</a:t>
              </a:r>
            </a:p>
            <a:p>
              <a:pPr algn="ctr" defTabSz="2195513" fontAlgn="base">
                <a:lnSpc>
                  <a:spcPct val="80000"/>
                </a:lnSpc>
                <a:spcBef>
                  <a:spcPct val="0"/>
                </a:spcBef>
                <a:spcAft>
                  <a:spcPct val="0"/>
                </a:spcAft>
                <a:buNone/>
              </a:pPr>
              <a:r>
                <a:rPr lang="en-US" altLang="en-US" sz="1500" b="1" dirty="0">
                  <a:solidFill>
                    <a:srgbClr val="1A68A6"/>
                  </a:solidFill>
                  <a:latin typeface="Arial" panose="020B0604020202020204" pitchFamily="34" charset="0"/>
                </a:rPr>
                <a:t>Reviews</a:t>
              </a:r>
            </a:p>
          </p:txBody>
        </p:sp>
        <p:sp>
          <p:nvSpPr>
            <p:cNvPr id="30774" name="AutoShape 62">
              <a:extLst>
                <a:ext uri="{FF2B5EF4-FFF2-40B4-BE49-F238E27FC236}">
                  <a16:creationId xmlns:a16="http://schemas.microsoft.com/office/drawing/2014/main" id="{C2A2A357-B660-4E12-A104-B4A3E8222A33}"/>
                </a:ext>
              </a:extLst>
            </p:cNvPr>
            <p:cNvSpPr>
              <a:spLocks noChangeArrowheads="1"/>
            </p:cNvSpPr>
            <p:nvPr/>
          </p:nvSpPr>
          <p:spPr bwMode="auto">
            <a:xfrm>
              <a:off x="1341438" y="4733731"/>
              <a:ext cx="1228725" cy="843644"/>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0775" name="Text Box 63">
              <a:extLst>
                <a:ext uri="{FF2B5EF4-FFF2-40B4-BE49-F238E27FC236}">
                  <a16:creationId xmlns:a16="http://schemas.microsoft.com/office/drawing/2014/main" id="{95DFA54C-8C26-41E5-9FCE-B34433CAA58B}"/>
                </a:ext>
              </a:extLst>
            </p:cNvPr>
            <p:cNvSpPr txBox="1">
              <a:spLocks noChangeArrowheads="1"/>
            </p:cNvSpPr>
            <p:nvPr/>
          </p:nvSpPr>
          <p:spPr bwMode="auto">
            <a:xfrm>
              <a:off x="1303338" y="4804357"/>
              <a:ext cx="1327150" cy="41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defTabSz="1463675">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defTabSz="1463675">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defTabSz="1463675">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2195513" fontAlgn="base">
                <a:lnSpc>
                  <a:spcPct val="80000"/>
                </a:lnSpc>
                <a:spcBef>
                  <a:spcPct val="0"/>
                </a:spcBef>
                <a:spcAft>
                  <a:spcPct val="0"/>
                </a:spcAft>
                <a:buNone/>
              </a:pPr>
              <a:r>
                <a:rPr lang="en-US" altLang="en-US" sz="1650" b="1" dirty="0">
                  <a:solidFill>
                    <a:srgbClr val="1A68A6"/>
                  </a:solidFill>
                  <a:latin typeface="Arial" panose="020B0604020202020204" pitchFamily="34" charset="0"/>
                </a:rPr>
                <a:t>Award / </a:t>
              </a:r>
            </a:p>
            <a:p>
              <a:pPr algn="ctr" defTabSz="2195513" fontAlgn="base">
                <a:lnSpc>
                  <a:spcPct val="80000"/>
                </a:lnSpc>
                <a:spcBef>
                  <a:spcPct val="0"/>
                </a:spcBef>
                <a:spcAft>
                  <a:spcPct val="0"/>
                </a:spcAft>
                <a:buNone/>
              </a:pPr>
              <a:r>
                <a:rPr lang="en-US" altLang="en-US" sz="1650" b="1" dirty="0">
                  <a:solidFill>
                    <a:srgbClr val="1A68A6"/>
                  </a:solidFill>
                  <a:latin typeface="Arial" panose="020B0604020202020204" pitchFamily="34" charset="0"/>
                </a:rPr>
                <a:t>No Award</a:t>
              </a:r>
            </a:p>
          </p:txBody>
        </p:sp>
        <p:sp>
          <p:nvSpPr>
            <p:cNvPr id="30776" name="Line 64">
              <a:extLst>
                <a:ext uri="{FF2B5EF4-FFF2-40B4-BE49-F238E27FC236}">
                  <a16:creationId xmlns:a16="http://schemas.microsoft.com/office/drawing/2014/main" id="{5276F08F-9E6A-47F7-940D-048033CFD0CA}"/>
                </a:ext>
              </a:extLst>
            </p:cNvPr>
            <p:cNvSpPr>
              <a:spLocks noChangeShapeType="1"/>
            </p:cNvSpPr>
            <p:nvPr/>
          </p:nvSpPr>
          <p:spPr bwMode="auto">
            <a:xfrm flipH="1">
              <a:off x="152400" y="6547538"/>
              <a:ext cx="1868488" cy="0"/>
            </a:xfrm>
            <a:prstGeom prst="line">
              <a:avLst/>
            </a:prstGeom>
            <a:noFill/>
            <a:ln w="3810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77" name="Line 65">
              <a:extLst>
                <a:ext uri="{FF2B5EF4-FFF2-40B4-BE49-F238E27FC236}">
                  <a16:creationId xmlns:a16="http://schemas.microsoft.com/office/drawing/2014/main" id="{70A738D5-2CC6-4FED-B15D-915B14DC0783}"/>
                </a:ext>
              </a:extLst>
            </p:cNvPr>
            <p:cNvSpPr>
              <a:spLocks noChangeShapeType="1"/>
            </p:cNvSpPr>
            <p:nvPr/>
          </p:nvSpPr>
          <p:spPr bwMode="auto">
            <a:xfrm flipV="1">
              <a:off x="171450" y="1232924"/>
              <a:ext cx="0" cy="5343507"/>
            </a:xfrm>
            <a:prstGeom prst="line">
              <a:avLst/>
            </a:prstGeom>
            <a:noFill/>
            <a:ln w="3810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78" name="Line 66">
              <a:extLst>
                <a:ext uri="{FF2B5EF4-FFF2-40B4-BE49-F238E27FC236}">
                  <a16:creationId xmlns:a16="http://schemas.microsoft.com/office/drawing/2014/main" id="{D53BED83-DDDD-4B59-8D1F-B27B82960D99}"/>
                </a:ext>
              </a:extLst>
            </p:cNvPr>
            <p:cNvSpPr>
              <a:spLocks noChangeShapeType="1"/>
            </p:cNvSpPr>
            <p:nvPr/>
          </p:nvSpPr>
          <p:spPr bwMode="auto">
            <a:xfrm flipH="1">
              <a:off x="173038" y="1261816"/>
              <a:ext cx="187325" cy="0"/>
            </a:xfrm>
            <a:prstGeom prst="line">
              <a:avLst/>
            </a:prstGeom>
            <a:noFill/>
            <a:ln w="38100">
              <a:solidFill>
                <a:srgbClr val="000080"/>
              </a:solidFill>
              <a:round/>
              <a:headEnd type="triangle" w="med" len="med"/>
              <a:tailEn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79" name="Line 67">
              <a:extLst>
                <a:ext uri="{FF2B5EF4-FFF2-40B4-BE49-F238E27FC236}">
                  <a16:creationId xmlns:a16="http://schemas.microsoft.com/office/drawing/2014/main" id="{1D7B6705-8C44-4522-A965-DE8FC6664B4B}"/>
                </a:ext>
              </a:extLst>
            </p:cNvPr>
            <p:cNvSpPr>
              <a:spLocks noChangeShapeType="1"/>
            </p:cNvSpPr>
            <p:nvPr/>
          </p:nvSpPr>
          <p:spPr bwMode="auto">
            <a:xfrm flipH="1">
              <a:off x="2020888" y="6345291"/>
              <a:ext cx="0" cy="231140"/>
            </a:xfrm>
            <a:prstGeom prst="line">
              <a:avLst/>
            </a:prstGeom>
            <a:noFill/>
            <a:ln w="3810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80" name="Text Box 68">
              <a:extLst>
                <a:ext uri="{FF2B5EF4-FFF2-40B4-BE49-F238E27FC236}">
                  <a16:creationId xmlns:a16="http://schemas.microsoft.com/office/drawing/2014/main" id="{DD6800E1-9A2C-4669-BD47-925ED4FD3979}"/>
                </a:ext>
              </a:extLst>
            </p:cNvPr>
            <p:cNvSpPr txBox="1">
              <a:spLocks noChangeArrowheads="1"/>
            </p:cNvSpPr>
            <p:nvPr/>
          </p:nvSpPr>
          <p:spPr bwMode="auto">
            <a:xfrm>
              <a:off x="1135063" y="582842"/>
              <a:ext cx="1660525" cy="463886"/>
            </a:xfrm>
            <a:prstGeom prst="rect">
              <a:avLst/>
            </a:prstGeom>
            <a:noFill/>
            <a:ln>
              <a:noFill/>
            </a:ln>
            <a:extLst>
              <a:ext uri="{909E8E84-426E-40DD-AFC4-6F175D3DCCD1}">
                <a14:hiddenFill xmlns:a14="http://schemas.microsoft.com/office/drawing/2010/main">
                  <a:solidFill>
                    <a:srgbClr val="000080"/>
                  </a:solidFill>
                </a14:hiddenFill>
              </a:ext>
              <a:ext uri="{91240B29-F687-4F45-9708-019B960494DF}">
                <a14:hiddenLine xmlns:a14="http://schemas.microsoft.com/office/drawing/2010/main" w="0">
                  <a:solidFill>
                    <a:srgbClr val="000080"/>
                  </a:solidFill>
                  <a:miter lim="800000"/>
                  <a:headEnd/>
                  <a:tailEnd/>
                </a14:hiddenLine>
              </a:ext>
            </a:extLst>
          </p:spPr>
          <p:txBody>
            <a:bodyPr/>
            <a:lstStyle>
              <a:lvl1pPr marL="342900" indent="-342900">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714500" indent="-342900">
                <a:defRPr>
                  <a:solidFill>
                    <a:schemeClr val="tx1"/>
                  </a:solidFill>
                  <a:latin typeface="Calibri" panose="020F0502020204030204" pitchFamily="34" charset="0"/>
                </a:defRPr>
              </a:lvl4pPr>
              <a:lvl5pPr marL="2171700" indent="-342900">
                <a:defRPr>
                  <a:solidFill>
                    <a:schemeClr val="tx1"/>
                  </a:solidFill>
                  <a:latin typeface="Calibri" panose="020F0502020204030204" pitchFamily="34" charset="0"/>
                </a:defRPr>
              </a:lvl5pPr>
              <a:lvl6pPr marL="2628900" indent="-342900" eaLnBrk="0" fontAlgn="base" hangingPunct="0">
                <a:spcBef>
                  <a:spcPct val="0"/>
                </a:spcBef>
                <a:spcAft>
                  <a:spcPct val="0"/>
                </a:spcAft>
                <a:defRPr>
                  <a:solidFill>
                    <a:schemeClr val="tx1"/>
                  </a:solidFill>
                  <a:latin typeface="Calibri" panose="020F0502020204030204" pitchFamily="34" charset="0"/>
                </a:defRPr>
              </a:lvl6pPr>
              <a:lvl7pPr marL="3086100" indent="-342900" eaLnBrk="0" fontAlgn="base" hangingPunct="0">
                <a:spcBef>
                  <a:spcPct val="0"/>
                </a:spcBef>
                <a:spcAft>
                  <a:spcPct val="0"/>
                </a:spcAft>
                <a:defRPr>
                  <a:solidFill>
                    <a:schemeClr val="tx1"/>
                  </a:solidFill>
                  <a:latin typeface="Calibri" panose="020F0502020204030204" pitchFamily="34" charset="0"/>
                </a:defRPr>
              </a:lvl7pPr>
              <a:lvl8pPr marL="3543300" indent="-342900" eaLnBrk="0" fontAlgn="base" hangingPunct="0">
                <a:spcBef>
                  <a:spcPct val="0"/>
                </a:spcBef>
                <a:spcAft>
                  <a:spcPct val="0"/>
                </a:spcAft>
                <a:defRPr>
                  <a:solidFill>
                    <a:schemeClr val="tx1"/>
                  </a:solidFill>
                  <a:latin typeface="Calibri" panose="020F0502020204030204" pitchFamily="34" charset="0"/>
                </a:defRPr>
              </a:lvl8pPr>
              <a:lvl9pPr marL="4000500" indent="-342900" eaLnBrk="0" fontAlgn="base" hangingPunct="0">
                <a:spcBef>
                  <a:spcPct val="0"/>
                </a:spcBef>
                <a:spcAft>
                  <a:spcPct val="0"/>
                </a:spcAft>
                <a:defRPr>
                  <a:solidFill>
                    <a:schemeClr val="tx1"/>
                  </a:solidFill>
                  <a:latin typeface="Calibri" panose="020F0502020204030204" pitchFamily="34" charset="0"/>
                </a:defRPr>
              </a:lvl9pPr>
            </a:lstStyle>
            <a:p>
              <a:pPr marL="514350" indent="-514350" algn="ctr" defTabSz="1371600" fontAlgn="base">
                <a:spcBef>
                  <a:spcPct val="0"/>
                </a:spcBef>
                <a:spcAft>
                  <a:spcPct val="0"/>
                </a:spcAft>
              </a:pPr>
              <a:r>
                <a:rPr lang="en-US" altLang="en-US" b="1" dirty="0">
                  <a:solidFill>
                    <a:srgbClr val="1A68A6"/>
                  </a:solidFill>
                  <a:latin typeface="Arial" panose="020B0604020202020204" pitchFamily="34" charset="0"/>
                </a:rPr>
                <a:t>0. Marketing</a:t>
              </a:r>
            </a:p>
          </p:txBody>
        </p:sp>
        <p:grpSp>
          <p:nvGrpSpPr>
            <p:cNvPr id="30781" name="Group 87">
              <a:extLst>
                <a:ext uri="{FF2B5EF4-FFF2-40B4-BE49-F238E27FC236}">
                  <a16:creationId xmlns:a16="http://schemas.microsoft.com/office/drawing/2014/main" id="{4ED15BC6-B01B-4225-90B3-1354C6B68D76}"/>
                </a:ext>
              </a:extLst>
            </p:cNvPr>
            <p:cNvGrpSpPr>
              <a:grpSpLocks/>
            </p:cNvGrpSpPr>
            <p:nvPr/>
          </p:nvGrpSpPr>
          <p:grpSpPr bwMode="auto">
            <a:xfrm>
              <a:off x="3708400" y="130193"/>
              <a:ext cx="5181600" cy="431783"/>
              <a:chOff x="2304" y="240"/>
              <a:chExt cx="2227" cy="269"/>
            </a:xfrm>
          </p:grpSpPr>
          <p:sp>
            <p:nvSpPr>
              <p:cNvPr id="30813" name="Line 81">
                <a:extLst>
                  <a:ext uri="{FF2B5EF4-FFF2-40B4-BE49-F238E27FC236}">
                    <a16:creationId xmlns:a16="http://schemas.microsoft.com/office/drawing/2014/main" id="{F3EA54E7-DC7F-4EF9-BDAD-6220FEACD2ED}"/>
                  </a:ext>
                </a:extLst>
              </p:cNvPr>
              <p:cNvSpPr>
                <a:spLocks noChangeShapeType="1"/>
              </p:cNvSpPr>
              <p:nvPr/>
            </p:nvSpPr>
            <p:spPr bwMode="auto">
              <a:xfrm>
                <a:off x="2304" y="240"/>
                <a:ext cx="2227"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814" name="Line 82">
                <a:extLst>
                  <a:ext uri="{FF2B5EF4-FFF2-40B4-BE49-F238E27FC236}">
                    <a16:creationId xmlns:a16="http://schemas.microsoft.com/office/drawing/2014/main" id="{BE8C7A98-B53B-48B0-BECB-385E16714281}"/>
                  </a:ext>
                </a:extLst>
              </p:cNvPr>
              <p:cNvSpPr>
                <a:spLocks noChangeShapeType="1"/>
              </p:cNvSpPr>
              <p:nvPr/>
            </p:nvSpPr>
            <p:spPr bwMode="auto">
              <a:xfrm>
                <a:off x="2304" y="509"/>
                <a:ext cx="2227"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815" name="Line 86">
                <a:extLst>
                  <a:ext uri="{FF2B5EF4-FFF2-40B4-BE49-F238E27FC236}">
                    <a16:creationId xmlns:a16="http://schemas.microsoft.com/office/drawing/2014/main" id="{7C981863-E27D-4242-84CF-7EF3D1F9CDB0}"/>
                  </a:ext>
                </a:extLst>
              </p:cNvPr>
              <p:cNvSpPr>
                <a:spLocks noChangeShapeType="1"/>
              </p:cNvSpPr>
              <p:nvPr/>
            </p:nvSpPr>
            <p:spPr bwMode="auto">
              <a:xfrm>
                <a:off x="4531" y="240"/>
                <a:ext cx="0" cy="269"/>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grpSp>
        <p:sp>
          <p:nvSpPr>
            <p:cNvPr id="30782" name="Line 88">
              <a:extLst>
                <a:ext uri="{FF2B5EF4-FFF2-40B4-BE49-F238E27FC236}">
                  <a16:creationId xmlns:a16="http://schemas.microsoft.com/office/drawing/2014/main" id="{5AFF48D3-54D8-4511-BA2F-23000684AECD}"/>
                </a:ext>
              </a:extLst>
            </p:cNvPr>
            <p:cNvSpPr>
              <a:spLocks noChangeShapeType="1"/>
            </p:cNvSpPr>
            <p:nvPr/>
          </p:nvSpPr>
          <p:spPr bwMode="auto">
            <a:xfrm>
              <a:off x="3695700" y="476903"/>
              <a:ext cx="0" cy="5932593"/>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83" name="Text Box 90">
              <a:extLst>
                <a:ext uri="{FF2B5EF4-FFF2-40B4-BE49-F238E27FC236}">
                  <a16:creationId xmlns:a16="http://schemas.microsoft.com/office/drawing/2014/main" id="{F6246C51-2C88-40F7-9596-6AC0E9D91A90}"/>
                </a:ext>
              </a:extLst>
            </p:cNvPr>
            <p:cNvSpPr txBox="1">
              <a:spLocks noChangeArrowheads="1"/>
            </p:cNvSpPr>
            <p:nvPr/>
          </p:nvSpPr>
          <p:spPr bwMode="auto">
            <a:xfrm>
              <a:off x="3784600" y="194399"/>
              <a:ext cx="1179725" cy="276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dirty="0">
                  <a:solidFill>
                    <a:srgbClr val="1A68A6"/>
                  </a:solidFill>
                  <a:latin typeface="Arial" panose="020B0604020202020204" pitchFamily="34" charset="0"/>
                </a:rPr>
                <a:t>Key Activities</a:t>
              </a:r>
            </a:p>
          </p:txBody>
        </p:sp>
        <p:sp>
          <p:nvSpPr>
            <p:cNvPr id="30784" name="Line 91">
              <a:extLst>
                <a:ext uri="{FF2B5EF4-FFF2-40B4-BE49-F238E27FC236}">
                  <a16:creationId xmlns:a16="http://schemas.microsoft.com/office/drawing/2014/main" id="{621B625C-B763-4B09-A878-9BA37179F451}"/>
                </a:ext>
              </a:extLst>
            </p:cNvPr>
            <p:cNvSpPr>
              <a:spLocks noChangeShapeType="1"/>
            </p:cNvSpPr>
            <p:nvPr/>
          </p:nvSpPr>
          <p:spPr bwMode="auto">
            <a:xfrm>
              <a:off x="889000" y="900660"/>
              <a:ext cx="7988300" cy="0"/>
            </a:xfrm>
            <a:prstGeom prst="line">
              <a:avLst/>
            </a:prstGeom>
            <a:noFill/>
            <a:ln w="9525">
              <a:solidFill>
                <a:srgbClr val="C0C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85" name="Line 93">
              <a:extLst>
                <a:ext uri="{FF2B5EF4-FFF2-40B4-BE49-F238E27FC236}">
                  <a16:creationId xmlns:a16="http://schemas.microsoft.com/office/drawing/2014/main" id="{7469BADB-F86E-4655-8EB3-9AA8519B160B}"/>
                </a:ext>
              </a:extLst>
            </p:cNvPr>
            <p:cNvSpPr>
              <a:spLocks noChangeShapeType="1"/>
            </p:cNvSpPr>
            <p:nvPr/>
          </p:nvSpPr>
          <p:spPr bwMode="auto">
            <a:xfrm>
              <a:off x="889000" y="1401463"/>
              <a:ext cx="7962900" cy="0"/>
            </a:xfrm>
            <a:prstGeom prst="line">
              <a:avLst/>
            </a:prstGeom>
            <a:noFill/>
            <a:ln w="9525">
              <a:solidFill>
                <a:srgbClr val="C0C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86" name="Line 94">
              <a:extLst>
                <a:ext uri="{FF2B5EF4-FFF2-40B4-BE49-F238E27FC236}">
                  <a16:creationId xmlns:a16="http://schemas.microsoft.com/office/drawing/2014/main" id="{7C041C9A-8AC3-4AF7-BF86-BD638D265F08}"/>
                </a:ext>
              </a:extLst>
            </p:cNvPr>
            <p:cNvSpPr>
              <a:spLocks noChangeShapeType="1"/>
            </p:cNvSpPr>
            <p:nvPr/>
          </p:nvSpPr>
          <p:spPr bwMode="auto">
            <a:xfrm>
              <a:off x="889000" y="1974498"/>
              <a:ext cx="7924800" cy="0"/>
            </a:xfrm>
            <a:prstGeom prst="line">
              <a:avLst/>
            </a:prstGeom>
            <a:noFill/>
            <a:ln w="9525">
              <a:solidFill>
                <a:srgbClr val="C0C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87" name="Line 95">
              <a:extLst>
                <a:ext uri="{FF2B5EF4-FFF2-40B4-BE49-F238E27FC236}">
                  <a16:creationId xmlns:a16="http://schemas.microsoft.com/office/drawing/2014/main" id="{B8731629-0A9F-4ED1-89D5-E09EA071727D}"/>
                </a:ext>
              </a:extLst>
            </p:cNvPr>
            <p:cNvSpPr>
              <a:spLocks noChangeShapeType="1"/>
            </p:cNvSpPr>
            <p:nvPr/>
          </p:nvSpPr>
          <p:spPr bwMode="auto">
            <a:xfrm>
              <a:off x="889000" y="2480116"/>
              <a:ext cx="7924800" cy="0"/>
            </a:xfrm>
            <a:prstGeom prst="line">
              <a:avLst/>
            </a:prstGeom>
            <a:noFill/>
            <a:ln w="9525">
              <a:solidFill>
                <a:srgbClr val="C0C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88" name="Line 96">
              <a:extLst>
                <a:ext uri="{FF2B5EF4-FFF2-40B4-BE49-F238E27FC236}">
                  <a16:creationId xmlns:a16="http://schemas.microsoft.com/office/drawing/2014/main" id="{14FE0CAB-01C3-4AB7-865C-F20760AAF309}"/>
                </a:ext>
              </a:extLst>
            </p:cNvPr>
            <p:cNvSpPr>
              <a:spLocks noChangeShapeType="1"/>
            </p:cNvSpPr>
            <p:nvPr/>
          </p:nvSpPr>
          <p:spPr bwMode="auto">
            <a:xfrm>
              <a:off x="889000" y="3083649"/>
              <a:ext cx="7924800" cy="0"/>
            </a:xfrm>
            <a:prstGeom prst="line">
              <a:avLst/>
            </a:prstGeom>
            <a:noFill/>
            <a:ln w="9525">
              <a:solidFill>
                <a:srgbClr val="C0C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89" name="Line 97">
              <a:extLst>
                <a:ext uri="{FF2B5EF4-FFF2-40B4-BE49-F238E27FC236}">
                  <a16:creationId xmlns:a16="http://schemas.microsoft.com/office/drawing/2014/main" id="{0FF064BE-CAC9-43FD-9F68-5BE74534FCF2}"/>
                </a:ext>
              </a:extLst>
            </p:cNvPr>
            <p:cNvSpPr>
              <a:spLocks noChangeShapeType="1"/>
            </p:cNvSpPr>
            <p:nvPr/>
          </p:nvSpPr>
          <p:spPr bwMode="auto">
            <a:xfrm>
              <a:off x="889000" y="3589268"/>
              <a:ext cx="7924800" cy="0"/>
            </a:xfrm>
            <a:prstGeom prst="line">
              <a:avLst/>
            </a:prstGeom>
            <a:noFill/>
            <a:ln w="9525">
              <a:solidFill>
                <a:srgbClr val="C0C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90" name="Line 98">
              <a:extLst>
                <a:ext uri="{FF2B5EF4-FFF2-40B4-BE49-F238E27FC236}">
                  <a16:creationId xmlns:a16="http://schemas.microsoft.com/office/drawing/2014/main" id="{AED57D54-09B3-44C0-8523-C9E2A3FCC70C}"/>
                </a:ext>
              </a:extLst>
            </p:cNvPr>
            <p:cNvSpPr>
              <a:spLocks noChangeShapeType="1"/>
            </p:cNvSpPr>
            <p:nvPr/>
          </p:nvSpPr>
          <p:spPr bwMode="auto">
            <a:xfrm>
              <a:off x="873125" y="4184774"/>
              <a:ext cx="7924800" cy="0"/>
            </a:xfrm>
            <a:prstGeom prst="line">
              <a:avLst/>
            </a:prstGeom>
            <a:noFill/>
            <a:ln w="9525">
              <a:solidFill>
                <a:srgbClr val="C0C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91" name="Line 99">
              <a:extLst>
                <a:ext uri="{FF2B5EF4-FFF2-40B4-BE49-F238E27FC236}">
                  <a16:creationId xmlns:a16="http://schemas.microsoft.com/office/drawing/2014/main" id="{B66C9C53-1691-4AD0-8B14-77ECFEDB0920}"/>
                </a:ext>
              </a:extLst>
            </p:cNvPr>
            <p:cNvSpPr>
              <a:spLocks noChangeShapeType="1"/>
            </p:cNvSpPr>
            <p:nvPr/>
          </p:nvSpPr>
          <p:spPr bwMode="auto">
            <a:xfrm>
              <a:off x="889000" y="4714470"/>
              <a:ext cx="7912100" cy="0"/>
            </a:xfrm>
            <a:prstGeom prst="line">
              <a:avLst/>
            </a:prstGeom>
            <a:noFill/>
            <a:ln w="9525">
              <a:solidFill>
                <a:srgbClr val="C0C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92" name="Text Box 100">
              <a:extLst>
                <a:ext uri="{FF2B5EF4-FFF2-40B4-BE49-F238E27FC236}">
                  <a16:creationId xmlns:a16="http://schemas.microsoft.com/office/drawing/2014/main" id="{49F3DAE6-6FB4-4ECF-8A87-4F1A4881DE17}"/>
                </a:ext>
              </a:extLst>
            </p:cNvPr>
            <p:cNvSpPr txBox="1">
              <a:spLocks noChangeArrowheads="1"/>
            </p:cNvSpPr>
            <p:nvPr/>
          </p:nvSpPr>
          <p:spPr bwMode="auto">
            <a:xfrm>
              <a:off x="3175000" y="4343400"/>
              <a:ext cx="353943" cy="200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350" b="1" dirty="0">
                  <a:solidFill>
                    <a:srgbClr val="5F5F5F"/>
                  </a:solidFill>
                  <a:latin typeface="Arial" panose="020B0604020202020204" pitchFamily="34" charset="0"/>
                </a:rPr>
                <a:t>80%</a:t>
              </a:r>
            </a:p>
          </p:txBody>
        </p:sp>
        <p:sp>
          <p:nvSpPr>
            <p:cNvPr id="30793" name="Line 101">
              <a:extLst>
                <a:ext uri="{FF2B5EF4-FFF2-40B4-BE49-F238E27FC236}">
                  <a16:creationId xmlns:a16="http://schemas.microsoft.com/office/drawing/2014/main" id="{9F1B0793-9D8B-460E-8681-FDE3F5121D13}"/>
                </a:ext>
              </a:extLst>
            </p:cNvPr>
            <p:cNvSpPr>
              <a:spLocks noChangeShapeType="1"/>
            </p:cNvSpPr>
            <p:nvPr/>
          </p:nvSpPr>
          <p:spPr bwMode="auto">
            <a:xfrm>
              <a:off x="879475" y="5241623"/>
              <a:ext cx="7912100" cy="0"/>
            </a:xfrm>
            <a:prstGeom prst="line">
              <a:avLst/>
            </a:prstGeom>
            <a:noFill/>
            <a:ln w="9525">
              <a:solidFill>
                <a:srgbClr val="C0C0C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0794" name="Text Box 103">
              <a:extLst>
                <a:ext uri="{FF2B5EF4-FFF2-40B4-BE49-F238E27FC236}">
                  <a16:creationId xmlns:a16="http://schemas.microsoft.com/office/drawing/2014/main" id="{351238B1-CAD0-4263-977A-53A56FB6729C}"/>
                </a:ext>
              </a:extLst>
            </p:cNvPr>
            <p:cNvSpPr txBox="1">
              <a:spLocks noChangeArrowheads="1"/>
            </p:cNvSpPr>
            <p:nvPr/>
          </p:nvSpPr>
          <p:spPr bwMode="auto">
            <a:xfrm>
              <a:off x="3644900" y="537898"/>
              <a:ext cx="3721100" cy="36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Communicate our Themes, Services &amp; Experience</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Leverage ALL Hardcopy &amp; Softcopy Materials &amp; Resources</a:t>
              </a:r>
            </a:p>
          </p:txBody>
        </p:sp>
        <p:sp>
          <p:nvSpPr>
            <p:cNvPr id="30795" name="Text Box 104">
              <a:extLst>
                <a:ext uri="{FF2B5EF4-FFF2-40B4-BE49-F238E27FC236}">
                  <a16:creationId xmlns:a16="http://schemas.microsoft.com/office/drawing/2014/main" id="{EF2BAF10-153F-42AF-BB8B-60C805A94BE6}"/>
                </a:ext>
              </a:extLst>
            </p:cNvPr>
            <p:cNvSpPr txBox="1">
              <a:spLocks noChangeArrowheads="1"/>
            </p:cNvSpPr>
            <p:nvPr/>
          </p:nvSpPr>
          <p:spPr bwMode="auto">
            <a:xfrm>
              <a:off x="7086600" y="537898"/>
              <a:ext cx="2133600" cy="36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Assist in Defining &amp; Refining Corporate Services &amp; Solutions</a:t>
              </a:r>
            </a:p>
          </p:txBody>
        </p:sp>
        <p:sp>
          <p:nvSpPr>
            <p:cNvPr id="30796" name="Text Box 107">
              <a:extLst>
                <a:ext uri="{FF2B5EF4-FFF2-40B4-BE49-F238E27FC236}">
                  <a16:creationId xmlns:a16="http://schemas.microsoft.com/office/drawing/2014/main" id="{461AF903-DDE8-4E79-A2BD-68907F9F4EE9}"/>
                </a:ext>
              </a:extLst>
            </p:cNvPr>
            <p:cNvSpPr txBox="1">
              <a:spLocks noChangeArrowheads="1"/>
            </p:cNvSpPr>
            <p:nvPr/>
          </p:nvSpPr>
          <p:spPr bwMode="auto">
            <a:xfrm>
              <a:off x="3644900" y="862136"/>
              <a:ext cx="3379788" cy="52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Identify Opportunities</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Communicate &amp; Share Intelligence Up the Chain</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Lightly Qualify Opportunity</a:t>
              </a:r>
            </a:p>
          </p:txBody>
        </p:sp>
        <p:sp>
          <p:nvSpPr>
            <p:cNvPr id="30797" name="Text Box 108">
              <a:extLst>
                <a:ext uri="{FF2B5EF4-FFF2-40B4-BE49-F238E27FC236}">
                  <a16:creationId xmlns:a16="http://schemas.microsoft.com/office/drawing/2014/main" id="{19CB3257-276A-4A01-99F2-3E3AF5C5852E}"/>
                </a:ext>
              </a:extLst>
            </p:cNvPr>
            <p:cNvSpPr txBox="1">
              <a:spLocks noChangeArrowheads="1"/>
            </p:cNvSpPr>
            <p:nvPr/>
          </p:nvSpPr>
          <p:spPr bwMode="auto">
            <a:xfrm>
              <a:off x="7099300" y="977706"/>
              <a:ext cx="2095500" cy="36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Continually Market our Capabilities</a:t>
              </a:r>
            </a:p>
          </p:txBody>
        </p:sp>
        <p:sp>
          <p:nvSpPr>
            <p:cNvPr id="30798" name="Text Box 109">
              <a:extLst>
                <a:ext uri="{FF2B5EF4-FFF2-40B4-BE49-F238E27FC236}">
                  <a16:creationId xmlns:a16="http://schemas.microsoft.com/office/drawing/2014/main" id="{EBF5B63A-4FF7-427D-BDD2-53FD4AACD988}"/>
                </a:ext>
              </a:extLst>
            </p:cNvPr>
            <p:cNvSpPr txBox="1">
              <a:spLocks noChangeArrowheads="1"/>
            </p:cNvSpPr>
            <p:nvPr/>
          </p:nvSpPr>
          <p:spPr bwMode="auto">
            <a:xfrm>
              <a:off x="3657600" y="1953631"/>
              <a:ext cx="3379788" cy="52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Capture / Pursuit Planning</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Select Capture Manager</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Bid / No Bid Review</a:t>
              </a:r>
            </a:p>
          </p:txBody>
        </p:sp>
        <p:sp>
          <p:nvSpPr>
            <p:cNvPr id="30799" name="Text Box 110">
              <a:extLst>
                <a:ext uri="{FF2B5EF4-FFF2-40B4-BE49-F238E27FC236}">
                  <a16:creationId xmlns:a16="http://schemas.microsoft.com/office/drawing/2014/main" id="{4C5BBAA9-5FE2-463A-8B46-65142D4677DC}"/>
                </a:ext>
              </a:extLst>
            </p:cNvPr>
            <p:cNvSpPr txBox="1">
              <a:spLocks noChangeArrowheads="1"/>
            </p:cNvSpPr>
            <p:nvPr/>
          </p:nvSpPr>
          <p:spPr bwMode="auto">
            <a:xfrm>
              <a:off x="3644900" y="1388622"/>
              <a:ext cx="1603217" cy="52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Can we know the client?</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Can we know the SSB?</a:t>
              </a:r>
            </a:p>
            <a:p>
              <a:pPr defTabSz="1371600" fontAlgn="base">
                <a:spcBef>
                  <a:spcPct val="0"/>
                </a:spcBef>
                <a:spcAft>
                  <a:spcPct val="0"/>
                </a:spcAft>
                <a:buSzPct val="90000"/>
                <a:buFont typeface="Wingdings" panose="05000000000000000000" pitchFamily="2" charset="2"/>
                <a:buChar char="§"/>
              </a:pPr>
              <a:endParaRPr lang="en-US" altLang="en-US" sz="1500" dirty="0">
                <a:solidFill>
                  <a:srgbClr val="1A68A6"/>
                </a:solidFill>
                <a:latin typeface="Arial" panose="020B0604020202020204" pitchFamily="34" charset="0"/>
              </a:endParaRPr>
            </a:p>
          </p:txBody>
        </p:sp>
        <p:sp>
          <p:nvSpPr>
            <p:cNvPr id="30800" name="Text Box 111">
              <a:extLst>
                <a:ext uri="{FF2B5EF4-FFF2-40B4-BE49-F238E27FC236}">
                  <a16:creationId xmlns:a16="http://schemas.microsoft.com/office/drawing/2014/main" id="{BBE7A76B-1842-4FF1-9041-9425306CAA78}"/>
                </a:ext>
              </a:extLst>
            </p:cNvPr>
            <p:cNvSpPr txBox="1">
              <a:spLocks noChangeArrowheads="1"/>
            </p:cNvSpPr>
            <p:nvPr/>
          </p:nvSpPr>
          <p:spPr bwMode="auto">
            <a:xfrm>
              <a:off x="5308600" y="1375781"/>
              <a:ext cx="2053126" cy="52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Can we demonstrate?</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Can we know the requirements?</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Can we know the price?</a:t>
              </a:r>
            </a:p>
          </p:txBody>
        </p:sp>
        <p:sp>
          <p:nvSpPr>
            <p:cNvPr id="30801" name="Text Box 112">
              <a:extLst>
                <a:ext uri="{FF2B5EF4-FFF2-40B4-BE49-F238E27FC236}">
                  <a16:creationId xmlns:a16="http://schemas.microsoft.com/office/drawing/2014/main" id="{8EBBE00A-7EE9-4254-8B97-E581394FA3EE}"/>
                </a:ext>
              </a:extLst>
            </p:cNvPr>
            <p:cNvSpPr txBox="1">
              <a:spLocks noChangeArrowheads="1"/>
            </p:cNvSpPr>
            <p:nvPr/>
          </p:nvSpPr>
          <p:spPr bwMode="auto">
            <a:xfrm>
              <a:off x="7358063" y="1375781"/>
              <a:ext cx="1582737" cy="36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Can we earn the client’s trust?</a:t>
              </a:r>
            </a:p>
          </p:txBody>
        </p:sp>
        <p:sp>
          <p:nvSpPr>
            <p:cNvPr id="30802" name="Text Box 113">
              <a:extLst>
                <a:ext uri="{FF2B5EF4-FFF2-40B4-BE49-F238E27FC236}">
                  <a16:creationId xmlns:a16="http://schemas.microsoft.com/office/drawing/2014/main" id="{AFE71E07-BFBE-4222-B4B9-C28DC9248A59}"/>
                </a:ext>
              </a:extLst>
            </p:cNvPr>
            <p:cNvSpPr txBox="1">
              <a:spLocks noChangeArrowheads="1"/>
            </p:cNvSpPr>
            <p:nvPr/>
          </p:nvSpPr>
          <p:spPr bwMode="auto">
            <a:xfrm>
              <a:off x="3670300" y="2518640"/>
              <a:ext cx="1531616" cy="52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Do we know the client?</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Do we know the SSB?</a:t>
              </a:r>
            </a:p>
            <a:p>
              <a:pPr defTabSz="1371600" fontAlgn="base">
                <a:spcBef>
                  <a:spcPct val="0"/>
                </a:spcBef>
                <a:spcAft>
                  <a:spcPct val="0"/>
                </a:spcAft>
                <a:buSzPct val="90000"/>
                <a:buFont typeface="Wingdings" panose="05000000000000000000" pitchFamily="2" charset="2"/>
                <a:buChar char="§"/>
              </a:pPr>
              <a:endParaRPr lang="en-US" altLang="en-US" sz="1500" i="1" dirty="0">
                <a:solidFill>
                  <a:srgbClr val="1A68A6"/>
                </a:solidFill>
                <a:latin typeface="Arial" panose="020B0604020202020204" pitchFamily="34" charset="0"/>
              </a:endParaRPr>
            </a:p>
          </p:txBody>
        </p:sp>
        <p:sp>
          <p:nvSpPr>
            <p:cNvPr id="30803" name="Text Box 114">
              <a:extLst>
                <a:ext uri="{FF2B5EF4-FFF2-40B4-BE49-F238E27FC236}">
                  <a16:creationId xmlns:a16="http://schemas.microsoft.com/office/drawing/2014/main" id="{79C45625-D942-4C6C-AC2C-2FE1412BA539}"/>
                </a:ext>
              </a:extLst>
            </p:cNvPr>
            <p:cNvSpPr txBox="1">
              <a:spLocks noChangeArrowheads="1"/>
            </p:cNvSpPr>
            <p:nvPr/>
          </p:nvSpPr>
          <p:spPr bwMode="auto">
            <a:xfrm>
              <a:off x="5283200" y="2492957"/>
              <a:ext cx="1981526" cy="52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Do we demonstrate?</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Do we know the requirements?</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Do we know the price?</a:t>
              </a:r>
              <a:endParaRPr lang="en-US" altLang="en-US" sz="1500" i="1" dirty="0">
                <a:solidFill>
                  <a:srgbClr val="1A68A6"/>
                </a:solidFill>
                <a:latin typeface="Arial" panose="020B0604020202020204" pitchFamily="34" charset="0"/>
              </a:endParaRPr>
            </a:p>
          </p:txBody>
        </p:sp>
        <p:sp>
          <p:nvSpPr>
            <p:cNvPr id="30804" name="Text Box 115">
              <a:extLst>
                <a:ext uri="{FF2B5EF4-FFF2-40B4-BE49-F238E27FC236}">
                  <a16:creationId xmlns:a16="http://schemas.microsoft.com/office/drawing/2014/main" id="{FFC63DDD-61EA-436E-BA3F-C79D206CE8B2}"/>
                </a:ext>
              </a:extLst>
            </p:cNvPr>
            <p:cNvSpPr txBox="1">
              <a:spLocks noChangeArrowheads="1"/>
            </p:cNvSpPr>
            <p:nvPr/>
          </p:nvSpPr>
          <p:spPr bwMode="auto">
            <a:xfrm>
              <a:off x="7383463" y="2480116"/>
              <a:ext cx="1493837" cy="36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Have we earned the client’s trust?</a:t>
              </a:r>
              <a:endParaRPr lang="en-US" altLang="en-US" sz="1500" i="1" dirty="0">
                <a:solidFill>
                  <a:srgbClr val="1A68A6"/>
                </a:solidFill>
                <a:latin typeface="Arial" panose="020B0604020202020204" pitchFamily="34" charset="0"/>
              </a:endParaRPr>
            </a:p>
          </p:txBody>
        </p:sp>
        <p:sp>
          <p:nvSpPr>
            <p:cNvPr id="30805" name="Text Box 116">
              <a:extLst>
                <a:ext uri="{FF2B5EF4-FFF2-40B4-BE49-F238E27FC236}">
                  <a16:creationId xmlns:a16="http://schemas.microsoft.com/office/drawing/2014/main" id="{5C7CDBFF-6EFC-48FB-917B-9CD10B9562C3}"/>
                </a:ext>
              </a:extLst>
            </p:cNvPr>
            <p:cNvSpPr txBox="1">
              <a:spLocks noChangeArrowheads="1"/>
            </p:cNvSpPr>
            <p:nvPr/>
          </p:nvSpPr>
          <p:spPr bwMode="auto">
            <a:xfrm>
              <a:off x="3657600" y="3057966"/>
              <a:ext cx="1632071" cy="52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Requirements</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Win Themes</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Storyboard Development</a:t>
              </a:r>
            </a:p>
          </p:txBody>
        </p:sp>
        <p:sp>
          <p:nvSpPr>
            <p:cNvPr id="30806" name="Text Box 117">
              <a:extLst>
                <a:ext uri="{FF2B5EF4-FFF2-40B4-BE49-F238E27FC236}">
                  <a16:creationId xmlns:a16="http://schemas.microsoft.com/office/drawing/2014/main" id="{C17D089D-276D-4A66-914A-BEE784E77005}"/>
                </a:ext>
              </a:extLst>
            </p:cNvPr>
            <p:cNvSpPr txBox="1">
              <a:spLocks noChangeArrowheads="1"/>
            </p:cNvSpPr>
            <p:nvPr/>
          </p:nvSpPr>
          <p:spPr bwMode="auto">
            <a:xfrm>
              <a:off x="5313363" y="3054756"/>
              <a:ext cx="1597361" cy="52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Tech, Mngt, &amp; Cost Prop</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Past Performance</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Staffing Plan</a:t>
              </a:r>
            </a:p>
          </p:txBody>
        </p:sp>
        <p:sp>
          <p:nvSpPr>
            <p:cNvPr id="30807" name="Text Box 118">
              <a:extLst>
                <a:ext uri="{FF2B5EF4-FFF2-40B4-BE49-F238E27FC236}">
                  <a16:creationId xmlns:a16="http://schemas.microsoft.com/office/drawing/2014/main" id="{B8E75CDE-BF7E-48F8-BEF4-6DE9ACF0B14E}"/>
                </a:ext>
              </a:extLst>
            </p:cNvPr>
            <p:cNvSpPr txBox="1">
              <a:spLocks noChangeArrowheads="1"/>
            </p:cNvSpPr>
            <p:nvPr/>
          </p:nvSpPr>
          <p:spPr bwMode="auto">
            <a:xfrm>
              <a:off x="7378700" y="3057966"/>
              <a:ext cx="1060333" cy="36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Quality Control</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Production</a:t>
              </a:r>
            </a:p>
          </p:txBody>
        </p:sp>
        <p:sp>
          <p:nvSpPr>
            <p:cNvPr id="30808" name="Text Box 119">
              <a:extLst>
                <a:ext uri="{FF2B5EF4-FFF2-40B4-BE49-F238E27FC236}">
                  <a16:creationId xmlns:a16="http://schemas.microsoft.com/office/drawing/2014/main" id="{4039635D-4E49-4916-A3C5-A1B0365C346C}"/>
                </a:ext>
              </a:extLst>
            </p:cNvPr>
            <p:cNvSpPr txBox="1">
              <a:spLocks noChangeArrowheads="1"/>
            </p:cNvSpPr>
            <p:nvPr/>
          </p:nvSpPr>
          <p:spPr bwMode="auto">
            <a:xfrm>
              <a:off x="3657600" y="4184774"/>
              <a:ext cx="1274067" cy="523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BAFO</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Oral Presentations</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Transition Plan</a:t>
              </a:r>
            </a:p>
          </p:txBody>
        </p:sp>
        <p:sp>
          <p:nvSpPr>
            <p:cNvPr id="30809" name="Text Box 120">
              <a:extLst>
                <a:ext uri="{FF2B5EF4-FFF2-40B4-BE49-F238E27FC236}">
                  <a16:creationId xmlns:a16="http://schemas.microsoft.com/office/drawing/2014/main" id="{44D6843B-05E7-4568-895E-8810A11807C5}"/>
                </a:ext>
              </a:extLst>
            </p:cNvPr>
            <p:cNvSpPr txBox="1">
              <a:spLocks noChangeArrowheads="1"/>
            </p:cNvSpPr>
            <p:nvPr/>
          </p:nvSpPr>
          <p:spPr bwMode="auto">
            <a:xfrm>
              <a:off x="3657600" y="4804357"/>
              <a:ext cx="1989006" cy="36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Celebrate or Request a Debrief</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Document Lessons Learned</a:t>
              </a:r>
            </a:p>
          </p:txBody>
        </p:sp>
        <p:sp>
          <p:nvSpPr>
            <p:cNvPr id="30810" name="Text Box 121">
              <a:extLst>
                <a:ext uri="{FF2B5EF4-FFF2-40B4-BE49-F238E27FC236}">
                  <a16:creationId xmlns:a16="http://schemas.microsoft.com/office/drawing/2014/main" id="{F66CFCB0-14BA-4FF5-A57A-2389DDE5B1F4}"/>
                </a:ext>
              </a:extLst>
            </p:cNvPr>
            <p:cNvSpPr txBox="1">
              <a:spLocks noChangeArrowheads="1"/>
            </p:cNvSpPr>
            <p:nvPr/>
          </p:nvSpPr>
          <p:spPr bwMode="auto">
            <a:xfrm>
              <a:off x="3657600" y="3700022"/>
              <a:ext cx="1751761" cy="36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Quality Control / Checklists</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Final Proposal Review</a:t>
              </a:r>
            </a:p>
          </p:txBody>
        </p:sp>
        <p:sp>
          <p:nvSpPr>
            <p:cNvPr id="30811" name="Text Box 124">
              <a:extLst>
                <a:ext uri="{FF2B5EF4-FFF2-40B4-BE49-F238E27FC236}">
                  <a16:creationId xmlns:a16="http://schemas.microsoft.com/office/drawing/2014/main" id="{15D72265-44BF-491C-B43E-F29FF2BD3DFD}"/>
                </a:ext>
              </a:extLst>
            </p:cNvPr>
            <p:cNvSpPr txBox="1">
              <a:spLocks noChangeArrowheads="1"/>
            </p:cNvSpPr>
            <p:nvPr/>
          </p:nvSpPr>
          <p:spPr bwMode="auto">
            <a:xfrm>
              <a:off x="3670300" y="5407890"/>
              <a:ext cx="2573568" cy="830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Communication, Coordination, &amp; Strategy</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Marketing</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Opportunity Identification</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Past Performance Documentation</a:t>
              </a:r>
            </a:p>
            <a:p>
              <a:pPr defTabSz="1371600" fontAlgn="base">
                <a:spcBef>
                  <a:spcPct val="0"/>
                </a:spcBef>
                <a:spcAft>
                  <a:spcPct val="0"/>
                </a:spcAft>
                <a:buSzPct val="90000"/>
                <a:buFont typeface="Wingdings" panose="05000000000000000000" pitchFamily="2" charset="2"/>
                <a:buChar char="§"/>
              </a:pPr>
              <a:r>
                <a:rPr lang="en-US" altLang="en-US" sz="1500" dirty="0">
                  <a:solidFill>
                    <a:srgbClr val="1A68A6"/>
                  </a:solidFill>
                  <a:latin typeface="Arial" panose="020B0604020202020204" pitchFamily="34" charset="0"/>
                </a:rPr>
                <a:t> Personnel Documentation</a:t>
              </a:r>
            </a:p>
          </p:txBody>
        </p:sp>
        <p:sp>
          <p:nvSpPr>
            <p:cNvPr id="30812" name="Text Box 125">
              <a:extLst>
                <a:ext uri="{FF2B5EF4-FFF2-40B4-BE49-F238E27FC236}">
                  <a16:creationId xmlns:a16="http://schemas.microsoft.com/office/drawing/2014/main" id="{E79521CB-8AEA-4F9B-A8CB-310B6B2B0153}"/>
                </a:ext>
              </a:extLst>
            </p:cNvPr>
            <p:cNvSpPr txBox="1">
              <a:spLocks noChangeArrowheads="1"/>
            </p:cNvSpPr>
            <p:nvPr/>
          </p:nvSpPr>
          <p:spPr bwMode="auto">
            <a:xfrm>
              <a:off x="3060700" y="6380604"/>
              <a:ext cx="3798219" cy="21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500" i="1" dirty="0">
                  <a:solidFill>
                    <a:srgbClr val="FF0000"/>
                  </a:solidFill>
                  <a:latin typeface="Arial" panose="020B0604020202020204" pitchFamily="34" charset="0"/>
                </a:rPr>
                <a:t>* See Capture Planning section for the % Win Probability Criteria</a:t>
              </a:r>
            </a:p>
          </p:txBody>
        </p:sp>
      </p:gr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17">
            <a:extLst>
              <a:ext uri="{FF2B5EF4-FFF2-40B4-BE49-F238E27FC236}">
                <a16:creationId xmlns:a16="http://schemas.microsoft.com/office/drawing/2014/main" id="{566E6DFB-B3DF-4C9B-BA57-19923FF09762}"/>
              </a:ext>
            </a:extLst>
          </p:cNvPr>
          <p:cNvSpPr txBox="1">
            <a:spLocks noChangeArrowheads="1"/>
          </p:cNvSpPr>
          <p:nvPr/>
        </p:nvSpPr>
        <p:spPr bwMode="auto">
          <a:xfrm>
            <a:off x="2743201" y="1726408"/>
            <a:ext cx="1259919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400" dirty="0">
                <a:solidFill>
                  <a:srgbClr val="1A68A6"/>
                </a:solidFill>
                <a:latin typeface="Arial" panose="020B0604020202020204" pitchFamily="34" charset="0"/>
              </a:rPr>
              <a:t>Business Development continually builds partner, industry, and government relationships. We subscribe to Business Intelligence applications in order to provide insight and analysis into current opportunities. </a:t>
            </a:r>
          </a:p>
          <a:p>
            <a:pPr defTabSz="1371600" fontAlgn="base">
              <a:spcBef>
                <a:spcPct val="0"/>
              </a:spcBef>
              <a:spcAft>
                <a:spcPct val="0"/>
              </a:spcAft>
              <a:buNone/>
            </a:pPr>
            <a:endParaRPr lang="en-US" altLang="en-US" sz="2400" dirty="0">
              <a:solidFill>
                <a:srgbClr val="1A68A6"/>
              </a:solidFill>
              <a:latin typeface="Arial" panose="020B0604020202020204" pitchFamily="34" charset="0"/>
            </a:endParaRPr>
          </a:p>
          <a:p>
            <a:pPr defTabSz="1371600" fontAlgn="base">
              <a:spcBef>
                <a:spcPct val="0"/>
              </a:spcBef>
              <a:spcAft>
                <a:spcPct val="0"/>
              </a:spcAft>
              <a:buNone/>
            </a:pPr>
            <a:r>
              <a:rPr lang="en-US" altLang="en-US" sz="2400" dirty="0">
                <a:solidFill>
                  <a:srgbClr val="1A68A6"/>
                </a:solidFill>
                <a:latin typeface="Arial" panose="020B0604020202020204" pitchFamily="34" charset="0"/>
              </a:rPr>
              <a:t>Lead generation requires a process that ensures the intelligence is getting to the right people at the right time. </a:t>
            </a:r>
          </a:p>
          <a:p>
            <a:pPr defTabSz="1371600" fontAlgn="base">
              <a:spcBef>
                <a:spcPct val="0"/>
              </a:spcBef>
              <a:spcAft>
                <a:spcPct val="0"/>
              </a:spcAft>
              <a:buNone/>
            </a:pPr>
            <a:endParaRPr lang="en-US" altLang="en-US" sz="2400" dirty="0">
              <a:solidFill>
                <a:srgbClr val="1A68A6"/>
              </a:solidFill>
              <a:latin typeface="Arial" panose="020B0604020202020204" pitchFamily="34" charset="0"/>
            </a:endParaRPr>
          </a:p>
          <a:p>
            <a:pPr defTabSz="1371600" fontAlgn="base">
              <a:spcBef>
                <a:spcPct val="0"/>
              </a:spcBef>
              <a:spcAft>
                <a:spcPct val="0"/>
              </a:spcAft>
              <a:buNone/>
            </a:pPr>
            <a:r>
              <a:rPr lang="en-US" altLang="en-US" sz="2400" dirty="0">
                <a:solidFill>
                  <a:srgbClr val="1A68A6"/>
                </a:solidFill>
                <a:latin typeface="Arial" panose="020B0604020202020204" pitchFamily="34" charset="0"/>
              </a:rPr>
              <a:t>As staff identifies opportunities they should communicate with their Program Managers who, in turn, communicate with Account Executives.  These individuals will help us to qualify those opportunities.  </a:t>
            </a:r>
          </a:p>
        </p:txBody>
      </p:sp>
      <p:grpSp>
        <p:nvGrpSpPr>
          <p:cNvPr id="31747" name="Group 26">
            <a:extLst>
              <a:ext uri="{FF2B5EF4-FFF2-40B4-BE49-F238E27FC236}">
                <a16:creationId xmlns:a16="http://schemas.microsoft.com/office/drawing/2014/main" id="{57BC4F2E-34DA-4F6A-8730-E0D5181FDDBD}"/>
              </a:ext>
            </a:extLst>
          </p:cNvPr>
          <p:cNvGrpSpPr>
            <a:grpSpLocks/>
          </p:cNvGrpSpPr>
          <p:nvPr/>
        </p:nvGrpSpPr>
        <p:grpSpPr bwMode="auto">
          <a:xfrm>
            <a:off x="10744200" y="6343653"/>
            <a:ext cx="3886200" cy="2045496"/>
            <a:chOff x="-48" y="2256"/>
            <a:chExt cx="2112" cy="1243"/>
          </a:xfrm>
        </p:grpSpPr>
        <p:pic>
          <p:nvPicPr>
            <p:cNvPr id="31759" name="Picture 27" descr="chart copy">
              <a:extLst>
                <a:ext uri="{FF2B5EF4-FFF2-40B4-BE49-F238E27FC236}">
                  <a16:creationId xmlns:a16="http://schemas.microsoft.com/office/drawing/2014/main" id="{636B161A-53E6-44DA-A345-04B5ABA98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 y="2256"/>
              <a:ext cx="1964"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0" name="Text Box 28">
              <a:extLst>
                <a:ext uri="{FF2B5EF4-FFF2-40B4-BE49-F238E27FC236}">
                  <a16:creationId xmlns:a16="http://schemas.microsoft.com/office/drawing/2014/main" id="{86ACAFB8-DFA0-409C-B3AD-B49ECDCF7290}"/>
                </a:ext>
              </a:extLst>
            </p:cNvPr>
            <p:cNvSpPr txBox="1">
              <a:spLocks noChangeArrowheads="1"/>
            </p:cNvSpPr>
            <p:nvPr/>
          </p:nvSpPr>
          <p:spPr bwMode="auto">
            <a:xfrm>
              <a:off x="1029" y="2265"/>
              <a:ext cx="916" cy="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10000"/>
                </a:spcBef>
                <a:spcAft>
                  <a:spcPct val="0"/>
                </a:spcAft>
                <a:buNone/>
              </a:pPr>
              <a:r>
                <a:rPr lang="en-US" altLang="en-US" sz="1800" b="1" dirty="0">
                  <a:solidFill>
                    <a:srgbClr val="1A68A6"/>
                  </a:solidFill>
                  <a:latin typeface="Arial" panose="020B0604020202020204" pitchFamily="34" charset="0"/>
                </a:rPr>
                <a:t>BD Core Team</a:t>
              </a:r>
            </a:p>
          </p:txBody>
        </p:sp>
        <p:sp>
          <p:nvSpPr>
            <p:cNvPr id="31761" name="Text Box 29">
              <a:extLst>
                <a:ext uri="{FF2B5EF4-FFF2-40B4-BE49-F238E27FC236}">
                  <a16:creationId xmlns:a16="http://schemas.microsoft.com/office/drawing/2014/main" id="{A2E49E3A-0FAE-4942-9A9D-DCCACBAF5FA2}"/>
                </a:ext>
              </a:extLst>
            </p:cNvPr>
            <p:cNvSpPr txBox="1">
              <a:spLocks noChangeArrowheads="1"/>
            </p:cNvSpPr>
            <p:nvPr/>
          </p:nvSpPr>
          <p:spPr bwMode="auto">
            <a:xfrm>
              <a:off x="12" y="2268"/>
              <a:ext cx="917" cy="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10000"/>
                </a:spcBef>
                <a:spcAft>
                  <a:spcPct val="0"/>
                </a:spcAft>
                <a:buNone/>
              </a:pPr>
              <a:r>
                <a:rPr lang="en-US" altLang="en-US" sz="1800" b="1" dirty="0">
                  <a:solidFill>
                    <a:srgbClr val="1A68A6"/>
                  </a:solidFill>
                  <a:latin typeface="Arial" panose="020B0604020202020204" pitchFamily="34" charset="0"/>
                </a:rPr>
                <a:t>Account Executives</a:t>
              </a:r>
            </a:p>
          </p:txBody>
        </p:sp>
        <p:sp>
          <p:nvSpPr>
            <p:cNvPr id="31762" name="Text Box 30">
              <a:extLst>
                <a:ext uri="{FF2B5EF4-FFF2-40B4-BE49-F238E27FC236}">
                  <a16:creationId xmlns:a16="http://schemas.microsoft.com/office/drawing/2014/main" id="{180DBB20-AD11-4AC0-AB66-9D14E3502756}"/>
                </a:ext>
              </a:extLst>
            </p:cNvPr>
            <p:cNvSpPr txBox="1">
              <a:spLocks noChangeArrowheads="1"/>
            </p:cNvSpPr>
            <p:nvPr/>
          </p:nvSpPr>
          <p:spPr bwMode="auto">
            <a:xfrm>
              <a:off x="1146" y="2901"/>
              <a:ext cx="918"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10000"/>
                </a:spcBef>
                <a:spcAft>
                  <a:spcPct val="0"/>
                </a:spcAft>
                <a:buNone/>
              </a:pPr>
              <a:r>
                <a:rPr lang="en-US" altLang="en-US" sz="1800" b="1" dirty="0">
                  <a:solidFill>
                    <a:srgbClr val="1A68A6"/>
                  </a:solidFill>
                  <a:latin typeface="Arial" panose="020B0604020202020204" pitchFamily="34" charset="0"/>
                </a:rPr>
                <a:t>All Staff</a:t>
              </a:r>
            </a:p>
          </p:txBody>
        </p:sp>
        <p:sp>
          <p:nvSpPr>
            <p:cNvPr id="31763" name="Text Box 31">
              <a:extLst>
                <a:ext uri="{FF2B5EF4-FFF2-40B4-BE49-F238E27FC236}">
                  <a16:creationId xmlns:a16="http://schemas.microsoft.com/office/drawing/2014/main" id="{2F67F349-11FC-4E02-957A-FC22BD1C4FAF}"/>
                </a:ext>
              </a:extLst>
            </p:cNvPr>
            <p:cNvSpPr txBox="1">
              <a:spLocks noChangeArrowheads="1"/>
            </p:cNvSpPr>
            <p:nvPr/>
          </p:nvSpPr>
          <p:spPr bwMode="auto">
            <a:xfrm>
              <a:off x="-48" y="2880"/>
              <a:ext cx="918" cy="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10000"/>
                </a:spcBef>
                <a:spcAft>
                  <a:spcPct val="0"/>
                </a:spcAft>
                <a:buNone/>
              </a:pPr>
              <a:r>
                <a:rPr lang="en-US" altLang="en-US" sz="1800" b="1" dirty="0">
                  <a:solidFill>
                    <a:srgbClr val="1A68A6"/>
                  </a:solidFill>
                  <a:latin typeface="Arial" panose="020B0604020202020204" pitchFamily="34" charset="0"/>
                </a:rPr>
                <a:t>Program Managers</a:t>
              </a:r>
            </a:p>
          </p:txBody>
        </p:sp>
      </p:grpSp>
      <p:sp>
        <p:nvSpPr>
          <p:cNvPr id="31748" name="AutoShape 21">
            <a:extLst>
              <a:ext uri="{FF2B5EF4-FFF2-40B4-BE49-F238E27FC236}">
                <a16:creationId xmlns:a16="http://schemas.microsoft.com/office/drawing/2014/main" id="{A976D82A-EE6A-4853-8A79-E495736AE70D}"/>
              </a:ext>
            </a:extLst>
          </p:cNvPr>
          <p:cNvSpPr>
            <a:spLocks noChangeArrowheads="1"/>
          </p:cNvSpPr>
          <p:nvPr/>
        </p:nvSpPr>
        <p:spPr bwMode="auto">
          <a:xfrm rot="5400000">
            <a:off x="12230101" y="7943851"/>
            <a:ext cx="721520" cy="1178720"/>
          </a:xfrm>
          <a:prstGeom prst="curvedLeftArrow">
            <a:avLst>
              <a:gd name="adj1" fmla="val 32673"/>
              <a:gd name="adj2" fmla="val 65347"/>
              <a:gd name="adj3" fmla="val 33333"/>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1749" name="AutoShape 22">
            <a:extLst>
              <a:ext uri="{FF2B5EF4-FFF2-40B4-BE49-F238E27FC236}">
                <a16:creationId xmlns:a16="http://schemas.microsoft.com/office/drawing/2014/main" id="{00694751-FE22-46B2-BAB8-1761D7DAC303}"/>
              </a:ext>
            </a:extLst>
          </p:cNvPr>
          <p:cNvSpPr>
            <a:spLocks noChangeArrowheads="1"/>
          </p:cNvSpPr>
          <p:nvPr/>
        </p:nvSpPr>
        <p:spPr bwMode="auto">
          <a:xfrm rot="11088813">
            <a:off x="10287001" y="6686550"/>
            <a:ext cx="711995" cy="1193007"/>
          </a:xfrm>
          <a:prstGeom prst="curvedLeftArrow">
            <a:avLst>
              <a:gd name="adj1" fmla="val 33512"/>
              <a:gd name="adj2" fmla="val 67023"/>
              <a:gd name="adj3" fmla="val 33333"/>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1750" name="AutoShape 23">
            <a:extLst>
              <a:ext uri="{FF2B5EF4-FFF2-40B4-BE49-F238E27FC236}">
                <a16:creationId xmlns:a16="http://schemas.microsoft.com/office/drawing/2014/main" id="{1772C018-AE0B-4FC4-8487-3578D090DEF4}"/>
              </a:ext>
            </a:extLst>
          </p:cNvPr>
          <p:cNvSpPr>
            <a:spLocks noChangeArrowheads="1"/>
          </p:cNvSpPr>
          <p:nvPr/>
        </p:nvSpPr>
        <p:spPr bwMode="auto">
          <a:xfrm rot="16200000">
            <a:off x="12344401" y="5467351"/>
            <a:ext cx="721520" cy="1178720"/>
          </a:xfrm>
          <a:prstGeom prst="curvedLeftArrow">
            <a:avLst>
              <a:gd name="adj1" fmla="val 32673"/>
              <a:gd name="adj2" fmla="val 65347"/>
              <a:gd name="adj3" fmla="val 33333"/>
            </a:avLst>
          </a:prstGeom>
          <a:solidFill>
            <a:srgbClr val="00008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1751" name="Text Box 33">
            <a:extLst>
              <a:ext uri="{FF2B5EF4-FFF2-40B4-BE49-F238E27FC236}">
                <a16:creationId xmlns:a16="http://schemas.microsoft.com/office/drawing/2014/main" id="{1838076E-BABD-4FD8-AE84-68FF4E420419}"/>
              </a:ext>
            </a:extLst>
          </p:cNvPr>
          <p:cNvSpPr txBox="1">
            <a:spLocks noChangeArrowheads="1"/>
          </p:cNvSpPr>
          <p:nvPr/>
        </p:nvSpPr>
        <p:spPr bwMode="auto">
          <a:xfrm>
            <a:off x="11029950" y="8805863"/>
            <a:ext cx="30861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marL="685800" lvl="1" defTabSz="1371600" fontAlgn="base">
              <a:spcBef>
                <a:spcPct val="0"/>
              </a:spcBef>
              <a:spcAft>
                <a:spcPct val="0"/>
              </a:spcAft>
              <a:buClrTx/>
              <a:buNone/>
            </a:pPr>
            <a:r>
              <a:rPr lang="en-US" altLang="en-US" sz="1500" dirty="0">
                <a:solidFill>
                  <a:srgbClr val="1A68A6"/>
                </a:solidFill>
                <a:latin typeface="Arial" panose="020B0604020202020204" pitchFamily="34" charset="0"/>
              </a:rPr>
              <a:t>Client, project, &amp; </a:t>
            </a:r>
          </a:p>
          <a:p>
            <a:pPr marL="685800" lvl="1" defTabSz="1371600" fontAlgn="base">
              <a:spcBef>
                <a:spcPct val="0"/>
              </a:spcBef>
              <a:spcAft>
                <a:spcPct val="0"/>
              </a:spcAft>
              <a:buClrTx/>
              <a:buNone/>
            </a:pPr>
            <a:r>
              <a:rPr lang="en-US" altLang="en-US" sz="1500" dirty="0">
                <a:solidFill>
                  <a:srgbClr val="1A68A6"/>
                </a:solidFill>
                <a:latin typeface="Arial" panose="020B0604020202020204" pitchFamily="34" charset="0"/>
              </a:rPr>
              <a:t>industry intelligence</a:t>
            </a:r>
          </a:p>
        </p:txBody>
      </p:sp>
      <p:sp>
        <p:nvSpPr>
          <p:cNvPr id="31752" name="Text Box 34">
            <a:extLst>
              <a:ext uri="{FF2B5EF4-FFF2-40B4-BE49-F238E27FC236}">
                <a16:creationId xmlns:a16="http://schemas.microsoft.com/office/drawing/2014/main" id="{A7DF1466-242C-4DF1-95E1-01D34DB12CCE}"/>
              </a:ext>
            </a:extLst>
          </p:cNvPr>
          <p:cNvSpPr txBox="1">
            <a:spLocks noChangeArrowheads="1"/>
          </p:cNvSpPr>
          <p:nvPr/>
        </p:nvSpPr>
        <p:spPr bwMode="auto">
          <a:xfrm>
            <a:off x="8572500" y="6838950"/>
            <a:ext cx="2057400"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marL="685800" lvl="1" defTabSz="1371600" fontAlgn="base">
              <a:spcBef>
                <a:spcPct val="0"/>
              </a:spcBef>
              <a:spcAft>
                <a:spcPct val="0"/>
              </a:spcAft>
              <a:buClrTx/>
              <a:buNone/>
            </a:pPr>
            <a:r>
              <a:rPr lang="en-US" altLang="en-US" sz="1500" dirty="0">
                <a:solidFill>
                  <a:srgbClr val="1A68A6"/>
                </a:solidFill>
                <a:latin typeface="Arial" panose="020B0604020202020204" pitchFamily="34" charset="0"/>
              </a:rPr>
              <a:t>Qualified Client, project, &amp; industry intelligence</a:t>
            </a:r>
          </a:p>
        </p:txBody>
      </p:sp>
      <p:sp>
        <p:nvSpPr>
          <p:cNvPr id="31753" name="Text Box 35">
            <a:extLst>
              <a:ext uri="{FF2B5EF4-FFF2-40B4-BE49-F238E27FC236}">
                <a16:creationId xmlns:a16="http://schemas.microsoft.com/office/drawing/2014/main" id="{D240F5DD-85E2-47B1-9126-EABBBADC9DAF}"/>
              </a:ext>
            </a:extLst>
          </p:cNvPr>
          <p:cNvSpPr txBox="1">
            <a:spLocks noChangeArrowheads="1"/>
          </p:cNvSpPr>
          <p:nvPr/>
        </p:nvSpPr>
        <p:spPr bwMode="auto">
          <a:xfrm>
            <a:off x="11049000" y="5143501"/>
            <a:ext cx="30861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marL="685800" lvl="1" defTabSz="1371600" fontAlgn="base">
              <a:spcBef>
                <a:spcPct val="0"/>
              </a:spcBef>
              <a:spcAft>
                <a:spcPct val="0"/>
              </a:spcAft>
              <a:buClrTx/>
              <a:buNone/>
            </a:pPr>
            <a:r>
              <a:rPr lang="en-US" altLang="en-US" sz="1500" dirty="0">
                <a:solidFill>
                  <a:srgbClr val="1A68A6"/>
                </a:solidFill>
                <a:latin typeface="Arial" panose="020B0604020202020204" pitchFamily="34" charset="0"/>
              </a:rPr>
              <a:t>Qualified Client, project, &amp; industry intelligence</a:t>
            </a:r>
          </a:p>
        </p:txBody>
      </p:sp>
      <p:sp>
        <p:nvSpPr>
          <p:cNvPr id="31754" name="Rectangle 36">
            <a:extLst>
              <a:ext uri="{FF2B5EF4-FFF2-40B4-BE49-F238E27FC236}">
                <a16:creationId xmlns:a16="http://schemas.microsoft.com/office/drawing/2014/main" id="{075ABD5D-AE3F-47AE-AFF5-E06268265529}"/>
              </a:ext>
            </a:extLst>
          </p:cNvPr>
          <p:cNvSpPr>
            <a:spLocks noChangeArrowheads="1"/>
          </p:cNvSpPr>
          <p:nvPr/>
        </p:nvSpPr>
        <p:spPr bwMode="auto">
          <a:xfrm>
            <a:off x="5715000" y="5600700"/>
            <a:ext cx="2628900" cy="3429000"/>
          </a:xfrm>
          <a:prstGeom prst="rect">
            <a:avLst/>
          </a:prstGeom>
          <a:solidFill>
            <a:srgbClr val="FFFF99">
              <a:alpha val="3294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1755" name="Text Box 37">
            <a:extLst>
              <a:ext uri="{FF2B5EF4-FFF2-40B4-BE49-F238E27FC236}">
                <a16:creationId xmlns:a16="http://schemas.microsoft.com/office/drawing/2014/main" id="{237B1067-F3B9-4E7C-B338-659E81CDA37D}"/>
              </a:ext>
            </a:extLst>
          </p:cNvPr>
          <p:cNvSpPr txBox="1">
            <a:spLocks noChangeArrowheads="1"/>
          </p:cNvSpPr>
          <p:nvPr/>
        </p:nvSpPr>
        <p:spPr bwMode="auto">
          <a:xfrm>
            <a:off x="5715000" y="6834188"/>
            <a:ext cx="2628900"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They are viewed by the client as solution providers</a:t>
            </a:r>
          </a:p>
          <a:p>
            <a:pPr defTabSz="1371600" fontAlgn="base">
              <a:spcBef>
                <a:spcPct val="0"/>
              </a:spcBef>
              <a:spcAft>
                <a:spcPct val="0"/>
              </a:spcAft>
              <a:buFontTx/>
              <a:buChar char="•"/>
            </a:pPr>
            <a:endParaRPr lang="en-US" altLang="en-US" sz="1500" dirty="0">
              <a:solidFill>
                <a:srgbClr val="1A68A6"/>
              </a:solidFill>
              <a:latin typeface="Arial" panose="020B0604020202020204" pitchFamily="34" charset="0"/>
            </a:endParaRP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They are viewed by the client as focused on the problem or service</a:t>
            </a:r>
          </a:p>
          <a:p>
            <a:pPr defTabSz="1371600" fontAlgn="base">
              <a:spcBef>
                <a:spcPct val="0"/>
              </a:spcBef>
              <a:spcAft>
                <a:spcPct val="0"/>
              </a:spcAft>
              <a:buNone/>
            </a:pPr>
            <a:endParaRPr lang="en-US" altLang="en-US" sz="1500" dirty="0">
              <a:solidFill>
                <a:srgbClr val="1A68A6"/>
              </a:solidFill>
              <a:latin typeface="Arial" panose="020B0604020202020204" pitchFamily="34" charset="0"/>
            </a:endParaRP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They are NOT viewed as focused on the money</a:t>
            </a:r>
          </a:p>
        </p:txBody>
      </p:sp>
      <p:sp>
        <p:nvSpPr>
          <p:cNvPr id="31756" name="Text Box 38">
            <a:extLst>
              <a:ext uri="{FF2B5EF4-FFF2-40B4-BE49-F238E27FC236}">
                <a16:creationId xmlns:a16="http://schemas.microsoft.com/office/drawing/2014/main" id="{0573C97C-E284-4548-92FF-7E2F12D90803}"/>
              </a:ext>
            </a:extLst>
          </p:cNvPr>
          <p:cNvSpPr txBox="1">
            <a:spLocks noChangeArrowheads="1"/>
          </p:cNvSpPr>
          <p:nvPr/>
        </p:nvSpPr>
        <p:spPr bwMode="auto">
          <a:xfrm>
            <a:off x="5715000" y="5600700"/>
            <a:ext cx="2514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NOTE #1: Why are Account Executives Critical to our Success?</a:t>
            </a:r>
          </a:p>
        </p:txBody>
      </p:sp>
      <p:sp>
        <p:nvSpPr>
          <p:cNvPr id="31757" name="Text Box 39">
            <a:extLst>
              <a:ext uri="{FF2B5EF4-FFF2-40B4-BE49-F238E27FC236}">
                <a16:creationId xmlns:a16="http://schemas.microsoft.com/office/drawing/2014/main" id="{E419C6AB-C2EA-4E2D-A148-80E3AA1F52CE}"/>
              </a:ext>
            </a:extLst>
          </p:cNvPr>
          <p:cNvSpPr txBox="1">
            <a:spLocks noChangeArrowheads="1"/>
          </p:cNvSpPr>
          <p:nvPr/>
        </p:nvSpPr>
        <p:spPr bwMode="auto">
          <a:xfrm>
            <a:off x="12407579" y="7034213"/>
            <a:ext cx="52610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1500" b="1" i="1" dirty="0">
                <a:solidFill>
                  <a:prstClr val="white"/>
                </a:solidFill>
                <a:latin typeface="Arial" panose="020B0604020202020204" pitchFamily="34" charset="0"/>
              </a:rPr>
              <a:t>BD </a:t>
            </a:r>
          </a:p>
          <a:p>
            <a:pPr algn="ctr" defTabSz="1371600" fontAlgn="base">
              <a:spcBef>
                <a:spcPct val="0"/>
              </a:spcBef>
              <a:spcAft>
                <a:spcPct val="0"/>
              </a:spcAft>
              <a:buNone/>
            </a:pPr>
            <a:r>
              <a:rPr lang="en-US" altLang="en-US" sz="1500" b="1" i="1" dirty="0">
                <a:solidFill>
                  <a:prstClr val="white"/>
                </a:solidFill>
                <a:latin typeface="Arial" panose="020B0604020202020204" pitchFamily="34" charset="0"/>
              </a:rPr>
              <a:t>Org</a:t>
            </a:r>
          </a:p>
        </p:txBody>
      </p:sp>
      <p:sp>
        <p:nvSpPr>
          <p:cNvPr id="31758" name="Text Box 46">
            <a:extLst>
              <a:ext uri="{FF2B5EF4-FFF2-40B4-BE49-F238E27FC236}">
                <a16:creationId xmlns:a16="http://schemas.microsoft.com/office/drawing/2014/main" id="{9ADA156E-2FC2-4D0D-B14B-EDF797805618}"/>
              </a:ext>
            </a:extLst>
          </p:cNvPr>
          <p:cNvSpPr txBox="1">
            <a:spLocks noChangeArrowheads="1"/>
          </p:cNvSpPr>
          <p:nvPr/>
        </p:nvSpPr>
        <p:spPr bwMode="auto">
          <a:xfrm>
            <a:off x="2945608" y="111920"/>
            <a:ext cx="127849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a:t>
            </a:r>
          </a:p>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Opportunity Identification</a:t>
            </a: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12">
            <a:extLst>
              <a:ext uri="{FF2B5EF4-FFF2-40B4-BE49-F238E27FC236}">
                <a16:creationId xmlns:a16="http://schemas.microsoft.com/office/drawing/2014/main" id="{BEAFD1B0-2C84-45D0-A567-6CA9055C77A8}"/>
              </a:ext>
            </a:extLst>
          </p:cNvPr>
          <p:cNvSpPr txBox="1">
            <a:spLocks noChangeArrowheads="1"/>
          </p:cNvSpPr>
          <p:nvPr/>
        </p:nvSpPr>
        <p:spPr bwMode="auto">
          <a:xfrm>
            <a:off x="10629900" y="1714501"/>
            <a:ext cx="5257800" cy="7848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5)  Positioning Process</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Have a reason to know people</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Be known by Source Selection Board (SSB) members by focusing on client’s requirements</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Trusted colleague is how we meet w/ top managers, mid level managers, and technical staff</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Demonstrations help the client decide what is best for them</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We get to know the client’s real requirements &amp; dreams because we let them teach us</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We earn the privilege to know the client’s price</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Trust colleague helps us to earn the client’s trust and confidence.</a:t>
            </a:r>
          </a:p>
          <a:p>
            <a:pPr defTabSz="1371600" fontAlgn="base">
              <a:spcBef>
                <a:spcPct val="0"/>
              </a:spcBef>
              <a:spcAft>
                <a:spcPct val="0"/>
              </a:spcAft>
              <a:buNone/>
            </a:pPr>
            <a:endParaRPr lang="en-US" altLang="en-US" sz="1800" i="1" dirty="0">
              <a:solidFill>
                <a:srgbClr val="1A68A6"/>
              </a:solidFill>
              <a:latin typeface="Arial" panose="020B0604020202020204" pitchFamily="34" charset="0"/>
            </a:endParaRPr>
          </a:p>
          <a:p>
            <a:pPr defTabSz="1371600" fontAlgn="base">
              <a:spcBef>
                <a:spcPct val="0"/>
              </a:spcBef>
              <a:spcAft>
                <a:spcPct val="0"/>
              </a:spcAft>
              <a:buNone/>
            </a:pPr>
            <a:r>
              <a:rPr lang="en-US" altLang="en-US" sz="1800" b="1" dirty="0">
                <a:solidFill>
                  <a:srgbClr val="1A68A6"/>
                </a:solidFill>
                <a:latin typeface="Arial" panose="020B0604020202020204" pitchFamily="34" charset="0"/>
              </a:rPr>
              <a:t>6)  Analyze Your Position</a:t>
            </a:r>
            <a:endParaRPr lang="en-US" altLang="en-US" sz="1800" i="1" dirty="0">
              <a:solidFill>
                <a:srgbClr val="1A68A6"/>
              </a:solidFill>
              <a:latin typeface="Arial" panose="020B0604020202020204" pitchFamily="34" charset="0"/>
            </a:endParaRP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Do we know the client? </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Do we know the SSB members?</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Do we know staff at all 3 levels (top managers, mid level managers, and technical staff)?</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Have we shown what we do (demo)?</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What are the priorities, problems, &amp; issues?</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Do we know all the requirements?</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Do we know the budget / price?</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Have we earned the client’s trust?</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What are the next steps?</a:t>
            </a:r>
          </a:p>
          <a:p>
            <a:pPr defTabSz="1371600" fontAlgn="base">
              <a:spcBef>
                <a:spcPct val="0"/>
              </a:spcBef>
              <a:spcAft>
                <a:spcPct val="0"/>
              </a:spcAft>
              <a:buNone/>
            </a:pPr>
            <a:endParaRPr lang="en-US" altLang="en-US" sz="1800" i="1" dirty="0">
              <a:solidFill>
                <a:srgbClr val="1A68A6"/>
              </a:solidFill>
              <a:latin typeface="Arial" panose="020B0604020202020204" pitchFamily="34" charset="0"/>
            </a:endParaRPr>
          </a:p>
          <a:p>
            <a:pPr defTabSz="1371600" fontAlgn="base">
              <a:spcBef>
                <a:spcPct val="0"/>
              </a:spcBef>
              <a:spcAft>
                <a:spcPct val="0"/>
              </a:spcAft>
              <a:buNone/>
            </a:pPr>
            <a:endParaRPr lang="en-US" altLang="en-US" sz="1800" i="1" dirty="0">
              <a:solidFill>
                <a:srgbClr val="1A68A6"/>
              </a:solidFill>
              <a:latin typeface="Arial" panose="020B0604020202020204" pitchFamily="34" charset="0"/>
            </a:endParaRPr>
          </a:p>
        </p:txBody>
      </p:sp>
      <p:sp>
        <p:nvSpPr>
          <p:cNvPr id="32771" name="Text Box 24">
            <a:extLst>
              <a:ext uri="{FF2B5EF4-FFF2-40B4-BE49-F238E27FC236}">
                <a16:creationId xmlns:a16="http://schemas.microsoft.com/office/drawing/2014/main" id="{38ACBEA8-EBDA-431D-8CB1-EA0309F5BCDB}"/>
              </a:ext>
            </a:extLst>
          </p:cNvPr>
          <p:cNvSpPr txBox="1">
            <a:spLocks noChangeArrowheads="1"/>
          </p:cNvSpPr>
          <p:nvPr/>
        </p:nvSpPr>
        <p:spPr bwMode="auto">
          <a:xfrm>
            <a:off x="2743200" y="1600200"/>
            <a:ext cx="7181850" cy="840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1) Farming Process</a:t>
            </a:r>
            <a:endParaRPr lang="en-US" altLang="en-US" sz="1800" dirty="0">
              <a:solidFill>
                <a:srgbClr val="1A68A6"/>
              </a:solidFill>
              <a:latin typeface="Arial" panose="020B0604020202020204" pitchFamily="34" charset="0"/>
            </a:endParaRP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Getting additional tasks from client on the existing contract.</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Using existing contract to do work for other than original client.</a:t>
            </a:r>
          </a:p>
          <a:p>
            <a:pPr defTabSz="1371600" fontAlgn="base">
              <a:spcBef>
                <a:spcPct val="0"/>
              </a:spcBef>
              <a:spcAft>
                <a:spcPct val="0"/>
              </a:spcAft>
              <a:buNone/>
            </a:pPr>
            <a:r>
              <a:rPr lang="en-US" altLang="en-US" sz="1800" i="1" dirty="0">
                <a:solidFill>
                  <a:srgbClr val="1A68A6"/>
                </a:solidFill>
                <a:latin typeface="Arial" panose="020B0604020202020204" pitchFamily="34" charset="0"/>
              </a:rPr>
              <a:t>**An existing contract is a license for business development!</a:t>
            </a:r>
          </a:p>
          <a:p>
            <a:pPr defTabSz="1371600" fontAlgn="base">
              <a:spcBef>
                <a:spcPct val="0"/>
              </a:spcBef>
              <a:spcAft>
                <a:spcPct val="0"/>
              </a:spcAft>
              <a:buNone/>
            </a:pPr>
            <a:endParaRPr lang="en-US" altLang="en-US" sz="1800" i="1" dirty="0">
              <a:solidFill>
                <a:srgbClr val="1A68A6"/>
              </a:solidFill>
              <a:latin typeface="Arial" panose="020B0604020202020204" pitchFamily="34" charset="0"/>
            </a:endParaRPr>
          </a:p>
          <a:p>
            <a:pPr defTabSz="1371600" fontAlgn="base">
              <a:spcBef>
                <a:spcPct val="0"/>
              </a:spcBef>
              <a:spcAft>
                <a:spcPct val="0"/>
              </a:spcAft>
              <a:buNone/>
            </a:pPr>
            <a:r>
              <a:rPr lang="en-US" altLang="en-US" sz="1800" b="1" dirty="0">
                <a:solidFill>
                  <a:srgbClr val="1A68A6"/>
                </a:solidFill>
                <a:latin typeface="Arial" panose="020B0604020202020204" pitchFamily="34" charset="0"/>
              </a:rPr>
              <a:t>2) Elements of Successful Farming</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Access</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Know Decision Makers &amp; Influencers</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Know the problem</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Know client can get money</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Know your competition</a:t>
            </a:r>
          </a:p>
          <a:p>
            <a:pPr defTabSz="1371600" fontAlgn="base">
              <a:spcBef>
                <a:spcPct val="0"/>
              </a:spcBef>
              <a:spcAft>
                <a:spcPct val="0"/>
              </a:spcAft>
              <a:buFontTx/>
              <a:buChar char="•"/>
            </a:pPr>
            <a:endParaRPr lang="en-US" altLang="en-US" sz="1800" dirty="0">
              <a:solidFill>
                <a:srgbClr val="1A68A6"/>
              </a:solidFill>
              <a:latin typeface="Arial" panose="020B0604020202020204" pitchFamily="34" charset="0"/>
            </a:endParaRPr>
          </a:p>
          <a:p>
            <a:pPr defTabSz="1371600" fontAlgn="base">
              <a:spcBef>
                <a:spcPct val="0"/>
              </a:spcBef>
              <a:spcAft>
                <a:spcPct val="0"/>
              </a:spcAft>
              <a:buNone/>
            </a:pPr>
            <a:r>
              <a:rPr lang="en-US" altLang="en-US" sz="1800" b="1" dirty="0">
                <a:solidFill>
                  <a:srgbClr val="1A68A6"/>
                </a:solidFill>
                <a:latin typeface="Arial" panose="020B0604020202020204" pitchFamily="34" charset="0"/>
              </a:rPr>
              <a:t>3) Leveraging Process</a:t>
            </a:r>
            <a:endParaRPr lang="en-US" altLang="en-US" sz="1800" i="1" dirty="0">
              <a:solidFill>
                <a:srgbClr val="1A68A6"/>
              </a:solidFill>
              <a:latin typeface="Arial" panose="020B0604020202020204" pitchFamily="34" charset="0"/>
            </a:endParaRPr>
          </a:p>
          <a:p>
            <a:pPr defTabSz="1371600" fontAlgn="base">
              <a:spcBef>
                <a:spcPct val="0"/>
              </a:spcBef>
              <a:spcAft>
                <a:spcPct val="0"/>
              </a:spcAft>
              <a:buNone/>
            </a:pPr>
            <a:r>
              <a:rPr lang="en-US" altLang="en-US" sz="1800" i="1" dirty="0">
                <a:solidFill>
                  <a:srgbClr val="1A68A6"/>
                </a:solidFill>
                <a:latin typeface="Arial" panose="020B0604020202020204" pitchFamily="34" charset="0"/>
              </a:rPr>
              <a:t>Leveraging is identifying potential clients &amp; needs by using the contacts you develop on your contracts.</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Develop the org chart</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Find out who has the contacts</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Ask for the introduction</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Communicate with Core BD Team</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Set the meeting</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LISTEN for “the pain” and be helpful</a:t>
            </a:r>
          </a:p>
          <a:p>
            <a:pPr defTabSz="1371600" fontAlgn="base">
              <a:spcBef>
                <a:spcPct val="0"/>
              </a:spcBef>
              <a:spcAft>
                <a:spcPct val="0"/>
              </a:spcAft>
              <a:buNone/>
            </a:pPr>
            <a:endParaRPr lang="en-US" altLang="en-US" sz="1800" i="1" dirty="0">
              <a:solidFill>
                <a:srgbClr val="1A68A6"/>
              </a:solidFill>
              <a:latin typeface="Arial" panose="020B0604020202020204" pitchFamily="34" charset="0"/>
            </a:endParaRPr>
          </a:p>
          <a:p>
            <a:pPr defTabSz="1371600" fontAlgn="base">
              <a:spcBef>
                <a:spcPct val="0"/>
              </a:spcBef>
              <a:spcAft>
                <a:spcPct val="0"/>
              </a:spcAft>
              <a:buNone/>
            </a:pPr>
            <a:r>
              <a:rPr lang="en-US" altLang="en-US" sz="1800" b="1" dirty="0">
                <a:solidFill>
                  <a:srgbClr val="1A68A6"/>
                </a:solidFill>
                <a:latin typeface="Arial" panose="020B0604020202020204" pitchFamily="34" charset="0"/>
              </a:rPr>
              <a:t>4)  What are you listening for?</a:t>
            </a:r>
            <a:endParaRPr lang="en-US" altLang="en-US" sz="1800" dirty="0">
              <a:solidFill>
                <a:srgbClr val="1A68A6"/>
              </a:solidFill>
              <a:latin typeface="Arial" panose="020B0604020202020204" pitchFamily="34" charset="0"/>
            </a:endParaRP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But…</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However…</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You know…</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Also…</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That’s Not…</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Let me explain…</a:t>
            </a:r>
          </a:p>
          <a:p>
            <a:pPr defTabSz="1371600" fontAlgn="base">
              <a:spcBef>
                <a:spcPct val="0"/>
              </a:spcBef>
              <a:spcAft>
                <a:spcPct val="0"/>
              </a:spcAft>
              <a:buNone/>
            </a:pPr>
            <a:endParaRPr lang="en-US" altLang="en-US" sz="1800" dirty="0">
              <a:solidFill>
                <a:srgbClr val="1A68A6"/>
              </a:solidFill>
              <a:latin typeface="Arial" panose="020B0604020202020204" pitchFamily="34" charset="0"/>
            </a:endParaRPr>
          </a:p>
        </p:txBody>
      </p:sp>
      <p:sp>
        <p:nvSpPr>
          <p:cNvPr id="32772" name="Text Box 46">
            <a:extLst>
              <a:ext uri="{FF2B5EF4-FFF2-40B4-BE49-F238E27FC236}">
                <a16:creationId xmlns:a16="http://schemas.microsoft.com/office/drawing/2014/main" id="{948791BC-4988-4B42-B40D-AAD76C49B8AC}"/>
              </a:ext>
            </a:extLst>
          </p:cNvPr>
          <p:cNvSpPr txBox="1">
            <a:spLocks noChangeArrowheads="1"/>
          </p:cNvSpPr>
          <p:nvPr/>
        </p:nvSpPr>
        <p:spPr bwMode="auto">
          <a:xfrm>
            <a:off x="2945608" y="111920"/>
            <a:ext cx="127849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a:t>
            </a:r>
          </a:p>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Opportunity Identification</a:t>
            </a: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4" name="Text Box 5">
            <a:extLst>
              <a:ext uri="{FF2B5EF4-FFF2-40B4-BE49-F238E27FC236}">
                <a16:creationId xmlns:a16="http://schemas.microsoft.com/office/drawing/2014/main" id="{BF2E6AF3-F35D-4496-B3DB-9FC05B5A971E}"/>
              </a:ext>
            </a:extLst>
          </p:cNvPr>
          <p:cNvSpPr txBox="1">
            <a:spLocks noChangeArrowheads="1"/>
          </p:cNvSpPr>
          <p:nvPr/>
        </p:nvSpPr>
        <p:spPr bwMode="auto">
          <a:xfrm>
            <a:off x="3543301" y="4343400"/>
            <a:ext cx="12447703"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 typeface="Wingdings" panose="05000000000000000000" pitchFamily="2" charset="2"/>
              <a:buChar char="§"/>
            </a:pPr>
            <a:r>
              <a:rPr lang="en-US" altLang="en-US" sz="2400" dirty="0">
                <a:solidFill>
                  <a:srgbClr val="1A68A6"/>
                </a:solidFill>
                <a:latin typeface="Arial" panose="020B0604020202020204" pitchFamily="34" charset="0"/>
              </a:rPr>
              <a:t> Do we know the client?</a:t>
            </a:r>
          </a:p>
          <a:p>
            <a:pPr defTabSz="1371600" fontAlgn="base">
              <a:spcBef>
                <a:spcPct val="0"/>
              </a:spcBef>
              <a:spcAft>
                <a:spcPct val="0"/>
              </a:spcAft>
              <a:buFont typeface="Wingdings" panose="05000000000000000000" pitchFamily="2" charset="2"/>
              <a:buChar char="§"/>
            </a:pPr>
            <a:r>
              <a:rPr lang="en-US" altLang="en-US" sz="2400" dirty="0">
                <a:solidFill>
                  <a:srgbClr val="1A68A6"/>
                </a:solidFill>
                <a:latin typeface="Arial" panose="020B0604020202020204" pitchFamily="34" charset="0"/>
              </a:rPr>
              <a:t> Do we know the SSB?</a:t>
            </a:r>
          </a:p>
          <a:p>
            <a:pPr defTabSz="1371600" fontAlgn="base">
              <a:spcBef>
                <a:spcPct val="0"/>
              </a:spcBef>
              <a:spcAft>
                <a:spcPct val="0"/>
              </a:spcAft>
              <a:buFont typeface="Wingdings" panose="05000000000000000000" pitchFamily="2" charset="2"/>
              <a:buChar char="§"/>
            </a:pPr>
            <a:r>
              <a:rPr lang="en-US" altLang="en-US" sz="2400" dirty="0">
                <a:solidFill>
                  <a:srgbClr val="1A68A6"/>
                </a:solidFill>
                <a:latin typeface="Arial" panose="020B0604020202020204" pitchFamily="34" charset="0"/>
              </a:rPr>
              <a:t> Do we know all 3 levels of staff (top managers, mid level managers, and technical staff)?</a:t>
            </a:r>
          </a:p>
          <a:p>
            <a:pPr defTabSz="1371600" fontAlgn="base">
              <a:spcBef>
                <a:spcPct val="0"/>
              </a:spcBef>
              <a:spcAft>
                <a:spcPct val="0"/>
              </a:spcAft>
              <a:buFont typeface="Wingdings" panose="05000000000000000000" pitchFamily="2" charset="2"/>
              <a:buChar char="§"/>
            </a:pPr>
            <a:r>
              <a:rPr lang="en-US" altLang="en-US" sz="2400" dirty="0">
                <a:solidFill>
                  <a:srgbClr val="1A68A6"/>
                </a:solidFill>
                <a:latin typeface="Arial" panose="020B0604020202020204" pitchFamily="34" charset="0"/>
              </a:rPr>
              <a:t> Can we demonstrate our value?</a:t>
            </a:r>
          </a:p>
          <a:p>
            <a:pPr defTabSz="1371600" fontAlgn="base">
              <a:spcBef>
                <a:spcPct val="0"/>
              </a:spcBef>
              <a:spcAft>
                <a:spcPct val="0"/>
              </a:spcAft>
              <a:buFont typeface="Wingdings" panose="05000000000000000000" pitchFamily="2" charset="2"/>
              <a:buChar char="§"/>
            </a:pPr>
            <a:r>
              <a:rPr lang="en-US" altLang="en-US" sz="2400" dirty="0">
                <a:solidFill>
                  <a:srgbClr val="1A68A6"/>
                </a:solidFill>
                <a:latin typeface="Arial" panose="020B0604020202020204" pitchFamily="34" charset="0"/>
              </a:rPr>
              <a:t> Do we know the requirements?</a:t>
            </a:r>
          </a:p>
          <a:p>
            <a:pPr defTabSz="1371600" fontAlgn="base">
              <a:spcBef>
                <a:spcPct val="0"/>
              </a:spcBef>
              <a:spcAft>
                <a:spcPct val="0"/>
              </a:spcAft>
              <a:buFont typeface="Wingdings" panose="05000000000000000000" pitchFamily="2" charset="2"/>
              <a:buChar char="§"/>
            </a:pPr>
            <a:r>
              <a:rPr lang="en-US" altLang="en-US" sz="2400" dirty="0">
                <a:solidFill>
                  <a:srgbClr val="1A68A6"/>
                </a:solidFill>
                <a:latin typeface="Arial" panose="020B0604020202020204" pitchFamily="34" charset="0"/>
              </a:rPr>
              <a:t> Do we know the price?</a:t>
            </a:r>
          </a:p>
          <a:p>
            <a:pPr defTabSz="1371600" fontAlgn="base">
              <a:spcBef>
                <a:spcPct val="0"/>
              </a:spcBef>
              <a:spcAft>
                <a:spcPct val="0"/>
              </a:spcAft>
              <a:buFont typeface="Wingdings" panose="05000000000000000000" pitchFamily="2" charset="2"/>
              <a:buChar char="§"/>
            </a:pPr>
            <a:r>
              <a:rPr lang="en-US" altLang="en-US" sz="2400" dirty="0">
                <a:solidFill>
                  <a:srgbClr val="1A68A6"/>
                </a:solidFill>
                <a:latin typeface="Arial" panose="020B0604020202020204" pitchFamily="34" charset="0"/>
              </a:rPr>
              <a:t> Can we earn the client’s trust?</a:t>
            </a:r>
          </a:p>
        </p:txBody>
      </p:sp>
      <p:sp>
        <p:nvSpPr>
          <p:cNvPr id="33795" name="AutoShape 7">
            <a:extLst>
              <a:ext uri="{FF2B5EF4-FFF2-40B4-BE49-F238E27FC236}">
                <a16:creationId xmlns:a16="http://schemas.microsoft.com/office/drawing/2014/main" id="{002831C2-0134-4AF2-AB58-A011F699A0FA}"/>
              </a:ext>
            </a:extLst>
          </p:cNvPr>
          <p:cNvSpPr>
            <a:spLocks noChangeArrowheads="1"/>
          </p:cNvSpPr>
          <p:nvPr/>
        </p:nvSpPr>
        <p:spPr bwMode="auto">
          <a:xfrm>
            <a:off x="7086601" y="2286000"/>
            <a:ext cx="1843088" cy="1265469"/>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3796" name="Text Box 9">
            <a:extLst>
              <a:ext uri="{FF2B5EF4-FFF2-40B4-BE49-F238E27FC236}">
                <a16:creationId xmlns:a16="http://schemas.microsoft.com/office/drawing/2014/main" id="{40DE37F8-6E93-4136-9760-A93F60005DA6}"/>
              </a:ext>
            </a:extLst>
          </p:cNvPr>
          <p:cNvSpPr txBox="1">
            <a:spLocks noChangeArrowheads="1"/>
          </p:cNvSpPr>
          <p:nvPr/>
        </p:nvSpPr>
        <p:spPr bwMode="auto">
          <a:xfrm>
            <a:off x="7029450" y="2424113"/>
            <a:ext cx="1990725" cy="62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defTabSz="1463675">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defTabSz="1463675">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defTabSz="1463675">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2195513" fontAlgn="base">
              <a:lnSpc>
                <a:spcPct val="80000"/>
              </a:lnSpc>
              <a:spcBef>
                <a:spcPct val="0"/>
              </a:spcBef>
              <a:spcAft>
                <a:spcPct val="0"/>
              </a:spcAft>
              <a:buNone/>
            </a:pPr>
            <a:r>
              <a:rPr lang="en-US" altLang="en-US" sz="1650" b="1" dirty="0">
                <a:solidFill>
                  <a:srgbClr val="1A68A6"/>
                </a:solidFill>
                <a:latin typeface="Arial" panose="020B0604020202020204" pitchFamily="34" charset="0"/>
              </a:rPr>
              <a:t>Pursue</a:t>
            </a:r>
          </a:p>
          <a:p>
            <a:pPr algn="ctr" defTabSz="2195513" fontAlgn="base">
              <a:lnSpc>
                <a:spcPct val="80000"/>
              </a:lnSpc>
              <a:spcBef>
                <a:spcPct val="0"/>
              </a:spcBef>
              <a:spcAft>
                <a:spcPct val="0"/>
              </a:spcAft>
              <a:buNone/>
            </a:pPr>
            <a:r>
              <a:rPr lang="en-US" altLang="en-US" sz="1650" b="1" dirty="0">
                <a:solidFill>
                  <a:srgbClr val="1A68A6"/>
                </a:solidFill>
                <a:latin typeface="Arial" panose="020B0604020202020204" pitchFamily="34" charset="0"/>
              </a:rPr>
              <a:t>Review</a:t>
            </a:r>
          </a:p>
        </p:txBody>
      </p:sp>
      <p:sp>
        <p:nvSpPr>
          <p:cNvPr id="33797" name="Text Box 10">
            <a:extLst>
              <a:ext uri="{FF2B5EF4-FFF2-40B4-BE49-F238E27FC236}">
                <a16:creationId xmlns:a16="http://schemas.microsoft.com/office/drawing/2014/main" id="{C564385C-4D4D-4F70-BB74-5387D5258E17}"/>
              </a:ext>
            </a:extLst>
          </p:cNvPr>
          <p:cNvSpPr txBox="1">
            <a:spLocks noChangeArrowheads="1"/>
          </p:cNvSpPr>
          <p:nvPr/>
        </p:nvSpPr>
        <p:spPr bwMode="auto">
          <a:xfrm>
            <a:off x="6286501" y="7429501"/>
            <a:ext cx="33858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400" i="1" dirty="0">
                <a:solidFill>
                  <a:srgbClr val="1A68A6"/>
                </a:solidFill>
                <a:latin typeface="Arial" panose="020B0604020202020204" pitchFamily="34" charset="0"/>
              </a:rPr>
              <a:t>What is your evidence?</a:t>
            </a:r>
          </a:p>
        </p:txBody>
      </p:sp>
      <p:sp>
        <p:nvSpPr>
          <p:cNvPr id="33798" name="Text Box 46">
            <a:extLst>
              <a:ext uri="{FF2B5EF4-FFF2-40B4-BE49-F238E27FC236}">
                <a16:creationId xmlns:a16="http://schemas.microsoft.com/office/drawing/2014/main" id="{47D3CE30-B65F-45F0-89C1-30BFB7BEB9F3}"/>
              </a:ext>
            </a:extLst>
          </p:cNvPr>
          <p:cNvSpPr txBox="1">
            <a:spLocks noChangeArrowheads="1"/>
          </p:cNvSpPr>
          <p:nvPr/>
        </p:nvSpPr>
        <p:spPr bwMode="auto">
          <a:xfrm>
            <a:off x="2945608" y="111920"/>
            <a:ext cx="127849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a:t>
            </a:r>
          </a:p>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Pursue Review</a:t>
            </a: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4">
            <a:extLst>
              <a:ext uri="{FF2B5EF4-FFF2-40B4-BE49-F238E27FC236}">
                <a16:creationId xmlns:a16="http://schemas.microsoft.com/office/drawing/2014/main" id="{3105FCAC-66B7-45BA-A933-2CCFE4E0A876}"/>
              </a:ext>
            </a:extLst>
          </p:cNvPr>
          <p:cNvSpPr txBox="1">
            <a:spLocks noChangeArrowheads="1"/>
          </p:cNvSpPr>
          <p:nvPr/>
        </p:nvSpPr>
        <p:spPr bwMode="auto">
          <a:xfrm>
            <a:off x="2400300" y="1728788"/>
            <a:ext cx="134874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400" dirty="0">
                <a:solidFill>
                  <a:srgbClr val="1A68A6"/>
                </a:solidFill>
                <a:latin typeface="Arial" panose="020B0604020202020204" pitchFamily="34" charset="0"/>
              </a:rPr>
              <a:t>After initial qualification of an opportunity, a pursuit or capture plan must be started. This will assist in defining the win strategy, competitive assessment, and themes/discriminators for a proposal effort.  It documents the results of the front-end strategy and marketing efforts so that the information generated can be used more effectively in preparing the proposal document. </a:t>
            </a:r>
          </a:p>
        </p:txBody>
      </p:sp>
      <p:sp>
        <p:nvSpPr>
          <p:cNvPr id="34819" name="Text Box 12">
            <a:extLst>
              <a:ext uri="{FF2B5EF4-FFF2-40B4-BE49-F238E27FC236}">
                <a16:creationId xmlns:a16="http://schemas.microsoft.com/office/drawing/2014/main" id="{85F1B43D-5382-4D9E-A797-F44652F0A2BB}"/>
              </a:ext>
            </a:extLst>
          </p:cNvPr>
          <p:cNvSpPr txBox="1">
            <a:spLocks noChangeArrowheads="1"/>
          </p:cNvSpPr>
          <p:nvPr/>
        </p:nvSpPr>
        <p:spPr bwMode="auto">
          <a:xfrm>
            <a:off x="2945608" y="3952876"/>
            <a:ext cx="1145691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srgbClr val="1A68A6"/>
                </a:solidFill>
                <a:latin typeface="Arial" panose="020B0604020202020204" pitchFamily="34" charset="0"/>
              </a:rPr>
              <a:t>What is Capture Planning</a:t>
            </a:r>
          </a:p>
          <a:p>
            <a:pPr defTabSz="1371600" fontAlgn="base">
              <a:spcBef>
                <a:spcPct val="0"/>
              </a:spcBef>
              <a:spcAft>
                <a:spcPct val="0"/>
              </a:spcAft>
              <a:buFontTx/>
              <a:buChar char="•"/>
            </a:pPr>
            <a:r>
              <a:rPr lang="en-US" altLang="en-US" sz="2100" dirty="0">
                <a:solidFill>
                  <a:srgbClr val="1A68A6"/>
                </a:solidFill>
                <a:latin typeface="Arial" panose="020B0604020202020204" pitchFamily="34" charset="0"/>
              </a:rPr>
              <a:t> Capture is when we expand our knowledge of the client</a:t>
            </a:r>
          </a:p>
          <a:p>
            <a:pPr defTabSz="1371600" fontAlgn="base">
              <a:spcBef>
                <a:spcPct val="0"/>
              </a:spcBef>
              <a:spcAft>
                <a:spcPct val="0"/>
              </a:spcAft>
              <a:buFontTx/>
              <a:buChar char="•"/>
            </a:pPr>
            <a:r>
              <a:rPr lang="en-US" altLang="en-US" sz="2100" dirty="0">
                <a:solidFill>
                  <a:srgbClr val="1A68A6"/>
                </a:solidFill>
                <a:latin typeface="Arial" panose="020B0604020202020204" pitchFamily="34" charset="0"/>
              </a:rPr>
              <a:t> SSB members, top managers, mid level managers, and technical staff are a target of Capture</a:t>
            </a:r>
          </a:p>
          <a:p>
            <a:pPr defTabSz="1371600" fontAlgn="base">
              <a:spcBef>
                <a:spcPct val="0"/>
              </a:spcBef>
              <a:spcAft>
                <a:spcPct val="0"/>
              </a:spcAft>
              <a:buFontTx/>
              <a:buChar char="•"/>
            </a:pPr>
            <a:r>
              <a:rPr lang="en-US" altLang="en-US" sz="2100" dirty="0">
                <a:solidFill>
                  <a:srgbClr val="1A68A6"/>
                </a:solidFill>
                <a:latin typeface="Arial" panose="020B0604020202020204" pitchFamily="34" charset="0"/>
              </a:rPr>
              <a:t> Capture is how we get to know the client’s REAL requirements and dreams</a:t>
            </a:r>
          </a:p>
          <a:p>
            <a:pPr defTabSz="1371600" fontAlgn="base">
              <a:spcBef>
                <a:spcPct val="0"/>
              </a:spcBef>
              <a:spcAft>
                <a:spcPct val="0"/>
              </a:spcAft>
              <a:buFontTx/>
              <a:buChar char="•"/>
            </a:pPr>
            <a:r>
              <a:rPr lang="en-US" altLang="en-US" sz="2100" dirty="0">
                <a:solidFill>
                  <a:srgbClr val="1A68A6"/>
                </a:solidFill>
                <a:latin typeface="Arial" panose="020B0604020202020204" pitchFamily="34" charset="0"/>
              </a:rPr>
              <a:t> Capture is how we earn the privilege to know the client’s prices</a:t>
            </a:r>
          </a:p>
          <a:p>
            <a:pPr defTabSz="1371600" fontAlgn="base">
              <a:spcBef>
                <a:spcPct val="0"/>
              </a:spcBef>
              <a:spcAft>
                <a:spcPct val="0"/>
              </a:spcAft>
              <a:buFontTx/>
              <a:buChar char="•"/>
            </a:pPr>
            <a:r>
              <a:rPr lang="en-US" altLang="en-US" sz="2100" dirty="0">
                <a:solidFill>
                  <a:srgbClr val="1A68A6"/>
                </a:solidFill>
                <a:latin typeface="Arial" panose="020B0604020202020204" pitchFamily="34" charset="0"/>
              </a:rPr>
              <a:t> Earning the client’s trust and confidence is a product of capture</a:t>
            </a:r>
          </a:p>
        </p:txBody>
      </p:sp>
      <p:sp>
        <p:nvSpPr>
          <p:cNvPr id="34820" name="Text Box 13">
            <a:extLst>
              <a:ext uri="{FF2B5EF4-FFF2-40B4-BE49-F238E27FC236}">
                <a16:creationId xmlns:a16="http://schemas.microsoft.com/office/drawing/2014/main" id="{53C98D5F-8F7E-46CA-A8C3-F88CA7936374}"/>
              </a:ext>
            </a:extLst>
          </p:cNvPr>
          <p:cNvSpPr txBox="1">
            <a:spLocks noChangeArrowheads="1"/>
          </p:cNvSpPr>
          <p:nvPr/>
        </p:nvSpPr>
        <p:spPr bwMode="auto">
          <a:xfrm>
            <a:off x="2945607" y="6124575"/>
            <a:ext cx="9031190"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srgbClr val="1A68A6"/>
                </a:solidFill>
                <a:latin typeface="Arial" panose="020B0604020202020204" pitchFamily="34" charset="0"/>
              </a:rPr>
              <a:t>Action Items</a:t>
            </a:r>
          </a:p>
          <a:p>
            <a:pPr defTabSz="1371600" fontAlgn="base">
              <a:spcBef>
                <a:spcPct val="0"/>
              </a:spcBef>
              <a:spcAft>
                <a:spcPct val="0"/>
              </a:spcAft>
              <a:buFontTx/>
              <a:buChar char="•"/>
            </a:pPr>
            <a:r>
              <a:rPr lang="en-US" altLang="en-US" sz="2100" dirty="0">
                <a:solidFill>
                  <a:srgbClr val="1A68A6"/>
                </a:solidFill>
                <a:latin typeface="Arial" panose="020B0604020202020204" pitchFamily="34" charset="0"/>
              </a:rPr>
              <a:t> Capture Plan must be executed</a:t>
            </a:r>
          </a:p>
          <a:p>
            <a:pPr defTabSz="1371600" fontAlgn="base">
              <a:spcBef>
                <a:spcPct val="0"/>
              </a:spcBef>
              <a:spcAft>
                <a:spcPct val="0"/>
              </a:spcAft>
              <a:buFontTx/>
              <a:buChar char="•"/>
            </a:pPr>
            <a:r>
              <a:rPr lang="en-US" altLang="en-US" sz="2100" dirty="0">
                <a:solidFill>
                  <a:srgbClr val="1A68A6"/>
                </a:solidFill>
                <a:latin typeface="Arial" panose="020B0604020202020204" pitchFamily="34" charset="0"/>
              </a:rPr>
              <a:t> Additional Pursue Reviews are performed informally on an on-need basis</a:t>
            </a:r>
          </a:p>
          <a:p>
            <a:pPr defTabSz="1371600" fontAlgn="base">
              <a:spcBef>
                <a:spcPct val="0"/>
              </a:spcBef>
              <a:spcAft>
                <a:spcPct val="0"/>
              </a:spcAft>
              <a:buFontTx/>
              <a:buChar char="•"/>
            </a:pPr>
            <a:r>
              <a:rPr lang="en-US" altLang="en-US" sz="2100" dirty="0">
                <a:solidFill>
                  <a:srgbClr val="1A68A6"/>
                </a:solidFill>
                <a:latin typeface="Arial" panose="020B0604020202020204" pitchFamily="34" charset="0"/>
              </a:rPr>
              <a:t> Final Bid / No Bid decision is a final task of Capture Planning</a:t>
            </a:r>
          </a:p>
          <a:p>
            <a:pPr defTabSz="1371600" fontAlgn="base">
              <a:spcBef>
                <a:spcPct val="0"/>
              </a:spcBef>
              <a:spcAft>
                <a:spcPct val="0"/>
              </a:spcAft>
              <a:buFontTx/>
              <a:buChar char="•"/>
            </a:pPr>
            <a:endParaRPr lang="en-US" altLang="en-US" sz="2100" dirty="0">
              <a:solidFill>
                <a:srgbClr val="1A68A6"/>
              </a:solidFill>
              <a:latin typeface="Arial" panose="020B0604020202020204" pitchFamily="34" charset="0"/>
            </a:endParaRPr>
          </a:p>
        </p:txBody>
      </p:sp>
      <p:sp>
        <p:nvSpPr>
          <p:cNvPr id="34821" name="Rectangle 14">
            <a:extLst>
              <a:ext uri="{FF2B5EF4-FFF2-40B4-BE49-F238E27FC236}">
                <a16:creationId xmlns:a16="http://schemas.microsoft.com/office/drawing/2014/main" id="{65156B36-03C7-4496-B58B-580035FEFCBF}"/>
              </a:ext>
            </a:extLst>
          </p:cNvPr>
          <p:cNvSpPr>
            <a:spLocks noChangeArrowheads="1"/>
          </p:cNvSpPr>
          <p:nvPr/>
        </p:nvSpPr>
        <p:spPr bwMode="auto">
          <a:xfrm>
            <a:off x="11989595" y="5257800"/>
            <a:ext cx="4012406" cy="3086100"/>
          </a:xfrm>
          <a:prstGeom prst="rect">
            <a:avLst/>
          </a:prstGeom>
          <a:solidFill>
            <a:srgbClr val="FFFF99">
              <a:alpha val="3294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4822" name="Text Box 15">
            <a:extLst>
              <a:ext uri="{FF2B5EF4-FFF2-40B4-BE49-F238E27FC236}">
                <a16:creationId xmlns:a16="http://schemas.microsoft.com/office/drawing/2014/main" id="{046224DA-4FEF-4904-B307-AF12F4B829BC}"/>
              </a:ext>
            </a:extLst>
          </p:cNvPr>
          <p:cNvSpPr txBox="1">
            <a:spLocks noChangeArrowheads="1"/>
          </p:cNvSpPr>
          <p:nvPr/>
        </p:nvSpPr>
        <p:spPr bwMode="auto">
          <a:xfrm>
            <a:off x="12389645" y="5919788"/>
            <a:ext cx="3612356"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What is the Opportunity?</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What is the Work?</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Who is the Customer?</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How will the Selection be made?</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Who are we Competing with?</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What is our Strategy?</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What are our Challenges?</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Who is on the Opportunity Team?</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What will this Cost?</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What is Next?</a:t>
            </a:r>
          </a:p>
        </p:txBody>
      </p:sp>
      <p:sp>
        <p:nvSpPr>
          <p:cNvPr id="34823" name="Text Box 16">
            <a:extLst>
              <a:ext uri="{FF2B5EF4-FFF2-40B4-BE49-F238E27FC236}">
                <a16:creationId xmlns:a16="http://schemas.microsoft.com/office/drawing/2014/main" id="{0285EF07-CF01-44EE-854F-D8C20FE36917}"/>
              </a:ext>
            </a:extLst>
          </p:cNvPr>
          <p:cNvSpPr txBox="1">
            <a:spLocks noChangeArrowheads="1"/>
          </p:cNvSpPr>
          <p:nvPr/>
        </p:nvSpPr>
        <p:spPr bwMode="auto">
          <a:xfrm>
            <a:off x="11968163" y="5386388"/>
            <a:ext cx="40124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NOTE #1: Foundational Questions</a:t>
            </a:r>
          </a:p>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of a Capture Plan</a:t>
            </a:r>
          </a:p>
        </p:txBody>
      </p:sp>
      <p:sp>
        <p:nvSpPr>
          <p:cNvPr id="34824" name="Text Box 46">
            <a:extLst>
              <a:ext uri="{FF2B5EF4-FFF2-40B4-BE49-F238E27FC236}">
                <a16:creationId xmlns:a16="http://schemas.microsoft.com/office/drawing/2014/main" id="{201FA969-3FFC-4A8E-B380-10F31B0B803C}"/>
              </a:ext>
            </a:extLst>
          </p:cNvPr>
          <p:cNvSpPr txBox="1">
            <a:spLocks noChangeArrowheads="1"/>
          </p:cNvSpPr>
          <p:nvPr/>
        </p:nvSpPr>
        <p:spPr bwMode="auto">
          <a:xfrm>
            <a:off x="2945608" y="111920"/>
            <a:ext cx="127849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a:t>
            </a:r>
          </a:p>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Capture Planning</a:t>
            </a: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Text Box 66">
            <a:extLst>
              <a:ext uri="{FF2B5EF4-FFF2-40B4-BE49-F238E27FC236}">
                <a16:creationId xmlns:a16="http://schemas.microsoft.com/office/drawing/2014/main" id="{5EC6A9D3-44C8-4C0F-AB8E-A7846660D74F}"/>
              </a:ext>
            </a:extLst>
          </p:cNvPr>
          <p:cNvSpPr txBox="1">
            <a:spLocks noChangeArrowheads="1"/>
          </p:cNvSpPr>
          <p:nvPr/>
        </p:nvSpPr>
        <p:spPr bwMode="auto">
          <a:xfrm>
            <a:off x="2514600" y="1550195"/>
            <a:ext cx="685800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714500" indent="-342900">
              <a:defRPr>
                <a:solidFill>
                  <a:schemeClr val="tx1"/>
                </a:solidFill>
                <a:latin typeface="Calibri" panose="020F0502020204030204" pitchFamily="34" charset="0"/>
              </a:defRPr>
            </a:lvl4pPr>
            <a:lvl5pPr marL="2171700" indent="-342900">
              <a:defRPr>
                <a:solidFill>
                  <a:schemeClr val="tx1"/>
                </a:solidFill>
                <a:latin typeface="Calibri" panose="020F0502020204030204" pitchFamily="34" charset="0"/>
              </a:defRPr>
            </a:lvl5pPr>
            <a:lvl6pPr marL="2628900" indent="-342900" eaLnBrk="0" fontAlgn="base" hangingPunct="0">
              <a:spcBef>
                <a:spcPct val="0"/>
              </a:spcBef>
              <a:spcAft>
                <a:spcPct val="0"/>
              </a:spcAft>
              <a:defRPr>
                <a:solidFill>
                  <a:schemeClr val="tx1"/>
                </a:solidFill>
                <a:latin typeface="Calibri" panose="020F0502020204030204" pitchFamily="34" charset="0"/>
              </a:defRPr>
            </a:lvl6pPr>
            <a:lvl7pPr marL="3086100" indent="-342900" eaLnBrk="0" fontAlgn="base" hangingPunct="0">
              <a:spcBef>
                <a:spcPct val="0"/>
              </a:spcBef>
              <a:spcAft>
                <a:spcPct val="0"/>
              </a:spcAft>
              <a:defRPr>
                <a:solidFill>
                  <a:schemeClr val="tx1"/>
                </a:solidFill>
                <a:latin typeface="Calibri" panose="020F0502020204030204" pitchFamily="34" charset="0"/>
              </a:defRPr>
            </a:lvl7pPr>
            <a:lvl8pPr marL="3543300" indent="-342900" eaLnBrk="0" fontAlgn="base" hangingPunct="0">
              <a:spcBef>
                <a:spcPct val="0"/>
              </a:spcBef>
              <a:spcAft>
                <a:spcPct val="0"/>
              </a:spcAft>
              <a:defRPr>
                <a:solidFill>
                  <a:schemeClr val="tx1"/>
                </a:solidFill>
                <a:latin typeface="Calibri" panose="020F0502020204030204" pitchFamily="34" charset="0"/>
              </a:defRPr>
            </a:lvl8pPr>
            <a:lvl9pPr marL="4000500" indent="-342900" eaLnBrk="0" fontAlgn="base" hangingPunct="0">
              <a:spcBef>
                <a:spcPct val="0"/>
              </a:spcBef>
              <a:spcAft>
                <a:spcPct val="0"/>
              </a:spcAft>
              <a:defRPr>
                <a:solidFill>
                  <a:schemeClr val="tx1"/>
                </a:solidFill>
                <a:latin typeface="Calibri" panose="020F0502020204030204" pitchFamily="34" charset="0"/>
              </a:defRPr>
            </a:lvl9pPr>
          </a:lstStyle>
          <a:p>
            <a:pPr marL="514350" indent="-514350" defTabSz="1371600" fontAlgn="base">
              <a:spcBef>
                <a:spcPct val="0"/>
              </a:spcBef>
              <a:spcAft>
                <a:spcPct val="0"/>
              </a:spcAft>
            </a:pPr>
            <a:r>
              <a:rPr lang="en-US" altLang="en-US" b="1" dirty="0">
                <a:solidFill>
                  <a:srgbClr val="1A68A6"/>
                </a:solidFill>
                <a:latin typeface="Arial" panose="020B0604020202020204" pitchFamily="34" charset="0"/>
              </a:rPr>
              <a:t>10%</a:t>
            </a:r>
            <a:endParaRPr lang="en-US" altLang="en-US" dirty="0">
              <a:solidFill>
                <a:srgbClr val="1A68A6"/>
              </a:solidFill>
              <a:latin typeface="Arial" panose="020B0604020202020204" pitchFamily="34" charset="0"/>
            </a:endParaRP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Don't know if the "suspect" has a need or will consider us.  But we have a lead or we think there may be potential.</a:t>
            </a:r>
            <a:endParaRPr lang="en-US" altLang="en-US" b="1" dirty="0">
              <a:solidFill>
                <a:srgbClr val="1A68A6"/>
              </a:solidFill>
              <a:latin typeface="Arial" panose="020B0604020202020204" pitchFamily="34" charset="0"/>
            </a:endParaRPr>
          </a:p>
          <a:p>
            <a:pPr marL="514350" indent="-514350" defTabSz="1371600" fontAlgn="base">
              <a:spcBef>
                <a:spcPct val="0"/>
              </a:spcBef>
              <a:spcAft>
                <a:spcPct val="0"/>
              </a:spcAft>
            </a:pPr>
            <a:endParaRPr lang="en-US" altLang="en-US" b="1" dirty="0">
              <a:solidFill>
                <a:srgbClr val="1A68A6"/>
              </a:solidFill>
              <a:latin typeface="Arial" panose="020B0604020202020204" pitchFamily="34" charset="0"/>
            </a:endParaRPr>
          </a:p>
          <a:p>
            <a:pPr marL="514350" indent="-514350" defTabSz="1371600" fontAlgn="base">
              <a:spcBef>
                <a:spcPct val="0"/>
              </a:spcBef>
              <a:spcAft>
                <a:spcPct val="0"/>
              </a:spcAft>
            </a:pPr>
            <a:r>
              <a:rPr lang="en-US" altLang="en-US" b="1" dirty="0">
                <a:solidFill>
                  <a:srgbClr val="1A68A6"/>
                </a:solidFill>
                <a:latin typeface="Arial" panose="020B0604020202020204" pitchFamily="34" charset="0"/>
              </a:rPr>
              <a:t>25%</a:t>
            </a:r>
            <a:endParaRPr lang="en-US" altLang="en-US" dirty="0">
              <a:solidFill>
                <a:srgbClr val="1A68A6"/>
              </a:solidFill>
              <a:latin typeface="Arial" panose="020B0604020202020204" pitchFamily="34" charset="0"/>
            </a:endParaRP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The prospect has a defined need for which our capabilities are a good and reasonable fit.</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The prospect is willing to consider XYZ as a vendor.</a:t>
            </a:r>
            <a:endParaRPr lang="en-US" altLang="en-US" b="1" dirty="0">
              <a:solidFill>
                <a:srgbClr val="1A68A6"/>
              </a:solidFill>
              <a:latin typeface="Arial" panose="020B0604020202020204" pitchFamily="34" charset="0"/>
            </a:endParaRPr>
          </a:p>
          <a:p>
            <a:pPr marL="514350" indent="-514350" defTabSz="1371600" fontAlgn="base">
              <a:spcBef>
                <a:spcPct val="0"/>
              </a:spcBef>
              <a:spcAft>
                <a:spcPct val="0"/>
              </a:spcAft>
            </a:pPr>
            <a:endParaRPr lang="en-US" altLang="en-US" b="1" dirty="0">
              <a:solidFill>
                <a:srgbClr val="1A68A6"/>
              </a:solidFill>
              <a:latin typeface="Arial" panose="020B0604020202020204" pitchFamily="34" charset="0"/>
            </a:endParaRPr>
          </a:p>
          <a:p>
            <a:pPr marL="514350" indent="-514350" defTabSz="1371600" fontAlgn="base">
              <a:spcBef>
                <a:spcPct val="0"/>
              </a:spcBef>
              <a:spcAft>
                <a:spcPct val="0"/>
              </a:spcAft>
            </a:pPr>
            <a:r>
              <a:rPr lang="en-US" altLang="en-US" b="1" dirty="0">
                <a:solidFill>
                  <a:srgbClr val="1A68A6"/>
                </a:solidFill>
                <a:latin typeface="Arial" panose="020B0604020202020204" pitchFamily="34" charset="0"/>
              </a:rPr>
              <a:t>50%</a:t>
            </a:r>
            <a:endParaRPr lang="en-US" altLang="en-US" dirty="0">
              <a:solidFill>
                <a:srgbClr val="1A68A6"/>
              </a:solidFill>
              <a:latin typeface="Arial" panose="020B0604020202020204" pitchFamily="34" charset="0"/>
            </a:endParaRP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 prospect has a defined need for which our capabilities are a good and reasonable fit.</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 prospect is willing to consider XYZ as a vendor.</a:t>
            </a:r>
            <a:endParaRPr lang="en-US" altLang="en-US" b="1" dirty="0">
              <a:solidFill>
                <a:srgbClr val="1A68A6"/>
              </a:solidFill>
              <a:latin typeface="Arial" panose="020B0604020202020204" pitchFamily="34" charset="0"/>
            </a:endParaRP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 prospect has budget.</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We have identified and are working with the decision maker.</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 prospect plans to "act" within the next 6 months.</a:t>
            </a:r>
          </a:p>
        </p:txBody>
      </p:sp>
      <p:sp>
        <p:nvSpPr>
          <p:cNvPr id="35843" name="Text Box 72">
            <a:extLst>
              <a:ext uri="{FF2B5EF4-FFF2-40B4-BE49-F238E27FC236}">
                <a16:creationId xmlns:a16="http://schemas.microsoft.com/office/drawing/2014/main" id="{3B665027-7C21-48EA-84B2-03A5FDDF0556}"/>
              </a:ext>
            </a:extLst>
          </p:cNvPr>
          <p:cNvSpPr txBox="1">
            <a:spLocks noChangeArrowheads="1"/>
          </p:cNvSpPr>
          <p:nvPr/>
        </p:nvSpPr>
        <p:spPr bwMode="auto">
          <a:xfrm>
            <a:off x="9601200" y="1671638"/>
            <a:ext cx="605790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714500" indent="-342900">
              <a:defRPr>
                <a:solidFill>
                  <a:schemeClr val="tx1"/>
                </a:solidFill>
                <a:latin typeface="Calibri" panose="020F0502020204030204" pitchFamily="34" charset="0"/>
              </a:defRPr>
            </a:lvl4pPr>
            <a:lvl5pPr marL="2171700" indent="-342900">
              <a:defRPr>
                <a:solidFill>
                  <a:schemeClr val="tx1"/>
                </a:solidFill>
                <a:latin typeface="Calibri" panose="020F0502020204030204" pitchFamily="34" charset="0"/>
              </a:defRPr>
            </a:lvl5pPr>
            <a:lvl6pPr marL="2628900" indent="-342900" eaLnBrk="0" fontAlgn="base" hangingPunct="0">
              <a:spcBef>
                <a:spcPct val="0"/>
              </a:spcBef>
              <a:spcAft>
                <a:spcPct val="0"/>
              </a:spcAft>
              <a:defRPr>
                <a:solidFill>
                  <a:schemeClr val="tx1"/>
                </a:solidFill>
                <a:latin typeface="Calibri" panose="020F0502020204030204" pitchFamily="34" charset="0"/>
              </a:defRPr>
            </a:lvl6pPr>
            <a:lvl7pPr marL="3086100" indent="-342900" eaLnBrk="0" fontAlgn="base" hangingPunct="0">
              <a:spcBef>
                <a:spcPct val="0"/>
              </a:spcBef>
              <a:spcAft>
                <a:spcPct val="0"/>
              </a:spcAft>
              <a:defRPr>
                <a:solidFill>
                  <a:schemeClr val="tx1"/>
                </a:solidFill>
                <a:latin typeface="Calibri" panose="020F0502020204030204" pitchFamily="34" charset="0"/>
              </a:defRPr>
            </a:lvl7pPr>
            <a:lvl8pPr marL="3543300" indent="-342900" eaLnBrk="0" fontAlgn="base" hangingPunct="0">
              <a:spcBef>
                <a:spcPct val="0"/>
              </a:spcBef>
              <a:spcAft>
                <a:spcPct val="0"/>
              </a:spcAft>
              <a:defRPr>
                <a:solidFill>
                  <a:schemeClr val="tx1"/>
                </a:solidFill>
                <a:latin typeface="Calibri" panose="020F0502020204030204" pitchFamily="34" charset="0"/>
              </a:defRPr>
            </a:lvl8pPr>
            <a:lvl9pPr marL="4000500" indent="-342900" eaLnBrk="0" fontAlgn="base" hangingPunct="0">
              <a:spcBef>
                <a:spcPct val="0"/>
              </a:spcBef>
              <a:spcAft>
                <a:spcPct val="0"/>
              </a:spcAft>
              <a:defRPr>
                <a:solidFill>
                  <a:schemeClr val="tx1"/>
                </a:solidFill>
                <a:latin typeface="Calibri" panose="020F0502020204030204" pitchFamily="34" charset="0"/>
              </a:defRPr>
            </a:lvl9pPr>
          </a:lstStyle>
          <a:p>
            <a:pPr marL="514350" indent="-514350" defTabSz="1371600" fontAlgn="base">
              <a:spcBef>
                <a:spcPct val="0"/>
              </a:spcBef>
              <a:spcAft>
                <a:spcPct val="0"/>
              </a:spcAft>
            </a:pPr>
            <a:r>
              <a:rPr lang="en-US" altLang="en-US" b="1" dirty="0">
                <a:solidFill>
                  <a:srgbClr val="1A68A6"/>
                </a:solidFill>
                <a:latin typeface="Arial" panose="020B0604020202020204" pitchFamily="34" charset="0"/>
              </a:rPr>
              <a:t>90% - 100%</a:t>
            </a:r>
            <a:endParaRPr lang="en-US" altLang="en-US" dirty="0">
              <a:solidFill>
                <a:srgbClr val="1A68A6"/>
              </a:solidFill>
              <a:latin typeface="Arial" panose="020B0604020202020204" pitchFamily="34" charset="0"/>
            </a:endParaRP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 prospect has a defined need for which our capabilities are a good and reasonable fit.</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 prospect is willing to consider XYZ as a vendor.</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 prospect has budget.</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We have identified and are working with the decision maker.</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 prospect plans to "act" within the next 6 months.</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 prospect's decision criteria fit with our core competencies.</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We have met with and developed relationships with all key stakeholders/influencers.</a:t>
            </a:r>
            <a:endParaRPr lang="en-US" altLang="en-US" b="1" dirty="0">
              <a:solidFill>
                <a:srgbClr val="1A68A6"/>
              </a:solidFill>
              <a:latin typeface="Arial" panose="020B0604020202020204" pitchFamily="34" charset="0"/>
            </a:endParaRP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XYZ is the only competitor.</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There are no significant contractual issues, risks or deal-breakers.</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 prospect has given us a verbal agreement.</a:t>
            </a:r>
          </a:p>
        </p:txBody>
      </p:sp>
      <p:sp>
        <p:nvSpPr>
          <p:cNvPr id="35844" name="Text Box 73">
            <a:extLst>
              <a:ext uri="{FF2B5EF4-FFF2-40B4-BE49-F238E27FC236}">
                <a16:creationId xmlns:a16="http://schemas.microsoft.com/office/drawing/2014/main" id="{A3C3C13B-C90A-4AE4-8275-F445D1185BDE}"/>
              </a:ext>
            </a:extLst>
          </p:cNvPr>
          <p:cNvSpPr txBox="1">
            <a:spLocks noChangeArrowheads="1"/>
          </p:cNvSpPr>
          <p:nvPr/>
        </p:nvSpPr>
        <p:spPr bwMode="auto">
          <a:xfrm>
            <a:off x="2400300" y="6172200"/>
            <a:ext cx="68580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Calibri" panose="020F0502020204030204" pitchFamily="34" charset="0"/>
              </a:defRPr>
            </a:lvl1pPr>
            <a:lvl2pPr marL="800100" indent="-342900">
              <a:defRPr>
                <a:solidFill>
                  <a:schemeClr val="tx1"/>
                </a:solidFill>
                <a:latin typeface="Calibri" panose="020F0502020204030204" pitchFamily="34" charset="0"/>
              </a:defRPr>
            </a:lvl2pPr>
            <a:lvl3pPr marL="1257300" indent="-342900">
              <a:defRPr>
                <a:solidFill>
                  <a:schemeClr val="tx1"/>
                </a:solidFill>
                <a:latin typeface="Calibri" panose="020F0502020204030204" pitchFamily="34" charset="0"/>
              </a:defRPr>
            </a:lvl3pPr>
            <a:lvl4pPr marL="1714500" indent="-342900">
              <a:defRPr>
                <a:solidFill>
                  <a:schemeClr val="tx1"/>
                </a:solidFill>
                <a:latin typeface="Calibri" panose="020F0502020204030204" pitchFamily="34" charset="0"/>
              </a:defRPr>
            </a:lvl4pPr>
            <a:lvl5pPr marL="2171700" indent="-342900">
              <a:defRPr>
                <a:solidFill>
                  <a:schemeClr val="tx1"/>
                </a:solidFill>
                <a:latin typeface="Calibri" panose="020F0502020204030204" pitchFamily="34" charset="0"/>
              </a:defRPr>
            </a:lvl5pPr>
            <a:lvl6pPr marL="2628900" indent="-342900" eaLnBrk="0" fontAlgn="base" hangingPunct="0">
              <a:spcBef>
                <a:spcPct val="0"/>
              </a:spcBef>
              <a:spcAft>
                <a:spcPct val="0"/>
              </a:spcAft>
              <a:defRPr>
                <a:solidFill>
                  <a:schemeClr val="tx1"/>
                </a:solidFill>
                <a:latin typeface="Calibri" panose="020F0502020204030204" pitchFamily="34" charset="0"/>
              </a:defRPr>
            </a:lvl6pPr>
            <a:lvl7pPr marL="3086100" indent="-342900" eaLnBrk="0" fontAlgn="base" hangingPunct="0">
              <a:spcBef>
                <a:spcPct val="0"/>
              </a:spcBef>
              <a:spcAft>
                <a:spcPct val="0"/>
              </a:spcAft>
              <a:defRPr>
                <a:solidFill>
                  <a:schemeClr val="tx1"/>
                </a:solidFill>
                <a:latin typeface="Calibri" panose="020F0502020204030204" pitchFamily="34" charset="0"/>
              </a:defRPr>
            </a:lvl7pPr>
            <a:lvl8pPr marL="3543300" indent="-342900" eaLnBrk="0" fontAlgn="base" hangingPunct="0">
              <a:spcBef>
                <a:spcPct val="0"/>
              </a:spcBef>
              <a:spcAft>
                <a:spcPct val="0"/>
              </a:spcAft>
              <a:defRPr>
                <a:solidFill>
                  <a:schemeClr val="tx1"/>
                </a:solidFill>
                <a:latin typeface="Calibri" panose="020F0502020204030204" pitchFamily="34" charset="0"/>
              </a:defRPr>
            </a:lvl8pPr>
            <a:lvl9pPr marL="4000500" indent="-342900" eaLnBrk="0" fontAlgn="base" hangingPunct="0">
              <a:spcBef>
                <a:spcPct val="0"/>
              </a:spcBef>
              <a:spcAft>
                <a:spcPct val="0"/>
              </a:spcAft>
              <a:defRPr>
                <a:solidFill>
                  <a:schemeClr val="tx1"/>
                </a:solidFill>
                <a:latin typeface="Calibri" panose="020F0502020204030204" pitchFamily="34" charset="0"/>
              </a:defRPr>
            </a:lvl9pPr>
          </a:lstStyle>
          <a:p>
            <a:pPr marL="514350" indent="-514350" defTabSz="1371600" fontAlgn="base">
              <a:spcBef>
                <a:spcPct val="0"/>
              </a:spcBef>
              <a:spcAft>
                <a:spcPct val="0"/>
              </a:spcAft>
            </a:pPr>
            <a:r>
              <a:rPr lang="en-US" altLang="en-US" b="1" dirty="0">
                <a:solidFill>
                  <a:srgbClr val="1A68A6"/>
                </a:solidFill>
                <a:latin typeface="Arial" panose="020B0604020202020204" pitchFamily="34" charset="0"/>
              </a:rPr>
              <a:t>75%</a:t>
            </a:r>
            <a:endParaRPr lang="en-US" altLang="en-US" dirty="0">
              <a:solidFill>
                <a:srgbClr val="1A68A6"/>
              </a:solidFill>
              <a:latin typeface="Arial" panose="020B0604020202020204" pitchFamily="34" charset="0"/>
            </a:endParaRP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 prospect has a defined need for which our capabilities are a good and reasonable fit.</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 prospect is willing to consider XYZ as a vendor.</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 prospect has budget.</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We have identified and are working with the decision maker.</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 prospect plans to "act" within the next 6 months.</a:t>
            </a:r>
            <a:endParaRPr lang="en-US" altLang="en-US" b="1" dirty="0">
              <a:solidFill>
                <a:srgbClr val="1A68A6"/>
              </a:solidFill>
              <a:latin typeface="Arial" panose="020B0604020202020204" pitchFamily="34" charset="0"/>
            </a:endParaRP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The prospect's decision criteria fit with our core competencies.</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We have met with and developed relationships with all key stakeholders/influencers.</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XYZ is one of only 1 or 2 competitors.</a:t>
            </a:r>
          </a:p>
          <a:p>
            <a:pPr marL="514350" indent="-514350" defTabSz="1371600" fontAlgn="base">
              <a:spcBef>
                <a:spcPct val="0"/>
              </a:spcBef>
              <a:spcAft>
                <a:spcPct val="0"/>
              </a:spcAft>
              <a:buFontTx/>
              <a:buChar char="•"/>
            </a:pPr>
            <a:r>
              <a:rPr lang="en-US" altLang="en-US" dirty="0">
                <a:solidFill>
                  <a:srgbClr val="1A68A6"/>
                </a:solidFill>
                <a:latin typeface="Arial" panose="020B0604020202020204" pitchFamily="34" charset="0"/>
              </a:rPr>
              <a:t> </a:t>
            </a:r>
            <a:r>
              <a:rPr lang="en-US" altLang="en-US" dirty="0">
                <a:solidFill>
                  <a:prstClr val="white"/>
                </a:solidFill>
                <a:latin typeface="Arial" panose="020B0604020202020204" pitchFamily="34" charset="0"/>
              </a:rPr>
              <a:t>There is no strong incumbent competitor.</a:t>
            </a:r>
          </a:p>
        </p:txBody>
      </p:sp>
      <p:sp>
        <p:nvSpPr>
          <p:cNvPr id="35845" name="Text Box 79">
            <a:extLst>
              <a:ext uri="{FF2B5EF4-FFF2-40B4-BE49-F238E27FC236}">
                <a16:creationId xmlns:a16="http://schemas.microsoft.com/office/drawing/2014/main" id="{480C3439-B66D-4294-8696-8BE65D255602}"/>
              </a:ext>
            </a:extLst>
          </p:cNvPr>
          <p:cNvSpPr txBox="1">
            <a:spLocks noChangeArrowheads="1"/>
          </p:cNvSpPr>
          <p:nvPr/>
        </p:nvSpPr>
        <p:spPr bwMode="auto">
          <a:xfrm>
            <a:off x="9258301" y="538163"/>
            <a:ext cx="4955203"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700" b="1" dirty="0">
                <a:solidFill>
                  <a:srgbClr val="FF0000"/>
                </a:solidFill>
                <a:latin typeface="Arial" panose="020B0604020202020204" pitchFamily="34" charset="0"/>
              </a:rPr>
              <a:t>Percent Qualification Criteria</a:t>
            </a:r>
          </a:p>
        </p:txBody>
      </p:sp>
      <p:sp>
        <p:nvSpPr>
          <p:cNvPr id="35846" name="Text Box 46">
            <a:extLst>
              <a:ext uri="{FF2B5EF4-FFF2-40B4-BE49-F238E27FC236}">
                <a16:creationId xmlns:a16="http://schemas.microsoft.com/office/drawing/2014/main" id="{7713E7B3-A476-4B7B-B5C3-C8E38AB0B648}"/>
              </a:ext>
            </a:extLst>
          </p:cNvPr>
          <p:cNvSpPr txBox="1">
            <a:spLocks noChangeArrowheads="1"/>
          </p:cNvSpPr>
          <p:nvPr/>
        </p:nvSpPr>
        <p:spPr bwMode="auto">
          <a:xfrm>
            <a:off x="2686050" y="54770"/>
            <a:ext cx="127849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a:t>
            </a:r>
          </a:p>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Capture Planning</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ext Box 12">
            <a:extLst>
              <a:ext uri="{FF2B5EF4-FFF2-40B4-BE49-F238E27FC236}">
                <a16:creationId xmlns:a16="http://schemas.microsoft.com/office/drawing/2014/main" id="{67A5F9CE-7D2C-40C1-91CC-E5F6DBF1FA48}"/>
              </a:ext>
            </a:extLst>
          </p:cNvPr>
          <p:cNvSpPr txBox="1">
            <a:spLocks noChangeArrowheads="1"/>
          </p:cNvSpPr>
          <p:nvPr/>
        </p:nvSpPr>
        <p:spPr bwMode="auto">
          <a:xfrm>
            <a:off x="3543301" y="3495675"/>
            <a:ext cx="1144659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 typeface="Wingdings" panose="05000000000000000000" pitchFamily="2" charset="2"/>
              <a:buChar char="§"/>
            </a:pPr>
            <a:r>
              <a:rPr lang="en-US" altLang="en-US" sz="2400" dirty="0">
                <a:solidFill>
                  <a:srgbClr val="1A68A6"/>
                </a:solidFill>
                <a:latin typeface="Arial" panose="020B0604020202020204" pitchFamily="34" charset="0"/>
              </a:rPr>
              <a:t> Do we know the client?</a:t>
            </a:r>
          </a:p>
          <a:p>
            <a:pPr defTabSz="1371600" fontAlgn="base">
              <a:spcBef>
                <a:spcPct val="0"/>
              </a:spcBef>
              <a:spcAft>
                <a:spcPct val="0"/>
              </a:spcAft>
              <a:buFont typeface="Wingdings" panose="05000000000000000000" pitchFamily="2" charset="2"/>
              <a:buChar char="§"/>
            </a:pPr>
            <a:r>
              <a:rPr lang="en-US" altLang="en-US" sz="2400" dirty="0">
                <a:solidFill>
                  <a:srgbClr val="1A68A6"/>
                </a:solidFill>
                <a:latin typeface="Arial" panose="020B0604020202020204" pitchFamily="34" charset="0"/>
              </a:rPr>
              <a:t> Do we know the SSB?</a:t>
            </a:r>
          </a:p>
          <a:p>
            <a:pPr defTabSz="1371600" fontAlgn="base">
              <a:spcBef>
                <a:spcPct val="0"/>
              </a:spcBef>
              <a:spcAft>
                <a:spcPct val="0"/>
              </a:spcAft>
              <a:buFont typeface="Wingdings" panose="05000000000000000000" pitchFamily="2" charset="2"/>
              <a:buChar char="§"/>
            </a:pPr>
            <a:r>
              <a:rPr lang="en-US" altLang="en-US" sz="2400" dirty="0">
                <a:solidFill>
                  <a:srgbClr val="1A68A6"/>
                </a:solidFill>
                <a:latin typeface="Arial" panose="020B0604020202020204" pitchFamily="34" charset="0"/>
              </a:rPr>
              <a:t> Do we know all 3 levels (top managers, mid level managers, and technical staff)?</a:t>
            </a:r>
          </a:p>
          <a:p>
            <a:pPr defTabSz="1371600" fontAlgn="base">
              <a:spcBef>
                <a:spcPct val="0"/>
              </a:spcBef>
              <a:spcAft>
                <a:spcPct val="0"/>
              </a:spcAft>
              <a:buFont typeface="Wingdings" panose="05000000000000000000" pitchFamily="2" charset="2"/>
              <a:buChar char="§"/>
            </a:pPr>
            <a:r>
              <a:rPr lang="en-US" altLang="en-US" sz="2400" dirty="0">
                <a:solidFill>
                  <a:srgbClr val="1A68A6"/>
                </a:solidFill>
                <a:latin typeface="Arial" panose="020B0604020202020204" pitchFamily="34" charset="0"/>
              </a:rPr>
              <a:t> Do we demonstrate?</a:t>
            </a:r>
          </a:p>
          <a:p>
            <a:pPr defTabSz="1371600" fontAlgn="base">
              <a:spcBef>
                <a:spcPct val="0"/>
              </a:spcBef>
              <a:spcAft>
                <a:spcPct val="0"/>
              </a:spcAft>
              <a:buFont typeface="Wingdings" panose="05000000000000000000" pitchFamily="2" charset="2"/>
              <a:buChar char="§"/>
            </a:pPr>
            <a:r>
              <a:rPr lang="en-US" altLang="en-US" sz="2400" dirty="0">
                <a:solidFill>
                  <a:srgbClr val="1A68A6"/>
                </a:solidFill>
                <a:latin typeface="Arial" panose="020B0604020202020204" pitchFamily="34" charset="0"/>
              </a:rPr>
              <a:t> Do we know the requirements?</a:t>
            </a:r>
          </a:p>
          <a:p>
            <a:pPr defTabSz="1371600" fontAlgn="base">
              <a:spcBef>
                <a:spcPct val="0"/>
              </a:spcBef>
              <a:spcAft>
                <a:spcPct val="0"/>
              </a:spcAft>
              <a:buFont typeface="Wingdings" panose="05000000000000000000" pitchFamily="2" charset="2"/>
              <a:buChar char="§"/>
            </a:pPr>
            <a:r>
              <a:rPr lang="en-US" altLang="en-US" sz="2400" dirty="0">
                <a:solidFill>
                  <a:srgbClr val="1A68A6"/>
                </a:solidFill>
                <a:latin typeface="Arial" panose="020B0604020202020204" pitchFamily="34" charset="0"/>
              </a:rPr>
              <a:t> Do we know the price?</a:t>
            </a:r>
          </a:p>
          <a:p>
            <a:pPr defTabSz="1371600" fontAlgn="base">
              <a:spcBef>
                <a:spcPct val="0"/>
              </a:spcBef>
              <a:spcAft>
                <a:spcPct val="0"/>
              </a:spcAft>
              <a:buFont typeface="Wingdings" panose="05000000000000000000" pitchFamily="2" charset="2"/>
              <a:buChar char="§"/>
            </a:pPr>
            <a:r>
              <a:rPr lang="en-US" altLang="en-US" sz="2400" dirty="0">
                <a:solidFill>
                  <a:srgbClr val="1A68A6"/>
                </a:solidFill>
                <a:latin typeface="Arial" panose="020B0604020202020204" pitchFamily="34" charset="0"/>
              </a:rPr>
              <a:t> Have we earned the client’s trust?</a:t>
            </a:r>
            <a:endParaRPr lang="en-US" altLang="en-US" sz="2400" i="1" dirty="0">
              <a:solidFill>
                <a:srgbClr val="1A68A6"/>
              </a:solidFill>
              <a:latin typeface="Arial" panose="020B0604020202020204" pitchFamily="34" charset="0"/>
            </a:endParaRPr>
          </a:p>
        </p:txBody>
      </p:sp>
      <p:sp>
        <p:nvSpPr>
          <p:cNvPr id="36867" name="AutoShape 13">
            <a:extLst>
              <a:ext uri="{FF2B5EF4-FFF2-40B4-BE49-F238E27FC236}">
                <a16:creationId xmlns:a16="http://schemas.microsoft.com/office/drawing/2014/main" id="{C85FD4D8-BFB6-4A2C-804E-E91A4D833529}"/>
              </a:ext>
            </a:extLst>
          </p:cNvPr>
          <p:cNvSpPr>
            <a:spLocks noChangeArrowheads="1"/>
          </p:cNvSpPr>
          <p:nvPr/>
        </p:nvSpPr>
        <p:spPr bwMode="auto">
          <a:xfrm>
            <a:off x="7086601" y="2009775"/>
            <a:ext cx="1843088" cy="1265469"/>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6868" name="Text Box 14">
            <a:extLst>
              <a:ext uri="{FF2B5EF4-FFF2-40B4-BE49-F238E27FC236}">
                <a16:creationId xmlns:a16="http://schemas.microsoft.com/office/drawing/2014/main" id="{D7806F6F-E52D-4FCA-A6DF-2CA2C41B36B2}"/>
              </a:ext>
            </a:extLst>
          </p:cNvPr>
          <p:cNvSpPr txBox="1">
            <a:spLocks noChangeArrowheads="1"/>
          </p:cNvSpPr>
          <p:nvPr/>
        </p:nvSpPr>
        <p:spPr bwMode="auto">
          <a:xfrm>
            <a:off x="7029450" y="2162175"/>
            <a:ext cx="1990725" cy="62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defTabSz="1463675">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defTabSz="1463675">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defTabSz="1463675">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2195513" fontAlgn="base">
              <a:lnSpc>
                <a:spcPct val="80000"/>
              </a:lnSpc>
              <a:spcBef>
                <a:spcPct val="0"/>
              </a:spcBef>
              <a:spcAft>
                <a:spcPct val="0"/>
              </a:spcAft>
              <a:buNone/>
            </a:pPr>
            <a:r>
              <a:rPr lang="en-US" altLang="en-US" sz="1650" b="1" dirty="0">
                <a:solidFill>
                  <a:srgbClr val="1A68A6"/>
                </a:solidFill>
                <a:latin typeface="Arial" panose="020B0604020202020204" pitchFamily="34" charset="0"/>
              </a:rPr>
              <a:t>Bid / No Bid</a:t>
            </a:r>
          </a:p>
          <a:p>
            <a:pPr algn="ctr" defTabSz="2195513" fontAlgn="base">
              <a:lnSpc>
                <a:spcPct val="80000"/>
              </a:lnSpc>
              <a:spcBef>
                <a:spcPct val="0"/>
              </a:spcBef>
              <a:spcAft>
                <a:spcPct val="0"/>
              </a:spcAft>
              <a:buNone/>
            </a:pPr>
            <a:r>
              <a:rPr lang="en-US" altLang="en-US" sz="1650" b="1" dirty="0">
                <a:solidFill>
                  <a:srgbClr val="1A68A6"/>
                </a:solidFill>
                <a:latin typeface="Arial" panose="020B0604020202020204" pitchFamily="34" charset="0"/>
              </a:rPr>
              <a:t> Review</a:t>
            </a:r>
          </a:p>
        </p:txBody>
      </p:sp>
      <p:sp>
        <p:nvSpPr>
          <p:cNvPr id="36869" name="Text Box 15">
            <a:extLst>
              <a:ext uri="{FF2B5EF4-FFF2-40B4-BE49-F238E27FC236}">
                <a16:creationId xmlns:a16="http://schemas.microsoft.com/office/drawing/2014/main" id="{B63D2835-3499-428F-A6A5-2F206D702FEB}"/>
              </a:ext>
            </a:extLst>
          </p:cNvPr>
          <p:cNvSpPr txBox="1">
            <a:spLocks noChangeArrowheads="1"/>
          </p:cNvSpPr>
          <p:nvPr/>
        </p:nvSpPr>
        <p:spPr bwMode="auto">
          <a:xfrm>
            <a:off x="4343401" y="6467476"/>
            <a:ext cx="90541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400" i="1" dirty="0">
                <a:solidFill>
                  <a:srgbClr val="1A68A6"/>
                </a:solidFill>
                <a:latin typeface="Arial" panose="020B0604020202020204" pitchFamily="34" charset="0"/>
              </a:rPr>
              <a:t>We have evidence that XYZ has the client’s trust and confidence.</a:t>
            </a:r>
          </a:p>
        </p:txBody>
      </p:sp>
      <p:sp>
        <p:nvSpPr>
          <p:cNvPr id="36870" name="Text Box 46">
            <a:extLst>
              <a:ext uri="{FF2B5EF4-FFF2-40B4-BE49-F238E27FC236}">
                <a16:creationId xmlns:a16="http://schemas.microsoft.com/office/drawing/2014/main" id="{BE93B3E1-48EC-444B-8615-1501EBBD14B6}"/>
              </a:ext>
            </a:extLst>
          </p:cNvPr>
          <p:cNvSpPr txBox="1">
            <a:spLocks noChangeArrowheads="1"/>
          </p:cNvSpPr>
          <p:nvPr/>
        </p:nvSpPr>
        <p:spPr bwMode="auto">
          <a:xfrm>
            <a:off x="2945608" y="111920"/>
            <a:ext cx="127849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a:t>
            </a:r>
          </a:p>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Bid/No Bid Review</a:t>
            </a: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7890" name="Picture 3">
            <a:extLst>
              <a:ext uri="{FF2B5EF4-FFF2-40B4-BE49-F238E27FC236}">
                <a16:creationId xmlns:a16="http://schemas.microsoft.com/office/drawing/2014/main" id="{52BDDC31-507C-4011-880C-624D42DD8A4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21" b="-3287"/>
          <a:stretch>
            <a:fillRect/>
          </a:stretch>
        </p:blipFill>
        <p:spPr bwMode="auto">
          <a:xfrm>
            <a:off x="4031458" y="1114425"/>
            <a:ext cx="10813256" cy="648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4">
            <a:extLst>
              <a:ext uri="{FF2B5EF4-FFF2-40B4-BE49-F238E27FC236}">
                <a16:creationId xmlns:a16="http://schemas.microsoft.com/office/drawing/2014/main" id="{D444352A-775E-42DB-BBF7-BD93B12F1CEC}"/>
              </a:ext>
            </a:extLst>
          </p:cNvPr>
          <p:cNvSpPr txBox="1">
            <a:spLocks noChangeArrowheads="1"/>
          </p:cNvSpPr>
          <p:nvPr/>
        </p:nvSpPr>
        <p:spPr bwMode="auto">
          <a:xfrm>
            <a:off x="2743200" y="0"/>
            <a:ext cx="12496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400" dirty="0">
                <a:solidFill>
                  <a:srgbClr val="1A68A6"/>
                </a:solidFill>
                <a:latin typeface="Arial" panose="020B0604020202020204" pitchFamily="34" charset="0"/>
              </a:rPr>
              <a:t>This is a re-usable process for preparing competitive and unsolicited proposals.  However, like most other “standard” processes, it may be tailored for any particular use.  (Several of the tailorable dimensions are the composition and size of the review teams, the number of reviews, and the active participation of teaming partners.) </a:t>
            </a:r>
          </a:p>
        </p:txBody>
      </p:sp>
      <p:sp>
        <p:nvSpPr>
          <p:cNvPr id="37892" name="Rectangle 10">
            <a:extLst>
              <a:ext uri="{FF2B5EF4-FFF2-40B4-BE49-F238E27FC236}">
                <a16:creationId xmlns:a16="http://schemas.microsoft.com/office/drawing/2014/main" id="{8EB9D383-D1C3-4E27-ABAD-EA9906616DEF}"/>
              </a:ext>
            </a:extLst>
          </p:cNvPr>
          <p:cNvSpPr>
            <a:spLocks noChangeArrowheads="1"/>
          </p:cNvSpPr>
          <p:nvPr/>
        </p:nvSpPr>
        <p:spPr bwMode="auto">
          <a:xfrm>
            <a:off x="2638425" y="7670007"/>
            <a:ext cx="13039725" cy="1485900"/>
          </a:xfrm>
          <a:prstGeom prst="rect">
            <a:avLst/>
          </a:prstGeom>
          <a:solidFill>
            <a:srgbClr val="FFFF99">
              <a:alpha val="32941"/>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7893" name="Text Box 11">
            <a:extLst>
              <a:ext uri="{FF2B5EF4-FFF2-40B4-BE49-F238E27FC236}">
                <a16:creationId xmlns:a16="http://schemas.microsoft.com/office/drawing/2014/main" id="{97EA9912-7688-4FB8-9E59-250035F0ABBB}"/>
              </a:ext>
            </a:extLst>
          </p:cNvPr>
          <p:cNvSpPr txBox="1">
            <a:spLocks noChangeArrowheads="1"/>
          </p:cNvSpPr>
          <p:nvPr/>
        </p:nvSpPr>
        <p:spPr bwMode="auto">
          <a:xfrm>
            <a:off x="2581275" y="8098632"/>
            <a:ext cx="375523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Opportunities are received thorough a fast path vehicle such as eBuy as an RFQ or from a potential partner. Lead time can vary from 2 to 14 days.</a:t>
            </a:r>
          </a:p>
        </p:txBody>
      </p:sp>
      <p:sp>
        <p:nvSpPr>
          <p:cNvPr id="37894" name="Text Box 12">
            <a:extLst>
              <a:ext uri="{FF2B5EF4-FFF2-40B4-BE49-F238E27FC236}">
                <a16:creationId xmlns:a16="http://schemas.microsoft.com/office/drawing/2014/main" id="{4FAEBA51-BB0F-4DF6-B3E2-31A7C5082E0C}"/>
              </a:ext>
            </a:extLst>
          </p:cNvPr>
          <p:cNvSpPr txBox="1">
            <a:spLocks noChangeArrowheads="1"/>
          </p:cNvSpPr>
          <p:nvPr/>
        </p:nvSpPr>
        <p:spPr bwMode="auto">
          <a:xfrm>
            <a:off x="2276475" y="7658101"/>
            <a:ext cx="62865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NOTE #1: Solicitations with Short Lead Time</a:t>
            </a:r>
          </a:p>
        </p:txBody>
      </p:sp>
      <p:sp>
        <p:nvSpPr>
          <p:cNvPr id="37895" name="Text Box 13">
            <a:extLst>
              <a:ext uri="{FF2B5EF4-FFF2-40B4-BE49-F238E27FC236}">
                <a16:creationId xmlns:a16="http://schemas.microsoft.com/office/drawing/2014/main" id="{97ED6C3F-99F8-4ADD-8FBF-33671872096A}"/>
              </a:ext>
            </a:extLst>
          </p:cNvPr>
          <p:cNvSpPr txBox="1">
            <a:spLocks noChangeArrowheads="1"/>
          </p:cNvSpPr>
          <p:nvPr/>
        </p:nvSpPr>
        <p:spPr bwMode="auto">
          <a:xfrm>
            <a:off x="9439275" y="7670007"/>
            <a:ext cx="375523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The Proposal Manager must jump straight to writing. The Proposal Action Plan and storyboards are skipped. Instead, the Proposal Team will whiteboard the strategy and overall storyline.</a:t>
            </a:r>
          </a:p>
        </p:txBody>
      </p:sp>
      <p:sp>
        <p:nvSpPr>
          <p:cNvPr id="37896" name="Text Box 180">
            <a:extLst>
              <a:ext uri="{FF2B5EF4-FFF2-40B4-BE49-F238E27FC236}">
                <a16:creationId xmlns:a16="http://schemas.microsoft.com/office/drawing/2014/main" id="{E00A58A0-916A-4B7F-8103-54D9FA785F9D}"/>
              </a:ext>
            </a:extLst>
          </p:cNvPr>
          <p:cNvSpPr txBox="1">
            <a:spLocks noChangeArrowheads="1"/>
          </p:cNvSpPr>
          <p:nvPr/>
        </p:nvSpPr>
        <p:spPr bwMode="auto">
          <a:xfrm>
            <a:off x="6067425" y="8127207"/>
            <a:ext cx="375523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Because of this short  response time the marketing and capture planning activities are cut out and the proposal process is condensed.</a:t>
            </a:r>
          </a:p>
        </p:txBody>
      </p:sp>
      <p:sp>
        <p:nvSpPr>
          <p:cNvPr id="37897" name="Text Box 181">
            <a:extLst>
              <a:ext uri="{FF2B5EF4-FFF2-40B4-BE49-F238E27FC236}">
                <a16:creationId xmlns:a16="http://schemas.microsoft.com/office/drawing/2014/main" id="{54EEEA93-F1E0-4D02-AAA0-BB2A4081676D}"/>
              </a:ext>
            </a:extLst>
          </p:cNvPr>
          <p:cNvSpPr txBox="1">
            <a:spLocks noChangeArrowheads="1"/>
          </p:cNvSpPr>
          <p:nvPr/>
        </p:nvSpPr>
        <p:spPr bwMode="auto">
          <a:xfrm>
            <a:off x="12906375" y="7670008"/>
            <a:ext cx="2945607"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In these situations, time and resources are severely limited. High-levels of cooperation, coordination, and communication are needed to get these out the door.</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170748" y="3948813"/>
            <a:ext cx="17515327" cy="5788215"/>
          </a:xfrm>
          <a:prstGeom prst="rect">
            <a:avLst/>
          </a:prstGeom>
          <a:solidFill>
            <a:srgbClr val="F8F8F2">
              <a:alpha val="55686"/>
            </a:srgbClr>
          </a:solidFill>
        </p:spPr>
      </p:sp>
      <p:pic>
        <p:nvPicPr>
          <p:cNvPr id="3" name="Picture 3"/>
          <p:cNvPicPr>
            <a:picLocks noChangeAspect="1"/>
          </p:cNvPicPr>
          <p:nvPr/>
        </p:nvPicPr>
        <p:blipFill>
          <a:blip r:embed="rId3"/>
          <a:srcRect/>
          <a:stretch>
            <a:fillRect/>
          </a:stretch>
        </p:blipFill>
        <p:spPr>
          <a:xfrm>
            <a:off x="2252926" y="4050194"/>
            <a:ext cx="3089291" cy="218661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5143500" y="2496935"/>
            <a:ext cx="10287000" cy="5293129"/>
          </a:xfrm>
          <a:prstGeom prst="rect">
            <a:avLst/>
          </a:prstGeom>
        </p:spPr>
      </p:pic>
      <p:pic>
        <p:nvPicPr>
          <p:cNvPr id="5" name="Picture 5"/>
          <p:cNvPicPr>
            <a:picLocks noChangeAspect="1"/>
          </p:cNvPicPr>
          <p:nvPr/>
        </p:nvPicPr>
        <p:blipFill>
          <a:blip r:embed="rId6"/>
          <a:srcRect/>
          <a:stretch>
            <a:fillRect/>
          </a:stretch>
        </p:blipFill>
        <p:spPr>
          <a:xfrm>
            <a:off x="14193418" y="4605030"/>
            <a:ext cx="3803881" cy="1402681"/>
          </a:xfrm>
          <a:prstGeom prst="rect">
            <a:avLst/>
          </a:prstGeom>
        </p:spPr>
      </p:pic>
      <p:pic>
        <p:nvPicPr>
          <p:cNvPr id="6" name="Picture 6"/>
          <p:cNvPicPr>
            <a:picLocks noChangeAspect="1"/>
          </p:cNvPicPr>
          <p:nvPr/>
        </p:nvPicPr>
        <p:blipFill>
          <a:blip r:embed="rId7"/>
          <a:srcRect/>
          <a:stretch>
            <a:fillRect/>
          </a:stretch>
        </p:blipFill>
        <p:spPr>
          <a:xfrm>
            <a:off x="6598066" y="3948813"/>
            <a:ext cx="2858016" cy="2715115"/>
          </a:xfrm>
          <a:prstGeom prst="rect">
            <a:avLst/>
          </a:prstGeom>
        </p:spPr>
      </p:pic>
      <p:pic>
        <p:nvPicPr>
          <p:cNvPr id="7" name="Picture 7"/>
          <p:cNvPicPr>
            <a:picLocks noChangeAspect="1"/>
          </p:cNvPicPr>
          <p:nvPr/>
        </p:nvPicPr>
        <p:blipFill>
          <a:blip r:embed="rId8"/>
          <a:srcRect t="22993" b="11271"/>
          <a:stretch>
            <a:fillRect/>
          </a:stretch>
        </p:blipFill>
        <p:spPr>
          <a:xfrm>
            <a:off x="10434659" y="4465539"/>
            <a:ext cx="3064663" cy="2014552"/>
          </a:xfrm>
          <a:prstGeom prst="rect">
            <a:avLst/>
          </a:prstGeom>
        </p:spPr>
      </p:pic>
      <p:pic>
        <p:nvPicPr>
          <p:cNvPr id="8" name="Picture 8"/>
          <p:cNvPicPr>
            <a:picLocks noChangeAspect="1"/>
          </p:cNvPicPr>
          <p:nvPr/>
        </p:nvPicPr>
        <p:blipFill>
          <a:blip r:embed="rId9"/>
          <a:srcRect/>
          <a:stretch>
            <a:fillRect/>
          </a:stretch>
        </p:blipFill>
        <p:spPr>
          <a:xfrm>
            <a:off x="14193418" y="7643515"/>
            <a:ext cx="3803881" cy="1719354"/>
          </a:xfrm>
          <a:prstGeom prst="rect">
            <a:avLst/>
          </a:prstGeom>
        </p:spPr>
      </p:pic>
      <p:pic>
        <p:nvPicPr>
          <p:cNvPr id="9" name="Picture 9"/>
          <p:cNvPicPr>
            <a:picLocks noChangeAspect="1"/>
          </p:cNvPicPr>
          <p:nvPr/>
        </p:nvPicPr>
        <p:blipFill>
          <a:blip r:embed="rId10"/>
          <a:srcRect/>
          <a:stretch>
            <a:fillRect/>
          </a:stretch>
        </p:blipFill>
        <p:spPr>
          <a:xfrm>
            <a:off x="6598066" y="7643515"/>
            <a:ext cx="3140270" cy="2093513"/>
          </a:xfrm>
          <a:prstGeom prst="rect">
            <a:avLst/>
          </a:prstGeom>
        </p:spPr>
      </p:pic>
      <p:pic>
        <p:nvPicPr>
          <p:cNvPr id="10" name="Picture 10"/>
          <p:cNvPicPr>
            <a:picLocks noChangeAspect="1"/>
          </p:cNvPicPr>
          <p:nvPr/>
        </p:nvPicPr>
        <p:blipFill>
          <a:blip r:embed="rId11"/>
          <a:srcRect/>
          <a:stretch>
            <a:fillRect/>
          </a:stretch>
        </p:blipFill>
        <p:spPr>
          <a:xfrm>
            <a:off x="10597828" y="7134030"/>
            <a:ext cx="2738325" cy="2738325"/>
          </a:xfrm>
          <a:prstGeom prst="rect">
            <a:avLst/>
          </a:prstGeom>
        </p:spPr>
      </p:pic>
      <p:pic>
        <p:nvPicPr>
          <p:cNvPr id="11" name="Picture 11"/>
          <p:cNvPicPr>
            <a:picLocks noChangeAspect="1"/>
          </p:cNvPicPr>
          <p:nvPr/>
        </p:nvPicPr>
        <p:blipFill>
          <a:blip r:embed="rId12"/>
          <a:srcRect t="27050" b="31854"/>
          <a:stretch>
            <a:fillRect/>
          </a:stretch>
        </p:blipFill>
        <p:spPr>
          <a:xfrm>
            <a:off x="1568455" y="7958489"/>
            <a:ext cx="4742846" cy="1463565"/>
          </a:xfrm>
          <a:prstGeom prst="rect">
            <a:avLst/>
          </a:prstGeom>
        </p:spPr>
      </p:pic>
      <p:sp>
        <p:nvSpPr>
          <p:cNvPr id="12" name="TextBox 12"/>
          <p:cNvSpPr txBox="1"/>
          <p:nvPr/>
        </p:nvSpPr>
        <p:spPr>
          <a:xfrm>
            <a:off x="2761978" y="1842805"/>
            <a:ext cx="12764044" cy="795933"/>
          </a:xfrm>
          <a:prstGeom prst="rect">
            <a:avLst/>
          </a:prstGeom>
        </p:spPr>
        <p:txBody>
          <a:bodyPr lIns="0" tIns="0" rIns="0" bIns="0" rtlCol="0" anchor="t">
            <a:spAutoFit/>
          </a:bodyPr>
          <a:lstStyle/>
          <a:p>
            <a:pPr algn="l">
              <a:lnSpc>
                <a:spcPts val="3807"/>
              </a:lnSpc>
              <a:spcBef>
                <a:spcPct val="0"/>
              </a:spcBef>
            </a:pPr>
            <a:r>
              <a:rPr lang="en-US" sz="7614" dirty="0">
                <a:solidFill>
                  <a:srgbClr val="F8F8F2"/>
                </a:solidFill>
                <a:latin typeface="DIN 1451 Std"/>
              </a:rPr>
              <a:t>PATHWAYS TO PROCUREMENT</a:t>
            </a:r>
          </a:p>
        </p:txBody>
      </p:sp>
      <p:sp>
        <p:nvSpPr>
          <p:cNvPr id="13" name="TextBox 13"/>
          <p:cNvSpPr txBox="1"/>
          <p:nvPr/>
        </p:nvSpPr>
        <p:spPr>
          <a:xfrm>
            <a:off x="2761978" y="2347367"/>
            <a:ext cx="12764044" cy="516067"/>
          </a:xfrm>
          <a:prstGeom prst="rect">
            <a:avLst/>
          </a:prstGeom>
        </p:spPr>
        <p:txBody>
          <a:bodyPr lIns="0" tIns="0" rIns="0" bIns="0" rtlCol="0" anchor="t">
            <a:spAutoFit/>
          </a:bodyPr>
          <a:lstStyle/>
          <a:p>
            <a:pPr algn="ctr">
              <a:lnSpc>
                <a:spcPts val="4216"/>
              </a:lnSpc>
              <a:spcBef>
                <a:spcPct val="0"/>
              </a:spcBef>
            </a:pPr>
            <a:r>
              <a:rPr lang="en-US" sz="3011" dirty="0">
                <a:solidFill>
                  <a:srgbClr val="DA9231"/>
                </a:solidFill>
                <a:latin typeface="Lato Bold"/>
              </a:rPr>
              <a:t>These workshops are designed by experienced procurement professionals</a:t>
            </a:r>
          </a:p>
        </p:txBody>
      </p:sp>
      <p:grpSp>
        <p:nvGrpSpPr>
          <p:cNvPr id="14" name="Group 14"/>
          <p:cNvGrpSpPr/>
          <p:nvPr/>
        </p:nvGrpSpPr>
        <p:grpSpPr>
          <a:xfrm>
            <a:off x="16095359" y="209272"/>
            <a:ext cx="1901941" cy="589002"/>
            <a:chOff x="0" y="0"/>
            <a:chExt cx="2535921" cy="785337"/>
          </a:xfrm>
        </p:grpSpPr>
        <p:sp>
          <p:nvSpPr>
            <p:cNvPr id="15" name="TextBox 15"/>
            <p:cNvSpPr txBox="1"/>
            <p:nvPr/>
          </p:nvSpPr>
          <p:spPr>
            <a:xfrm>
              <a:off x="34165" y="133350"/>
              <a:ext cx="2501756" cy="482503"/>
            </a:xfrm>
            <a:prstGeom prst="rect">
              <a:avLst/>
            </a:prstGeom>
          </p:spPr>
          <p:txBody>
            <a:bodyPr lIns="0" tIns="0" rIns="0" bIns="0" rtlCol="0" anchor="t">
              <a:spAutoFit/>
            </a:bodyPr>
            <a:lstStyle/>
            <a:p>
              <a:pPr algn="l">
                <a:lnSpc>
                  <a:spcPts val="1517"/>
                </a:lnSpc>
                <a:spcBef>
                  <a:spcPct val="0"/>
                </a:spcBef>
              </a:pPr>
              <a:r>
                <a:rPr lang="en-US" sz="3035" dirty="0">
                  <a:solidFill>
                    <a:srgbClr val="DA9231"/>
                  </a:solidFill>
                  <a:latin typeface="DIN 1451 Std"/>
                </a:rPr>
                <a:t>PATHWAYS</a:t>
              </a:r>
            </a:p>
          </p:txBody>
        </p:sp>
        <p:sp>
          <p:nvSpPr>
            <p:cNvPr id="16" name="TextBox 16"/>
            <p:cNvSpPr txBox="1"/>
            <p:nvPr/>
          </p:nvSpPr>
          <p:spPr>
            <a:xfrm>
              <a:off x="882905" y="552134"/>
              <a:ext cx="1653016" cy="188730"/>
            </a:xfrm>
            <a:prstGeom prst="rect">
              <a:avLst/>
            </a:prstGeom>
          </p:spPr>
          <p:txBody>
            <a:bodyPr lIns="0" tIns="0" rIns="0" bIns="0" rtlCol="0" anchor="t">
              <a:spAutoFit/>
            </a:bodyPr>
            <a:lstStyle/>
            <a:p>
              <a:pPr>
                <a:lnSpc>
                  <a:spcPts val="533"/>
                </a:lnSpc>
              </a:pPr>
              <a:r>
                <a:rPr lang="en-US" sz="463" dirty="0">
                  <a:solidFill>
                    <a:srgbClr val="FFFFFF"/>
                  </a:solidFill>
                  <a:latin typeface="Lato Bold"/>
                </a:rPr>
                <a:t>POWERED BY PRINCE GEORGE'S COUNTY ECONOMIC DEVELOPMENT CORPORATION</a:t>
              </a:r>
            </a:p>
          </p:txBody>
        </p:sp>
        <p:pic>
          <p:nvPicPr>
            <p:cNvPr id="17" name="Picture 17"/>
            <p:cNvPicPr>
              <a:picLocks noChangeAspect="1"/>
            </p:cNvPicPr>
            <p:nvPr/>
          </p:nvPicPr>
          <p:blipFill>
            <a:blip r:embed="rId13"/>
            <a:srcRect r="26697"/>
            <a:stretch>
              <a:fillRect/>
            </a:stretch>
          </p:blipFill>
          <p:spPr>
            <a:xfrm>
              <a:off x="0" y="517187"/>
              <a:ext cx="845416" cy="268149"/>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Line 28">
            <a:extLst>
              <a:ext uri="{FF2B5EF4-FFF2-40B4-BE49-F238E27FC236}">
                <a16:creationId xmlns:a16="http://schemas.microsoft.com/office/drawing/2014/main" id="{03789165-03CF-41B8-A628-CABF769BC999}"/>
              </a:ext>
            </a:extLst>
          </p:cNvPr>
          <p:cNvSpPr>
            <a:spLocks noChangeShapeType="1"/>
          </p:cNvSpPr>
          <p:nvPr/>
        </p:nvSpPr>
        <p:spPr bwMode="auto">
          <a:xfrm>
            <a:off x="8267700" y="2857500"/>
            <a:ext cx="0" cy="3429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8915" name="Text Box 17">
            <a:extLst>
              <a:ext uri="{FF2B5EF4-FFF2-40B4-BE49-F238E27FC236}">
                <a16:creationId xmlns:a16="http://schemas.microsoft.com/office/drawing/2014/main" id="{A1FAD069-1892-491B-AE7A-FE2FFB38DBEB}"/>
              </a:ext>
            </a:extLst>
          </p:cNvPr>
          <p:cNvSpPr txBox="1">
            <a:spLocks noChangeArrowheads="1"/>
          </p:cNvSpPr>
          <p:nvPr/>
        </p:nvSpPr>
        <p:spPr bwMode="auto">
          <a:xfrm>
            <a:off x="9029700" y="5829301"/>
            <a:ext cx="6629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Assume that the evaluation reader does not want to be there</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Assume that the evaluation read has a competency problem</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Assume that the evaluation is bored</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Use Descriptive captions for each graphic</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Bold conclusion headlines</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Strong past performance</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Follow the RFP instructions</a:t>
            </a: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Use a team review process for graphics</a:t>
            </a:r>
          </a:p>
        </p:txBody>
      </p:sp>
      <p:sp>
        <p:nvSpPr>
          <p:cNvPr id="38916" name="Text Box 20">
            <a:extLst>
              <a:ext uri="{FF2B5EF4-FFF2-40B4-BE49-F238E27FC236}">
                <a16:creationId xmlns:a16="http://schemas.microsoft.com/office/drawing/2014/main" id="{19EDBC99-5D53-4B34-9539-3C9BECA6A3E8}"/>
              </a:ext>
            </a:extLst>
          </p:cNvPr>
          <p:cNvSpPr txBox="1">
            <a:spLocks noChangeArrowheads="1"/>
          </p:cNvSpPr>
          <p:nvPr/>
        </p:nvSpPr>
        <p:spPr bwMode="auto">
          <a:xfrm>
            <a:off x="2743200" y="5943600"/>
            <a:ext cx="64008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A thorough understanding of what the customer wants;</a:t>
            </a:r>
          </a:p>
          <a:p>
            <a:pPr defTabSz="1371600" fontAlgn="base">
              <a:spcBef>
                <a:spcPct val="0"/>
              </a:spcBef>
              <a:spcAft>
                <a:spcPct val="0"/>
              </a:spcAft>
              <a:buNone/>
            </a:pPr>
            <a:endParaRPr lang="en-US" altLang="en-US" sz="1800" dirty="0">
              <a:solidFill>
                <a:srgbClr val="1A68A6"/>
              </a:solidFill>
              <a:latin typeface="Arial" panose="020B0604020202020204" pitchFamily="34" charset="0"/>
            </a:endParaRP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Advanced planning, including a solid plan that communicates your strategy, resource requirements, schedule; and risks associated with the solicitation;</a:t>
            </a:r>
          </a:p>
          <a:p>
            <a:pPr defTabSz="1371600" fontAlgn="base">
              <a:spcBef>
                <a:spcPct val="0"/>
              </a:spcBef>
              <a:spcAft>
                <a:spcPct val="0"/>
              </a:spcAft>
              <a:buFontTx/>
              <a:buChar char="•"/>
            </a:pPr>
            <a:endParaRPr lang="en-US" altLang="en-US" sz="1800" dirty="0">
              <a:solidFill>
                <a:srgbClr val="1A68A6"/>
              </a:solidFill>
              <a:latin typeface="Arial" panose="020B0604020202020204" pitchFamily="34" charset="0"/>
            </a:endParaRPr>
          </a:p>
          <a:p>
            <a:pPr defTabSz="1371600" fontAlgn="base">
              <a:spcBef>
                <a:spcPct val="0"/>
              </a:spcBef>
              <a:spcAft>
                <a:spcPct val="0"/>
              </a:spcAft>
              <a:buFontTx/>
              <a:buChar char="•"/>
            </a:pPr>
            <a:r>
              <a:rPr lang="en-US" altLang="en-US" sz="1800" dirty="0">
                <a:solidFill>
                  <a:srgbClr val="1A68A6"/>
                </a:solidFill>
                <a:latin typeface="Arial" panose="020B0604020202020204" pitchFamily="34" charset="0"/>
              </a:rPr>
              <a:t> A team of writers who can take the storyboard materials and translate them into text that sells the win themes, is compliant with the proposal requirements, highlights the evaluation criteria, and is easy to read and score.  (Plus, when appropriate, using  teaming arrangement resources to enhance the proposal writing.)</a:t>
            </a:r>
          </a:p>
        </p:txBody>
      </p:sp>
      <p:sp>
        <p:nvSpPr>
          <p:cNvPr id="38917" name="Text Box 21">
            <a:extLst>
              <a:ext uri="{FF2B5EF4-FFF2-40B4-BE49-F238E27FC236}">
                <a16:creationId xmlns:a16="http://schemas.microsoft.com/office/drawing/2014/main" id="{2B8F7BAA-E0C5-4EA3-8FE0-F38F99F4E727}"/>
              </a:ext>
            </a:extLst>
          </p:cNvPr>
          <p:cNvSpPr txBox="1">
            <a:spLocks noChangeArrowheads="1"/>
          </p:cNvSpPr>
          <p:nvPr/>
        </p:nvSpPr>
        <p:spPr bwMode="auto">
          <a:xfrm>
            <a:off x="2743201" y="5600701"/>
            <a:ext cx="552212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Ingredients to a Successful Proposal</a:t>
            </a:r>
          </a:p>
        </p:txBody>
      </p:sp>
      <p:sp>
        <p:nvSpPr>
          <p:cNvPr id="23561" name="Rectangle 25">
            <a:extLst>
              <a:ext uri="{FF2B5EF4-FFF2-40B4-BE49-F238E27FC236}">
                <a16:creationId xmlns:a16="http://schemas.microsoft.com/office/drawing/2014/main" id="{2728A215-DA53-4404-A21F-B3712D0F8168}"/>
              </a:ext>
            </a:extLst>
          </p:cNvPr>
          <p:cNvSpPr>
            <a:spLocks noChangeArrowheads="1"/>
          </p:cNvSpPr>
          <p:nvPr/>
        </p:nvSpPr>
        <p:spPr bwMode="auto">
          <a:xfrm>
            <a:off x="2743200" y="4800600"/>
            <a:ext cx="2628900" cy="685800"/>
          </a:xfrm>
          <a:prstGeom prst="rect">
            <a:avLst/>
          </a:prstGeom>
          <a:solidFill>
            <a:schemeClr val="accent5">
              <a:lumMod val="10000"/>
              <a:lumOff val="90000"/>
              <a:alpha val="39999"/>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1371600">
              <a:defRPr/>
            </a:pPr>
            <a:endParaRPr lang="en-US" altLang="en-US" sz="2700" dirty="0">
              <a:solidFill>
                <a:srgbClr val="1A68A6"/>
              </a:solidFill>
              <a:latin typeface="Arial" panose="020B0604020202020204" pitchFamily="34" charset="0"/>
            </a:endParaRPr>
          </a:p>
        </p:txBody>
      </p:sp>
      <p:sp>
        <p:nvSpPr>
          <p:cNvPr id="23562" name="Rectangle 26">
            <a:extLst>
              <a:ext uri="{FF2B5EF4-FFF2-40B4-BE49-F238E27FC236}">
                <a16:creationId xmlns:a16="http://schemas.microsoft.com/office/drawing/2014/main" id="{EE6C4E61-7FA6-4C43-996A-9B4C4B7A048D}"/>
              </a:ext>
            </a:extLst>
          </p:cNvPr>
          <p:cNvSpPr>
            <a:spLocks noChangeArrowheads="1"/>
          </p:cNvSpPr>
          <p:nvPr/>
        </p:nvSpPr>
        <p:spPr bwMode="auto">
          <a:xfrm>
            <a:off x="6972300" y="4800600"/>
            <a:ext cx="2628900" cy="685800"/>
          </a:xfrm>
          <a:prstGeom prst="rect">
            <a:avLst/>
          </a:prstGeom>
          <a:solidFill>
            <a:schemeClr val="accent5">
              <a:lumMod val="10000"/>
              <a:lumOff val="90000"/>
              <a:alpha val="39999"/>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1371600">
              <a:defRPr/>
            </a:pPr>
            <a:endParaRPr lang="en-US" altLang="en-US" sz="2700" dirty="0">
              <a:solidFill>
                <a:srgbClr val="1A68A6"/>
              </a:solidFill>
              <a:latin typeface="Arial" panose="020B0604020202020204" pitchFamily="34" charset="0"/>
            </a:endParaRPr>
          </a:p>
        </p:txBody>
      </p:sp>
      <p:sp>
        <p:nvSpPr>
          <p:cNvPr id="23563" name="Rectangle 27">
            <a:extLst>
              <a:ext uri="{FF2B5EF4-FFF2-40B4-BE49-F238E27FC236}">
                <a16:creationId xmlns:a16="http://schemas.microsoft.com/office/drawing/2014/main" id="{20280533-807D-4649-8DC0-78CF35CEDFBB}"/>
              </a:ext>
            </a:extLst>
          </p:cNvPr>
          <p:cNvSpPr>
            <a:spLocks noChangeArrowheads="1"/>
          </p:cNvSpPr>
          <p:nvPr/>
        </p:nvSpPr>
        <p:spPr bwMode="auto">
          <a:xfrm>
            <a:off x="11201400" y="4800600"/>
            <a:ext cx="2628900" cy="685800"/>
          </a:xfrm>
          <a:prstGeom prst="rect">
            <a:avLst/>
          </a:prstGeom>
          <a:solidFill>
            <a:schemeClr val="accent5">
              <a:lumMod val="10000"/>
              <a:lumOff val="90000"/>
              <a:alpha val="39999"/>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1371600">
              <a:defRPr/>
            </a:pPr>
            <a:endParaRPr lang="en-US" altLang="en-US" sz="2700" dirty="0">
              <a:solidFill>
                <a:srgbClr val="1A68A6"/>
              </a:solidFill>
              <a:latin typeface="Arial" panose="020B0604020202020204" pitchFamily="34" charset="0"/>
            </a:endParaRPr>
          </a:p>
        </p:txBody>
      </p:sp>
      <p:sp>
        <p:nvSpPr>
          <p:cNvPr id="23564" name="Rectangle 22">
            <a:extLst>
              <a:ext uri="{FF2B5EF4-FFF2-40B4-BE49-F238E27FC236}">
                <a16:creationId xmlns:a16="http://schemas.microsoft.com/office/drawing/2014/main" id="{1556D09C-2077-4948-9793-18B13E0D74CA}"/>
              </a:ext>
            </a:extLst>
          </p:cNvPr>
          <p:cNvSpPr>
            <a:spLocks noChangeArrowheads="1"/>
          </p:cNvSpPr>
          <p:nvPr/>
        </p:nvSpPr>
        <p:spPr bwMode="auto">
          <a:xfrm>
            <a:off x="5524500" y="2400300"/>
            <a:ext cx="5829300" cy="457200"/>
          </a:xfrm>
          <a:prstGeom prst="rect">
            <a:avLst/>
          </a:prstGeom>
          <a:solidFill>
            <a:schemeClr val="accent2">
              <a:lumMod val="60000"/>
              <a:lumOff val="40000"/>
              <a:alpha val="39999"/>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1371600">
              <a:defRPr/>
            </a:pPr>
            <a:endParaRPr lang="en-US" altLang="en-US" sz="2700" dirty="0">
              <a:solidFill>
                <a:srgbClr val="1A68A6"/>
              </a:solidFill>
              <a:latin typeface="Arial" panose="020B0604020202020204" pitchFamily="34" charset="0"/>
            </a:endParaRPr>
          </a:p>
        </p:txBody>
      </p:sp>
      <p:sp>
        <p:nvSpPr>
          <p:cNvPr id="23565" name="Rectangle 23">
            <a:extLst>
              <a:ext uri="{FF2B5EF4-FFF2-40B4-BE49-F238E27FC236}">
                <a16:creationId xmlns:a16="http://schemas.microsoft.com/office/drawing/2014/main" id="{B92F1ACE-13AD-4FE4-BBC7-76A0FD23F328}"/>
              </a:ext>
            </a:extLst>
          </p:cNvPr>
          <p:cNvSpPr>
            <a:spLocks noChangeArrowheads="1"/>
          </p:cNvSpPr>
          <p:nvPr/>
        </p:nvSpPr>
        <p:spPr bwMode="auto">
          <a:xfrm>
            <a:off x="5524500" y="3200400"/>
            <a:ext cx="5829300" cy="457200"/>
          </a:xfrm>
          <a:prstGeom prst="rect">
            <a:avLst/>
          </a:prstGeom>
          <a:solidFill>
            <a:schemeClr val="accent2">
              <a:lumMod val="60000"/>
              <a:lumOff val="40000"/>
              <a:alpha val="39999"/>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1371600">
              <a:defRPr/>
            </a:pPr>
            <a:endParaRPr lang="en-US" altLang="en-US" sz="2700" dirty="0">
              <a:solidFill>
                <a:srgbClr val="1A68A6"/>
              </a:solidFill>
              <a:latin typeface="Arial" panose="020B0604020202020204" pitchFamily="34" charset="0"/>
            </a:endParaRPr>
          </a:p>
        </p:txBody>
      </p:sp>
      <p:sp>
        <p:nvSpPr>
          <p:cNvPr id="23566" name="Rectangle 24">
            <a:extLst>
              <a:ext uri="{FF2B5EF4-FFF2-40B4-BE49-F238E27FC236}">
                <a16:creationId xmlns:a16="http://schemas.microsoft.com/office/drawing/2014/main" id="{7DD9CCAC-BC32-4A31-BE67-5DA510CB1581}"/>
              </a:ext>
            </a:extLst>
          </p:cNvPr>
          <p:cNvSpPr>
            <a:spLocks noChangeArrowheads="1"/>
          </p:cNvSpPr>
          <p:nvPr/>
        </p:nvSpPr>
        <p:spPr bwMode="auto">
          <a:xfrm>
            <a:off x="5524500" y="4000500"/>
            <a:ext cx="5829300" cy="457200"/>
          </a:xfrm>
          <a:prstGeom prst="rect">
            <a:avLst/>
          </a:prstGeom>
          <a:solidFill>
            <a:schemeClr val="accent2">
              <a:lumMod val="60000"/>
              <a:lumOff val="40000"/>
              <a:alpha val="39999"/>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1371600">
              <a:defRPr/>
            </a:pPr>
            <a:endParaRPr lang="en-US" altLang="en-US" sz="2700" dirty="0">
              <a:solidFill>
                <a:srgbClr val="1A68A6"/>
              </a:solidFill>
              <a:latin typeface="Arial" panose="020B0604020202020204" pitchFamily="34" charset="0"/>
            </a:endParaRPr>
          </a:p>
        </p:txBody>
      </p:sp>
      <p:sp>
        <p:nvSpPr>
          <p:cNvPr id="38924" name="Line 29">
            <a:extLst>
              <a:ext uri="{FF2B5EF4-FFF2-40B4-BE49-F238E27FC236}">
                <a16:creationId xmlns:a16="http://schemas.microsoft.com/office/drawing/2014/main" id="{0D8C2DE8-25E6-48D4-9290-6E67CFF0BE0D}"/>
              </a:ext>
            </a:extLst>
          </p:cNvPr>
          <p:cNvSpPr>
            <a:spLocks noChangeShapeType="1"/>
          </p:cNvSpPr>
          <p:nvPr/>
        </p:nvSpPr>
        <p:spPr bwMode="auto">
          <a:xfrm>
            <a:off x="5372100" y="5143500"/>
            <a:ext cx="1600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8925" name="Line 30">
            <a:extLst>
              <a:ext uri="{FF2B5EF4-FFF2-40B4-BE49-F238E27FC236}">
                <a16:creationId xmlns:a16="http://schemas.microsoft.com/office/drawing/2014/main" id="{8D3F2606-0C55-45A7-BE6F-0BC224829D97}"/>
              </a:ext>
            </a:extLst>
          </p:cNvPr>
          <p:cNvSpPr>
            <a:spLocks noChangeShapeType="1"/>
          </p:cNvSpPr>
          <p:nvPr/>
        </p:nvSpPr>
        <p:spPr bwMode="auto">
          <a:xfrm>
            <a:off x="8267700" y="3657600"/>
            <a:ext cx="0" cy="3429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8926" name="Line 31">
            <a:extLst>
              <a:ext uri="{FF2B5EF4-FFF2-40B4-BE49-F238E27FC236}">
                <a16:creationId xmlns:a16="http://schemas.microsoft.com/office/drawing/2014/main" id="{A4A45B2F-F386-4FA6-8464-04E036E5455C}"/>
              </a:ext>
            </a:extLst>
          </p:cNvPr>
          <p:cNvSpPr>
            <a:spLocks noChangeShapeType="1"/>
          </p:cNvSpPr>
          <p:nvPr/>
        </p:nvSpPr>
        <p:spPr bwMode="auto">
          <a:xfrm>
            <a:off x="8267700" y="4457700"/>
            <a:ext cx="0" cy="3429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8927" name="Line 32">
            <a:extLst>
              <a:ext uri="{FF2B5EF4-FFF2-40B4-BE49-F238E27FC236}">
                <a16:creationId xmlns:a16="http://schemas.microsoft.com/office/drawing/2014/main" id="{6C8F4CAB-133B-4BFA-8797-55C0FF1A2285}"/>
              </a:ext>
            </a:extLst>
          </p:cNvPr>
          <p:cNvSpPr>
            <a:spLocks noChangeShapeType="1"/>
          </p:cNvSpPr>
          <p:nvPr/>
        </p:nvSpPr>
        <p:spPr bwMode="auto">
          <a:xfrm>
            <a:off x="9601200" y="5143500"/>
            <a:ext cx="16002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38928" name="Text Box 33">
            <a:extLst>
              <a:ext uri="{FF2B5EF4-FFF2-40B4-BE49-F238E27FC236}">
                <a16:creationId xmlns:a16="http://schemas.microsoft.com/office/drawing/2014/main" id="{AAEC8E4C-A793-4997-974A-72C174E0FA1F}"/>
              </a:ext>
            </a:extLst>
          </p:cNvPr>
          <p:cNvSpPr txBox="1">
            <a:spLocks noChangeArrowheads="1"/>
          </p:cNvSpPr>
          <p:nvPr/>
        </p:nvSpPr>
        <p:spPr bwMode="auto">
          <a:xfrm>
            <a:off x="5762626" y="2433638"/>
            <a:ext cx="50665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dirty="0">
                <a:solidFill>
                  <a:srgbClr val="1A68A6"/>
                </a:solidFill>
                <a:latin typeface="Arial" panose="020B0604020202020204" pitchFamily="34" charset="0"/>
              </a:rPr>
              <a:t>Sources Selection Authority (SES / Flag Officer)</a:t>
            </a:r>
          </a:p>
        </p:txBody>
      </p:sp>
      <p:sp>
        <p:nvSpPr>
          <p:cNvPr id="38929" name="Text Box 34">
            <a:extLst>
              <a:ext uri="{FF2B5EF4-FFF2-40B4-BE49-F238E27FC236}">
                <a16:creationId xmlns:a16="http://schemas.microsoft.com/office/drawing/2014/main" id="{CD295007-983B-4B36-97F3-73B39AF5DAD4}"/>
              </a:ext>
            </a:extLst>
          </p:cNvPr>
          <p:cNvSpPr txBox="1">
            <a:spLocks noChangeArrowheads="1"/>
          </p:cNvSpPr>
          <p:nvPr/>
        </p:nvSpPr>
        <p:spPr bwMode="auto">
          <a:xfrm>
            <a:off x="5657850" y="3226595"/>
            <a:ext cx="52726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dirty="0">
                <a:solidFill>
                  <a:srgbClr val="1A68A6"/>
                </a:solidFill>
                <a:latin typeface="Arial" panose="020B0604020202020204" pitchFamily="34" charset="0"/>
              </a:rPr>
              <a:t>Source Selection Advisory Council </a:t>
            </a:r>
            <a:r>
              <a:rPr lang="en-US" altLang="en-US" sz="1500" dirty="0">
                <a:solidFill>
                  <a:srgbClr val="1A68A6"/>
                </a:solidFill>
                <a:latin typeface="Arial" panose="020B0604020202020204" pitchFamily="34" charset="0"/>
              </a:rPr>
              <a:t>(not always used)</a:t>
            </a:r>
          </a:p>
        </p:txBody>
      </p:sp>
      <p:sp>
        <p:nvSpPr>
          <p:cNvPr id="38930" name="Text Box 35">
            <a:extLst>
              <a:ext uri="{FF2B5EF4-FFF2-40B4-BE49-F238E27FC236}">
                <a16:creationId xmlns:a16="http://schemas.microsoft.com/office/drawing/2014/main" id="{332E4BCC-2665-4C36-B514-98A0B0630DD5}"/>
              </a:ext>
            </a:extLst>
          </p:cNvPr>
          <p:cNvSpPr txBox="1">
            <a:spLocks noChangeArrowheads="1"/>
          </p:cNvSpPr>
          <p:nvPr/>
        </p:nvSpPr>
        <p:spPr bwMode="auto">
          <a:xfrm>
            <a:off x="6591300" y="4000500"/>
            <a:ext cx="37497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dirty="0">
                <a:solidFill>
                  <a:srgbClr val="1A68A6"/>
                </a:solidFill>
                <a:latin typeface="Arial" panose="020B0604020202020204" pitchFamily="34" charset="0"/>
              </a:rPr>
              <a:t>Source Selection Evaluation Board</a:t>
            </a:r>
            <a:endParaRPr lang="en-US" altLang="en-US" sz="1500" dirty="0">
              <a:solidFill>
                <a:srgbClr val="1A68A6"/>
              </a:solidFill>
              <a:latin typeface="Arial" panose="020B0604020202020204" pitchFamily="34" charset="0"/>
            </a:endParaRPr>
          </a:p>
        </p:txBody>
      </p:sp>
      <p:sp>
        <p:nvSpPr>
          <p:cNvPr id="38931" name="Text Box 36">
            <a:extLst>
              <a:ext uri="{FF2B5EF4-FFF2-40B4-BE49-F238E27FC236}">
                <a16:creationId xmlns:a16="http://schemas.microsoft.com/office/drawing/2014/main" id="{E9DFC35E-EF34-4509-AB49-A52A0B2E9D2F}"/>
              </a:ext>
            </a:extLst>
          </p:cNvPr>
          <p:cNvSpPr txBox="1">
            <a:spLocks noChangeArrowheads="1"/>
          </p:cNvSpPr>
          <p:nvPr/>
        </p:nvSpPr>
        <p:spPr bwMode="auto">
          <a:xfrm>
            <a:off x="2836070" y="4914900"/>
            <a:ext cx="21852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dirty="0">
                <a:solidFill>
                  <a:srgbClr val="1A68A6"/>
                </a:solidFill>
                <a:latin typeface="Arial" panose="020B0604020202020204" pitchFamily="34" charset="0"/>
              </a:rPr>
              <a:t>Management Panel</a:t>
            </a:r>
            <a:endParaRPr lang="en-US" altLang="en-US" sz="1500" dirty="0">
              <a:solidFill>
                <a:srgbClr val="1A68A6"/>
              </a:solidFill>
              <a:latin typeface="Arial" panose="020B0604020202020204" pitchFamily="34" charset="0"/>
            </a:endParaRPr>
          </a:p>
        </p:txBody>
      </p:sp>
      <p:sp>
        <p:nvSpPr>
          <p:cNvPr id="38932" name="Text Box 37">
            <a:extLst>
              <a:ext uri="{FF2B5EF4-FFF2-40B4-BE49-F238E27FC236}">
                <a16:creationId xmlns:a16="http://schemas.microsoft.com/office/drawing/2014/main" id="{A3891CEB-70E8-4787-8BFF-BC65DDDB199A}"/>
              </a:ext>
            </a:extLst>
          </p:cNvPr>
          <p:cNvSpPr txBox="1">
            <a:spLocks noChangeArrowheads="1"/>
          </p:cNvSpPr>
          <p:nvPr/>
        </p:nvSpPr>
        <p:spPr bwMode="auto">
          <a:xfrm>
            <a:off x="7291388" y="4914900"/>
            <a:ext cx="18005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dirty="0">
                <a:solidFill>
                  <a:srgbClr val="1A68A6"/>
                </a:solidFill>
                <a:latin typeface="Arial" panose="020B0604020202020204" pitchFamily="34" charset="0"/>
              </a:rPr>
              <a:t>Technical Panel</a:t>
            </a:r>
            <a:endParaRPr lang="en-US" altLang="en-US" sz="1500" dirty="0">
              <a:solidFill>
                <a:srgbClr val="1A68A6"/>
              </a:solidFill>
              <a:latin typeface="Arial" panose="020B0604020202020204" pitchFamily="34" charset="0"/>
            </a:endParaRPr>
          </a:p>
        </p:txBody>
      </p:sp>
      <p:sp>
        <p:nvSpPr>
          <p:cNvPr id="38933" name="Text Box 38">
            <a:extLst>
              <a:ext uri="{FF2B5EF4-FFF2-40B4-BE49-F238E27FC236}">
                <a16:creationId xmlns:a16="http://schemas.microsoft.com/office/drawing/2014/main" id="{2D9E3CEA-C0E3-4999-8405-6053DE08FE65}"/>
              </a:ext>
            </a:extLst>
          </p:cNvPr>
          <p:cNvSpPr txBox="1">
            <a:spLocks noChangeArrowheads="1"/>
          </p:cNvSpPr>
          <p:nvPr/>
        </p:nvSpPr>
        <p:spPr bwMode="auto">
          <a:xfrm>
            <a:off x="11839575" y="4914900"/>
            <a:ext cx="131318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dirty="0">
                <a:solidFill>
                  <a:srgbClr val="1A68A6"/>
                </a:solidFill>
                <a:latin typeface="Arial" panose="020B0604020202020204" pitchFamily="34" charset="0"/>
              </a:rPr>
              <a:t>Cost Panel</a:t>
            </a:r>
            <a:endParaRPr lang="en-US" altLang="en-US" sz="1500" dirty="0">
              <a:solidFill>
                <a:srgbClr val="1A68A6"/>
              </a:solidFill>
              <a:latin typeface="Arial" panose="020B0604020202020204" pitchFamily="34" charset="0"/>
            </a:endParaRPr>
          </a:p>
        </p:txBody>
      </p:sp>
      <p:sp>
        <p:nvSpPr>
          <p:cNvPr id="38934" name="AutoShape 39">
            <a:extLst>
              <a:ext uri="{FF2B5EF4-FFF2-40B4-BE49-F238E27FC236}">
                <a16:creationId xmlns:a16="http://schemas.microsoft.com/office/drawing/2014/main" id="{5117E24D-F016-4289-AA78-A6F8AD6D1788}"/>
              </a:ext>
            </a:extLst>
          </p:cNvPr>
          <p:cNvSpPr>
            <a:spLocks noChangeArrowheads="1"/>
          </p:cNvSpPr>
          <p:nvPr/>
        </p:nvSpPr>
        <p:spPr bwMode="auto">
          <a:xfrm rot="16200000">
            <a:off x="11564541" y="3332560"/>
            <a:ext cx="907257" cy="1100138"/>
          </a:xfrm>
          <a:prstGeom prst="curvedUpArrow">
            <a:avLst>
              <a:gd name="adj1" fmla="val 20000"/>
              <a:gd name="adj2" fmla="val 40000"/>
              <a:gd name="adj3" fmla="val 4042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8935" name="AutoShape 40">
            <a:extLst>
              <a:ext uri="{FF2B5EF4-FFF2-40B4-BE49-F238E27FC236}">
                <a16:creationId xmlns:a16="http://schemas.microsoft.com/office/drawing/2014/main" id="{9DA10571-E23F-45E9-819C-E31EA67755C7}"/>
              </a:ext>
            </a:extLst>
          </p:cNvPr>
          <p:cNvSpPr>
            <a:spLocks noChangeArrowheads="1"/>
          </p:cNvSpPr>
          <p:nvPr/>
        </p:nvSpPr>
        <p:spPr bwMode="auto">
          <a:xfrm rot="16200000">
            <a:off x="11621692" y="2387204"/>
            <a:ext cx="907256" cy="1100138"/>
          </a:xfrm>
          <a:prstGeom prst="curvedUpArrow">
            <a:avLst>
              <a:gd name="adj1" fmla="val 20000"/>
              <a:gd name="adj2" fmla="val 40000"/>
              <a:gd name="adj3" fmla="val 4042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8936" name="Text Box 41">
            <a:extLst>
              <a:ext uri="{FF2B5EF4-FFF2-40B4-BE49-F238E27FC236}">
                <a16:creationId xmlns:a16="http://schemas.microsoft.com/office/drawing/2014/main" id="{DA227CA8-51CE-412B-B4FC-7FC065493AB4}"/>
              </a:ext>
            </a:extLst>
          </p:cNvPr>
          <p:cNvSpPr txBox="1">
            <a:spLocks noChangeArrowheads="1"/>
          </p:cNvSpPr>
          <p:nvPr/>
        </p:nvSpPr>
        <p:spPr bwMode="auto">
          <a:xfrm>
            <a:off x="12651582" y="3650457"/>
            <a:ext cx="3121818"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500" dirty="0">
                <a:solidFill>
                  <a:srgbClr val="1A68A6"/>
                </a:solidFill>
                <a:latin typeface="Arial" panose="020B0604020202020204" pitchFamily="34" charset="0"/>
              </a:rPr>
              <a:t>SSEB makes recommendations &amp; not decisions</a:t>
            </a:r>
          </a:p>
        </p:txBody>
      </p:sp>
      <p:sp>
        <p:nvSpPr>
          <p:cNvPr id="38937" name="Text Box 42">
            <a:extLst>
              <a:ext uri="{FF2B5EF4-FFF2-40B4-BE49-F238E27FC236}">
                <a16:creationId xmlns:a16="http://schemas.microsoft.com/office/drawing/2014/main" id="{C71487F7-6B09-46C0-8BED-5D984AC9FC70}"/>
              </a:ext>
            </a:extLst>
          </p:cNvPr>
          <p:cNvSpPr txBox="1">
            <a:spLocks noChangeArrowheads="1"/>
          </p:cNvSpPr>
          <p:nvPr/>
        </p:nvSpPr>
        <p:spPr bwMode="auto">
          <a:xfrm>
            <a:off x="12623007" y="2557463"/>
            <a:ext cx="3036093"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500" dirty="0">
                <a:solidFill>
                  <a:srgbClr val="1A68A6"/>
                </a:solidFill>
                <a:latin typeface="Arial" panose="020B0604020202020204" pitchFamily="34" charset="0"/>
              </a:rPr>
              <a:t>If used, SSAC reviews recommendations &amp; makes final recommendations to SSA</a:t>
            </a:r>
          </a:p>
        </p:txBody>
      </p:sp>
      <p:sp>
        <p:nvSpPr>
          <p:cNvPr id="38938" name="Text Box 43">
            <a:extLst>
              <a:ext uri="{FF2B5EF4-FFF2-40B4-BE49-F238E27FC236}">
                <a16:creationId xmlns:a16="http://schemas.microsoft.com/office/drawing/2014/main" id="{B6522D86-8721-40F4-AC0A-DC8E73D3B2E6}"/>
              </a:ext>
            </a:extLst>
          </p:cNvPr>
          <p:cNvSpPr txBox="1">
            <a:spLocks noChangeArrowheads="1"/>
          </p:cNvSpPr>
          <p:nvPr/>
        </p:nvSpPr>
        <p:spPr bwMode="auto">
          <a:xfrm>
            <a:off x="2936082" y="1874045"/>
            <a:ext cx="55221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Proposal Evaluation Organization</a:t>
            </a:r>
          </a:p>
        </p:txBody>
      </p:sp>
      <p:sp>
        <p:nvSpPr>
          <p:cNvPr id="38939" name="Text Box 46">
            <a:extLst>
              <a:ext uri="{FF2B5EF4-FFF2-40B4-BE49-F238E27FC236}">
                <a16:creationId xmlns:a16="http://schemas.microsoft.com/office/drawing/2014/main" id="{71B6E55F-EC00-4387-9649-6BD1D2D2EF7A}"/>
              </a:ext>
            </a:extLst>
          </p:cNvPr>
          <p:cNvSpPr txBox="1">
            <a:spLocks noChangeArrowheads="1"/>
          </p:cNvSpPr>
          <p:nvPr/>
        </p:nvSpPr>
        <p:spPr bwMode="auto">
          <a:xfrm>
            <a:off x="2945608" y="111920"/>
            <a:ext cx="127849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a:t>
            </a:r>
          </a:p>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Proposal Development</a:t>
            </a:r>
          </a:p>
        </p:txBody>
      </p:sp>
    </p:spTree>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AutoShape 6">
            <a:extLst>
              <a:ext uri="{FF2B5EF4-FFF2-40B4-BE49-F238E27FC236}">
                <a16:creationId xmlns:a16="http://schemas.microsoft.com/office/drawing/2014/main" id="{29FF5324-C68D-41C2-9C45-8FB4D801A017}"/>
              </a:ext>
            </a:extLst>
          </p:cNvPr>
          <p:cNvSpPr>
            <a:spLocks noChangeArrowheads="1"/>
          </p:cNvSpPr>
          <p:nvPr/>
        </p:nvSpPr>
        <p:spPr bwMode="auto">
          <a:xfrm>
            <a:off x="7662863" y="931070"/>
            <a:ext cx="1843088" cy="1265469"/>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9939" name="Text Box 7">
            <a:extLst>
              <a:ext uri="{FF2B5EF4-FFF2-40B4-BE49-F238E27FC236}">
                <a16:creationId xmlns:a16="http://schemas.microsoft.com/office/drawing/2014/main" id="{6A77F54A-7FFF-4A31-8810-3C317ADB90ED}"/>
              </a:ext>
            </a:extLst>
          </p:cNvPr>
          <p:cNvSpPr txBox="1">
            <a:spLocks noChangeArrowheads="1"/>
          </p:cNvSpPr>
          <p:nvPr/>
        </p:nvSpPr>
        <p:spPr bwMode="auto">
          <a:xfrm>
            <a:off x="7610475" y="1185863"/>
            <a:ext cx="1990725" cy="62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defTabSz="1463675">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defTabSz="1463675">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defTabSz="1463675">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2195513" fontAlgn="base">
              <a:lnSpc>
                <a:spcPct val="80000"/>
              </a:lnSpc>
              <a:spcBef>
                <a:spcPct val="0"/>
              </a:spcBef>
              <a:spcAft>
                <a:spcPct val="0"/>
              </a:spcAft>
              <a:buNone/>
            </a:pPr>
            <a:r>
              <a:rPr lang="en-US" altLang="en-US" sz="1650" b="1" dirty="0">
                <a:solidFill>
                  <a:srgbClr val="1A68A6"/>
                </a:solidFill>
                <a:latin typeface="Arial" panose="020B0604020202020204" pitchFamily="34" charset="0"/>
              </a:rPr>
              <a:t>Proposal Team</a:t>
            </a:r>
          </a:p>
          <a:p>
            <a:pPr algn="ctr" defTabSz="2195513" fontAlgn="base">
              <a:lnSpc>
                <a:spcPct val="80000"/>
              </a:lnSpc>
              <a:spcBef>
                <a:spcPct val="0"/>
              </a:spcBef>
              <a:spcAft>
                <a:spcPct val="0"/>
              </a:spcAft>
              <a:buNone/>
            </a:pPr>
            <a:r>
              <a:rPr lang="en-US" altLang="en-US" sz="1650" b="1" dirty="0">
                <a:solidFill>
                  <a:srgbClr val="1A68A6"/>
                </a:solidFill>
                <a:latin typeface="Arial" panose="020B0604020202020204" pitchFamily="34" charset="0"/>
              </a:rPr>
              <a:t>Reviews</a:t>
            </a:r>
          </a:p>
        </p:txBody>
      </p:sp>
      <p:sp>
        <p:nvSpPr>
          <p:cNvPr id="39940" name="Text Box 10">
            <a:extLst>
              <a:ext uri="{FF2B5EF4-FFF2-40B4-BE49-F238E27FC236}">
                <a16:creationId xmlns:a16="http://schemas.microsoft.com/office/drawing/2014/main" id="{BC4B8547-4743-4080-92A8-445877F29ECD}"/>
              </a:ext>
            </a:extLst>
          </p:cNvPr>
          <p:cNvSpPr txBox="1">
            <a:spLocks noChangeArrowheads="1"/>
          </p:cNvSpPr>
          <p:nvPr/>
        </p:nvSpPr>
        <p:spPr bwMode="auto">
          <a:xfrm>
            <a:off x="2971800" y="3414713"/>
            <a:ext cx="2514600"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Review of Storyboards (White team review)</a:t>
            </a:r>
            <a:r>
              <a:rPr lang="en-US" altLang="en-US" sz="1800" dirty="0">
                <a:solidFill>
                  <a:srgbClr val="1A68A6"/>
                </a:solidFill>
                <a:latin typeface="Arial" panose="020B0604020202020204" pitchFamily="34" charset="0"/>
              </a:rPr>
              <a:t> - This team reviews the storyboards and proposal plan to see if our story is powerful enough to beat the competition – is it compliant, is it innovative, does it clearly explain how, does it meet the customer’s objectives, e.g., cost, speed, quality, function, and are the win-themes consistent and effective.  </a:t>
            </a:r>
          </a:p>
        </p:txBody>
      </p:sp>
      <p:sp>
        <p:nvSpPr>
          <p:cNvPr id="39941" name="Text Box 11">
            <a:extLst>
              <a:ext uri="{FF2B5EF4-FFF2-40B4-BE49-F238E27FC236}">
                <a16:creationId xmlns:a16="http://schemas.microsoft.com/office/drawing/2014/main" id="{5C46F7E0-725B-4385-92B8-FD889B06CFF9}"/>
              </a:ext>
            </a:extLst>
          </p:cNvPr>
          <p:cNvSpPr txBox="1">
            <a:spLocks noChangeArrowheads="1"/>
          </p:cNvSpPr>
          <p:nvPr/>
        </p:nvSpPr>
        <p:spPr bwMode="auto">
          <a:xfrm>
            <a:off x="12915900" y="3324226"/>
            <a:ext cx="22860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Final Review (Gold Team)</a:t>
            </a:r>
            <a:r>
              <a:rPr lang="en-US" altLang="en-US" sz="1800" dirty="0">
                <a:solidFill>
                  <a:srgbClr val="1A68A6"/>
                </a:solidFill>
                <a:latin typeface="Arial" panose="020B0604020202020204" pitchFamily="34" charset="0"/>
              </a:rPr>
              <a:t> - This is the final review before going to print.  Criteria includes making sure that the pagination is correct, that graphics are properly integrated, doing a final spell-check, checking the table of contents, etc.</a:t>
            </a:r>
          </a:p>
        </p:txBody>
      </p:sp>
      <p:sp>
        <p:nvSpPr>
          <p:cNvPr id="39942" name="Text Box 12">
            <a:extLst>
              <a:ext uri="{FF2B5EF4-FFF2-40B4-BE49-F238E27FC236}">
                <a16:creationId xmlns:a16="http://schemas.microsoft.com/office/drawing/2014/main" id="{7F276D38-0583-47F4-8D5A-C62A2787FD23}"/>
              </a:ext>
            </a:extLst>
          </p:cNvPr>
          <p:cNvSpPr txBox="1">
            <a:spLocks noChangeArrowheads="1"/>
          </p:cNvSpPr>
          <p:nvPr/>
        </p:nvSpPr>
        <p:spPr bwMode="auto">
          <a:xfrm>
            <a:off x="6172200" y="3350420"/>
            <a:ext cx="2743200"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First Draft Review (Pink Team)</a:t>
            </a:r>
            <a:r>
              <a:rPr lang="en-US" altLang="en-US" sz="1800" dirty="0">
                <a:solidFill>
                  <a:srgbClr val="1A68A6"/>
                </a:solidFill>
                <a:latin typeface="Arial" panose="020B0604020202020204" pitchFamily="34" charset="0"/>
              </a:rPr>
              <a:t> -  This team reviews the first draft to see if: 1) it is compliant with the RFP; 2) the text responds to the evaluation criteria; 3) the approach is correct, consistent and affordable; 4) the graphics are clear and consistent with the text; and 5) the text “sells” our story.  Note that style and grammar are not emphasized during this review. </a:t>
            </a:r>
          </a:p>
        </p:txBody>
      </p:sp>
      <p:sp>
        <p:nvSpPr>
          <p:cNvPr id="39943" name="Text Box 13">
            <a:extLst>
              <a:ext uri="{FF2B5EF4-FFF2-40B4-BE49-F238E27FC236}">
                <a16:creationId xmlns:a16="http://schemas.microsoft.com/office/drawing/2014/main" id="{28C152F9-CD2A-4E41-8C08-054ABCD1C2C4}"/>
              </a:ext>
            </a:extLst>
          </p:cNvPr>
          <p:cNvSpPr txBox="1">
            <a:spLocks noChangeArrowheads="1"/>
          </p:cNvSpPr>
          <p:nvPr/>
        </p:nvSpPr>
        <p:spPr bwMode="auto">
          <a:xfrm>
            <a:off x="9601200" y="3324226"/>
            <a:ext cx="240030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Second Draft Review (Red Team)</a:t>
            </a:r>
            <a:r>
              <a:rPr lang="en-US" altLang="en-US" sz="1800" dirty="0">
                <a:solidFill>
                  <a:srgbClr val="1A68A6"/>
                </a:solidFill>
                <a:latin typeface="Arial" panose="020B0604020202020204" pitchFamily="34" charset="0"/>
              </a:rPr>
              <a:t> - This team reviews the final draft using the same criteria as the pink team and adding sentence structure, style and grammar as criteria.  </a:t>
            </a:r>
          </a:p>
        </p:txBody>
      </p:sp>
      <p:sp>
        <p:nvSpPr>
          <p:cNvPr id="39944" name="AutoShape 14">
            <a:extLst>
              <a:ext uri="{FF2B5EF4-FFF2-40B4-BE49-F238E27FC236}">
                <a16:creationId xmlns:a16="http://schemas.microsoft.com/office/drawing/2014/main" id="{AD5B456F-5A90-411D-A3F0-3CFBF8522E62}"/>
              </a:ext>
            </a:extLst>
          </p:cNvPr>
          <p:cNvSpPr>
            <a:spLocks noChangeArrowheads="1"/>
          </p:cNvSpPr>
          <p:nvPr/>
        </p:nvSpPr>
        <p:spPr bwMode="auto">
          <a:xfrm>
            <a:off x="5143500" y="3429001"/>
            <a:ext cx="685800" cy="271463"/>
          </a:xfrm>
          <a:prstGeom prst="rightArrow">
            <a:avLst>
              <a:gd name="adj1" fmla="val 50000"/>
              <a:gd name="adj2" fmla="val 63158"/>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9945" name="AutoShape 15">
            <a:extLst>
              <a:ext uri="{FF2B5EF4-FFF2-40B4-BE49-F238E27FC236}">
                <a16:creationId xmlns:a16="http://schemas.microsoft.com/office/drawing/2014/main" id="{95AE3101-C0F0-49C8-9C5D-B589A44DC1BD}"/>
              </a:ext>
            </a:extLst>
          </p:cNvPr>
          <p:cNvSpPr>
            <a:spLocks noChangeArrowheads="1"/>
          </p:cNvSpPr>
          <p:nvPr/>
        </p:nvSpPr>
        <p:spPr bwMode="auto">
          <a:xfrm>
            <a:off x="8801100" y="3429001"/>
            <a:ext cx="685800" cy="271463"/>
          </a:xfrm>
          <a:prstGeom prst="rightArrow">
            <a:avLst>
              <a:gd name="adj1" fmla="val 50000"/>
              <a:gd name="adj2" fmla="val 63158"/>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9946" name="AutoShape 16">
            <a:extLst>
              <a:ext uri="{FF2B5EF4-FFF2-40B4-BE49-F238E27FC236}">
                <a16:creationId xmlns:a16="http://schemas.microsoft.com/office/drawing/2014/main" id="{53D2AD8B-E346-4C86-9EBD-84ECFAA2BA63}"/>
              </a:ext>
            </a:extLst>
          </p:cNvPr>
          <p:cNvSpPr>
            <a:spLocks noChangeArrowheads="1"/>
          </p:cNvSpPr>
          <p:nvPr/>
        </p:nvSpPr>
        <p:spPr bwMode="auto">
          <a:xfrm>
            <a:off x="12001500" y="3429001"/>
            <a:ext cx="685800" cy="271463"/>
          </a:xfrm>
          <a:prstGeom prst="rightArrow">
            <a:avLst>
              <a:gd name="adj1" fmla="val 50000"/>
              <a:gd name="adj2" fmla="val 63158"/>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39947" name="Text Box 17">
            <a:extLst>
              <a:ext uri="{FF2B5EF4-FFF2-40B4-BE49-F238E27FC236}">
                <a16:creationId xmlns:a16="http://schemas.microsoft.com/office/drawing/2014/main" id="{0839AE1C-96D8-4F26-954A-2B7A25D853FF}"/>
              </a:ext>
            </a:extLst>
          </p:cNvPr>
          <p:cNvSpPr txBox="1">
            <a:spLocks noChangeArrowheads="1"/>
          </p:cNvSpPr>
          <p:nvPr/>
        </p:nvSpPr>
        <p:spPr bwMode="auto">
          <a:xfrm>
            <a:off x="2514601" y="1824038"/>
            <a:ext cx="13627895"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400" dirty="0">
                <a:solidFill>
                  <a:srgbClr val="1A68A6"/>
                </a:solidFill>
                <a:latin typeface="Arial" panose="020B0604020202020204" pitchFamily="34" charset="0"/>
              </a:rPr>
              <a:t>Depending on the scale of the specific proposal, various reviews are performed. In a large, formal proposal process (as detailed in the Proposal Process.doc), there is typically a white, pink, red, and then gold team reviews. The final review initiates the final production and submission of the proposal.</a:t>
            </a:r>
          </a:p>
        </p:txBody>
      </p:sp>
      <p:sp>
        <p:nvSpPr>
          <p:cNvPr id="39948" name="Text Box 46">
            <a:extLst>
              <a:ext uri="{FF2B5EF4-FFF2-40B4-BE49-F238E27FC236}">
                <a16:creationId xmlns:a16="http://schemas.microsoft.com/office/drawing/2014/main" id="{D073212A-93BC-45E2-A334-F651DD313600}"/>
              </a:ext>
            </a:extLst>
          </p:cNvPr>
          <p:cNvSpPr txBox="1">
            <a:spLocks noChangeArrowheads="1"/>
          </p:cNvSpPr>
          <p:nvPr/>
        </p:nvSpPr>
        <p:spPr bwMode="auto">
          <a:xfrm>
            <a:off x="2945608" y="111920"/>
            <a:ext cx="127849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Proposal Team Reviews</a:t>
            </a:r>
          </a:p>
        </p:txBody>
      </p:sp>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ext Box 3">
            <a:extLst>
              <a:ext uri="{FF2B5EF4-FFF2-40B4-BE49-F238E27FC236}">
                <a16:creationId xmlns:a16="http://schemas.microsoft.com/office/drawing/2014/main" id="{0DE48742-BBC3-4F7B-B0C3-D1107D10C83A}"/>
              </a:ext>
            </a:extLst>
          </p:cNvPr>
          <p:cNvSpPr txBox="1">
            <a:spLocks noChangeArrowheads="1"/>
          </p:cNvSpPr>
          <p:nvPr/>
        </p:nvSpPr>
        <p:spPr bwMode="auto">
          <a:xfrm>
            <a:off x="8801100" y="2438401"/>
            <a:ext cx="4686300" cy="701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BAFO (Best And Final Offer)</a:t>
            </a:r>
          </a:p>
          <a:p>
            <a:pPr defTabSz="1371600" fontAlgn="base">
              <a:spcBef>
                <a:spcPct val="0"/>
              </a:spcBef>
              <a:spcAft>
                <a:spcPct val="0"/>
              </a:spcAft>
              <a:buNone/>
            </a:pPr>
            <a:r>
              <a:rPr lang="en-US" altLang="en-US" sz="1800" dirty="0">
                <a:solidFill>
                  <a:srgbClr val="1A68A6"/>
                </a:solidFill>
                <a:latin typeface="Arial" panose="020B0604020202020204" pitchFamily="34" charset="0"/>
              </a:rPr>
              <a:t>Requests for best and final offers must be in writing. If the request is made orally to expedite the process, it must be confirmed in writing. The letter requesting best and final offers has four essential elements:</a:t>
            </a:r>
          </a:p>
          <a:p>
            <a:pPr marL="685800" lvl="1" defTabSz="1371600" fontAlgn="base">
              <a:spcBef>
                <a:spcPct val="0"/>
              </a:spcBef>
              <a:spcAft>
                <a:spcPct val="0"/>
              </a:spcAft>
              <a:buClrTx/>
              <a:buFontTx/>
              <a:buChar char="•"/>
            </a:pPr>
            <a:r>
              <a:rPr lang="en-US" altLang="en-US" sz="1800" dirty="0">
                <a:solidFill>
                  <a:srgbClr val="1A68A6"/>
                </a:solidFill>
                <a:latin typeface="Arial" panose="020B0604020202020204" pitchFamily="34" charset="0"/>
              </a:rPr>
              <a:t> Specific notice that discussions are concluded</a:t>
            </a:r>
          </a:p>
          <a:p>
            <a:pPr marL="685800" lvl="1" defTabSz="1371600" fontAlgn="base">
              <a:spcBef>
                <a:spcPct val="0"/>
              </a:spcBef>
              <a:spcAft>
                <a:spcPct val="0"/>
              </a:spcAft>
              <a:buClrTx/>
              <a:buFontTx/>
              <a:buChar char="•"/>
            </a:pPr>
            <a:r>
              <a:rPr lang="en-US" altLang="en-US" sz="1800" dirty="0">
                <a:solidFill>
                  <a:srgbClr val="1A68A6"/>
                </a:solidFill>
                <a:latin typeface="Arial" panose="020B0604020202020204" pitchFamily="34" charset="0"/>
              </a:rPr>
              <a:t> Notice that this is the opportunity for the offeror to submit a best and final offer</a:t>
            </a:r>
          </a:p>
          <a:p>
            <a:pPr marL="685800" lvl="1" defTabSz="1371600" fontAlgn="base">
              <a:spcBef>
                <a:spcPct val="0"/>
              </a:spcBef>
              <a:spcAft>
                <a:spcPct val="0"/>
              </a:spcAft>
              <a:buClrTx/>
              <a:buFontTx/>
              <a:buChar char="•"/>
            </a:pPr>
            <a:r>
              <a:rPr lang="en-US" altLang="en-US" sz="1800" dirty="0">
                <a:solidFill>
                  <a:srgbClr val="1A68A6"/>
                </a:solidFill>
                <a:latin typeface="Arial" panose="020B0604020202020204" pitchFamily="34" charset="0"/>
              </a:rPr>
              <a:t> A definite, common cutoff date and time that allows a reasonable opportunity for the preparation and submission of the best and final offer, and</a:t>
            </a:r>
          </a:p>
          <a:p>
            <a:pPr marL="685800" lvl="1" defTabSz="1371600" fontAlgn="base">
              <a:spcBef>
                <a:spcPct val="0"/>
              </a:spcBef>
              <a:spcAft>
                <a:spcPct val="0"/>
              </a:spcAft>
              <a:buClrTx/>
              <a:buFontTx/>
              <a:buChar char="•"/>
            </a:pPr>
            <a:r>
              <a:rPr lang="en-US" altLang="en-US" sz="1800" dirty="0">
                <a:solidFill>
                  <a:srgbClr val="1A68A6"/>
                </a:solidFill>
                <a:latin typeface="Arial" panose="020B0604020202020204" pitchFamily="34" charset="0"/>
              </a:rPr>
              <a:t> Notice that the final offer must be received at the place designated by the time and date set in the request and is subject to any provisions dealing with late submissions, modifications and withdrawals of proposals set forth in the solicitation.</a:t>
            </a:r>
          </a:p>
          <a:p>
            <a:pPr defTabSz="1371600" fontAlgn="base">
              <a:spcBef>
                <a:spcPct val="0"/>
              </a:spcBef>
              <a:spcAft>
                <a:spcPct val="0"/>
              </a:spcAft>
              <a:buNone/>
            </a:pPr>
            <a:r>
              <a:rPr lang="en-US" altLang="en-US" sz="1800" dirty="0">
                <a:solidFill>
                  <a:srgbClr val="1A68A6"/>
                </a:solidFill>
                <a:latin typeface="Arial" panose="020B0604020202020204" pitchFamily="34" charset="0"/>
              </a:rPr>
              <a:t>A discussion of best and final offers may be found in the FAR Section 15.611.</a:t>
            </a:r>
          </a:p>
        </p:txBody>
      </p:sp>
      <p:sp>
        <p:nvSpPr>
          <p:cNvPr id="40963" name="Text Box 6">
            <a:extLst>
              <a:ext uri="{FF2B5EF4-FFF2-40B4-BE49-F238E27FC236}">
                <a16:creationId xmlns:a16="http://schemas.microsoft.com/office/drawing/2014/main" id="{6C1AD1F2-98CD-41A6-82BE-2C544C706046}"/>
              </a:ext>
            </a:extLst>
          </p:cNvPr>
          <p:cNvSpPr txBox="1">
            <a:spLocks noChangeArrowheads="1"/>
          </p:cNvSpPr>
          <p:nvPr/>
        </p:nvSpPr>
        <p:spPr bwMode="auto">
          <a:xfrm>
            <a:off x="2400300" y="2381250"/>
            <a:ext cx="274320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Transition Plan</a:t>
            </a:r>
            <a:endParaRPr lang="en-US" altLang="en-US" sz="1800" dirty="0">
              <a:solidFill>
                <a:srgbClr val="1A68A6"/>
              </a:solidFill>
              <a:latin typeface="Arial" panose="020B0604020202020204" pitchFamily="34" charset="0"/>
            </a:endParaRPr>
          </a:p>
          <a:p>
            <a:pPr defTabSz="1371600" fontAlgn="base">
              <a:spcBef>
                <a:spcPct val="0"/>
              </a:spcBef>
              <a:spcAft>
                <a:spcPct val="0"/>
              </a:spcAft>
              <a:buNone/>
            </a:pPr>
            <a:r>
              <a:rPr lang="en-US" altLang="en-US" sz="1800" dirty="0">
                <a:solidFill>
                  <a:srgbClr val="1A68A6"/>
                </a:solidFill>
                <a:latin typeface="Arial" panose="020B0604020202020204" pitchFamily="34" charset="0"/>
              </a:rPr>
              <a:t>The new Program Manager is responsible for creating the Program Management Plan which includes the necessary transitional steps that will take place. This PM Plan can be adopted from the proposal’s management prop section. Management requirements are usually always specified in the RFP. </a:t>
            </a:r>
          </a:p>
        </p:txBody>
      </p:sp>
      <p:sp>
        <p:nvSpPr>
          <p:cNvPr id="40964" name="Text Box 7">
            <a:extLst>
              <a:ext uri="{FF2B5EF4-FFF2-40B4-BE49-F238E27FC236}">
                <a16:creationId xmlns:a16="http://schemas.microsoft.com/office/drawing/2014/main" id="{6E55A4BD-879C-4A44-8FC9-EB10A2349B97}"/>
              </a:ext>
            </a:extLst>
          </p:cNvPr>
          <p:cNvSpPr txBox="1">
            <a:spLocks noChangeArrowheads="1"/>
          </p:cNvSpPr>
          <p:nvPr/>
        </p:nvSpPr>
        <p:spPr bwMode="auto">
          <a:xfrm>
            <a:off x="5257800" y="2416970"/>
            <a:ext cx="32004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Oral Presentations</a:t>
            </a:r>
            <a:endParaRPr lang="en-US" altLang="en-US" sz="1800" dirty="0">
              <a:solidFill>
                <a:srgbClr val="1A68A6"/>
              </a:solidFill>
              <a:latin typeface="Arial" panose="020B0604020202020204" pitchFamily="34" charset="0"/>
            </a:endParaRPr>
          </a:p>
          <a:p>
            <a:pPr defTabSz="1371600" fontAlgn="base">
              <a:spcBef>
                <a:spcPct val="0"/>
              </a:spcBef>
              <a:spcAft>
                <a:spcPct val="0"/>
              </a:spcAft>
              <a:buNone/>
            </a:pPr>
            <a:r>
              <a:rPr lang="en-US" altLang="en-US" sz="1800" dirty="0">
                <a:solidFill>
                  <a:srgbClr val="1A68A6"/>
                </a:solidFill>
                <a:latin typeface="Arial" panose="020B0604020202020204" pitchFamily="34" charset="0"/>
              </a:rPr>
              <a:t>When government agency personnel notify you that they would like your company to make an oral presentation, it’s a very good thing. It either means that you submitted a proposal in response to a request for proposal (negotiated procurement) and you are a finalist for the procurement, or you’re being asked for an oral proposal (no written proposal) under Federal Acquisition Regulation (FAR) 15.102. </a:t>
            </a:r>
          </a:p>
        </p:txBody>
      </p:sp>
      <p:sp>
        <p:nvSpPr>
          <p:cNvPr id="40965" name="Text Box 8">
            <a:extLst>
              <a:ext uri="{FF2B5EF4-FFF2-40B4-BE49-F238E27FC236}">
                <a16:creationId xmlns:a16="http://schemas.microsoft.com/office/drawing/2014/main" id="{E79B08BB-86F2-4C96-9B32-31AB186453C3}"/>
              </a:ext>
            </a:extLst>
          </p:cNvPr>
          <p:cNvSpPr txBox="1">
            <a:spLocks noChangeArrowheads="1"/>
          </p:cNvSpPr>
          <p:nvPr/>
        </p:nvSpPr>
        <p:spPr bwMode="auto">
          <a:xfrm>
            <a:off x="13696950" y="2438401"/>
            <a:ext cx="2057400"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Award / No Award Notification</a:t>
            </a:r>
            <a:endParaRPr lang="en-US" altLang="en-US" sz="1800" dirty="0">
              <a:solidFill>
                <a:srgbClr val="1A68A6"/>
              </a:solidFill>
              <a:latin typeface="Arial" panose="020B0604020202020204" pitchFamily="34" charset="0"/>
            </a:endParaRPr>
          </a:p>
          <a:p>
            <a:pPr defTabSz="1371600" fontAlgn="base">
              <a:spcBef>
                <a:spcPct val="0"/>
              </a:spcBef>
              <a:spcAft>
                <a:spcPct val="0"/>
              </a:spcAft>
              <a:buNone/>
            </a:pPr>
            <a:r>
              <a:rPr lang="en-US" altLang="en-US" sz="1800" dirty="0">
                <a:solidFill>
                  <a:srgbClr val="1A68A6"/>
                </a:solidFill>
                <a:latin typeface="Arial" panose="020B0604020202020204" pitchFamily="34" charset="0"/>
              </a:rPr>
              <a:t>The Proposal Manager will receive written notification of Award or No Award and this individual immediately shares the news with the team. If it is an award, then the Proposal Manager begins to work with the new Program Manager to define the Transition Plan.</a:t>
            </a:r>
          </a:p>
        </p:txBody>
      </p:sp>
      <p:sp>
        <p:nvSpPr>
          <p:cNvPr id="40966" name="Text Box 9">
            <a:extLst>
              <a:ext uri="{FF2B5EF4-FFF2-40B4-BE49-F238E27FC236}">
                <a16:creationId xmlns:a16="http://schemas.microsoft.com/office/drawing/2014/main" id="{30FA41E3-E292-4D91-A51A-51FE32913EB5}"/>
              </a:ext>
            </a:extLst>
          </p:cNvPr>
          <p:cNvSpPr txBox="1">
            <a:spLocks noChangeArrowheads="1"/>
          </p:cNvSpPr>
          <p:nvPr/>
        </p:nvSpPr>
        <p:spPr bwMode="auto">
          <a:xfrm>
            <a:off x="3155157" y="1538288"/>
            <a:ext cx="1259919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400" dirty="0">
                <a:solidFill>
                  <a:srgbClr val="1A68A6"/>
                </a:solidFill>
                <a:latin typeface="Arial" panose="020B0604020202020204" pitchFamily="34" charset="0"/>
              </a:rPr>
              <a:t>Although the proposal has been submitted, its not over yet! The following describes some of the activities that we need to prepare for.</a:t>
            </a:r>
          </a:p>
        </p:txBody>
      </p:sp>
      <p:sp>
        <p:nvSpPr>
          <p:cNvPr id="40967" name="AutoShape 14">
            <a:extLst>
              <a:ext uri="{FF2B5EF4-FFF2-40B4-BE49-F238E27FC236}">
                <a16:creationId xmlns:a16="http://schemas.microsoft.com/office/drawing/2014/main" id="{9A8E96D1-0FFF-4467-BE31-F2B21F74146C}"/>
              </a:ext>
            </a:extLst>
          </p:cNvPr>
          <p:cNvSpPr>
            <a:spLocks noChangeArrowheads="1"/>
          </p:cNvSpPr>
          <p:nvPr/>
        </p:nvSpPr>
        <p:spPr bwMode="auto">
          <a:xfrm>
            <a:off x="4495800" y="2476501"/>
            <a:ext cx="685800" cy="271463"/>
          </a:xfrm>
          <a:prstGeom prst="rightArrow">
            <a:avLst>
              <a:gd name="adj1" fmla="val 50000"/>
              <a:gd name="adj2" fmla="val 63158"/>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0968" name="AutoShape 15">
            <a:extLst>
              <a:ext uri="{FF2B5EF4-FFF2-40B4-BE49-F238E27FC236}">
                <a16:creationId xmlns:a16="http://schemas.microsoft.com/office/drawing/2014/main" id="{E789A01D-0574-4C9B-BC98-9CCCCF8AB8A3}"/>
              </a:ext>
            </a:extLst>
          </p:cNvPr>
          <p:cNvSpPr>
            <a:spLocks noChangeArrowheads="1"/>
          </p:cNvSpPr>
          <p:nvPr/>
        </p:nvSpPr>
        <p:spPr bwMode="auto">
          <a:xfrm>
            <a:off x="8001000" y="2476501"/>
            <a:ext cx="685800" cy="271463"/>
          </a:xfrm>
          <a:prstGeom prst="rightArrow">
            <a:avLst>
              <a:gd name="adj1" fmla="val 50000"/>
              <a:gd name="adj2" fmla="val 63158"/>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0969" name="AutoShape 16">
            <a:extLst>
              <a:ext uri="{FF2B5EF4-FFF2-40B4-BE49-F238E27FC236}">
                <a16:creationId xmlns:a16="http://schemas.microsoft.com/office/drawing/2014/main" id="{9AA61D2F-13F5-4362-82F7-5D1E6B87CED4}"/>
              </a:ext>
            </a:extLst>
          </p:cNvPr>
          <p:cNvSpPr>
            <a:spLocks noChangeArrowheads="1"/>
          </p:cNvSpPr>
          <p:nvPr/>
        </p:nvSpPr>
        <p:spPr bwMode="auto">
          <a:xfrm>
            <a:off x="12775407" y="2478883"/>
            <a:ext cx="685800" cy="271463"/>
          </a:xfrm>
          <a:prstGeom prst="rightArrow">
            <a:avLst>
              <a:gd name="adj1" fmla="val 50000"/>
              <a:gd name="adj2" fmla="val 63158"/>
            </a:avLst>
          </a:prstGeom>
          <a:solidFill>
            <a:srgbClr val="3333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0970" name="Text Box 46">
            <a:extLst>
              <a:ext uri="{FF2B5EF4-FFF2-40B4-BE49-F238E27FC236}">
                <a16:creationId xmlns:a16="http://schemas.microsoft.com/office/drawing/2014/main" id="{930C3F33-4DE8-43A0-B28D-680D948A095F}"/>
              </a:ext>
            </a:extLst>
          </p:cNvPr>
          <p:cNvSpPr txBox="1">
            <a:spLocks noChangeArrowheads="1"/>
          </p:cNvSpPr>
          <p:nvPr/>
        </p:nvSpPr>
        <p:spPr bwMode="auto">
          <a:xfrm>
            <a:off x="2945608" y="0"/>
            <a:ext cx="12784931"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a:t>
            </a:r>
          </a:p>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Post Proposal Activities</a:t>
            </a: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6" name="Text Box 3">
            <a:extLst>
              <a:ext uri="{FF2B5EF4-FFF2-40B4-BE49-F238E27FC236}">
                <a16:creationId xmlns:a16="http://schemas.microsoft.com/office/drawing/2014/main" id="{B0AB596A-1C5B-4746-8749-565C2D9B9E41}"/>
              </a:ext>
            </a:extLst>
          </p:cNvPr>
          <p:cNvSpPr txBox="1">
            <a:spLocks noChangeArrowheads="1"/>
          </p:cNvSpPr>
          <p:nvPr/>
        </p:nvSpPr>
        <p:spPr bwMode="auto">
          <a:xfrm>
            <a:off x="6962775" y="-76200"/>
            <a:ext cx="4025974"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700" b="1" dirty="0">
                <a:solidFill>
                  <a:prstClr val="white"/>
                </a:solidFill>
                <a:latin typeface="Arial" panose="020B0604020202020204" pitchFamily="34" charset="0"/>
              </a:rPr>
              <a:t>4. AWARD / NO AWARD</a:t>
            </a:r>
          </a:p>
        </p:txBody>
      </p:sp>
      <p:sp>
        <p:nvSpPr>
          <p:cNvPr id="41987" name="Text Box 4">
            <a:extLst>
              <a:ext uri="{FF2B5EF4-FFF2-40B4-BE49-F238E27FC236}">
                <a16:creationId xmlns:a16="http://schemas.microsoft.com/office/drawing/2014/main" id="{1176A37F-DE59-409B-B701-B75074E5AB96}"/>
              </a:ext>
            </a:extLst>
          </p:cNvPr>
          <p:cNvSpPr txBox="1">
            <a:spLocks noChangeArrowheads="1"/>
          </p:cNvSpPr>
          <p:nvPr/>
        </p:nvSpPr>
        <p:spPr bwMode="auto">
          <a:xfrm>
            <a:off x="3062288" y="-73819"/>
            <a:ext cx="309892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700" b="1" dirty="0">
                <a:solidFill>
                  <a:prstClr val="white"/>
                </a:solidFill>
                <a:latin typeface="Arial" panose="020B0604020202020204" pitchFamily="34" charset="0"/>
              </a:rPr>
              <a:t>BD LIFE CYCLE &gt;</a:t>
            </a:r>
          </a:p>
        </p:txBody>
      </p:sp>
      <p:sp>
        <p:nvSpPr>
          <p:cNvPr id="41988" name="AutoShape 6">
            <a:extLst>
              <a:ext uri="{FF2B5EF4-FFF2-40B4-BE49-F238E27FC236}">
                <a16:creationId xmlns:a16="http://schemas.microsoft.com/office/drawing/2014/main" id="{8F46C4C6-2BA5-4D78-825E-F25477AF0C0D}"/>
              </a:ext>
            </a:extLst>
          </p:cNvPr>
          <p:cNvSpPr>
            <a:spLocks noChangeArrowheads="1"/>
          </p:cNvSpPr>
          <p:nvPr/>
        </p:nvSpPr>
        <p:spPr bwMode="auto">
          <a:xfrm>
            <a:off x="7543801" y="1712120"/>
            <a:ext cx="1843088" cy="1265469"/>
          </a:xfrm>
          <a:prstGeom prst="diamond">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1989" name="Text Box 7">
            <a:extLst>
              <a:ext uri="{FF2B5EF4-FFF2-40B4-BE49-F238E27FC236}">
                <a16:creationId xmlns:a16="http://schemas.microsoft.com/office/drawing/2014/main" id="{9BF06A45-1425-4E2B-A07B-DAD319A8B4F4}"/>
              </a:ext>
            </a:extLst>
          </p:cNvPr>
          <p:cNvSpPr txBox="1">
            <a:spLocks noChangeArrowheads="1"/>
          </p:cNvSpPr>
          <p:nvPr/>
        </p:nvSpPr>
        <p:spPr bwMode="auto">
          <a:xfrm>
            <a:off x="7519988" y="1800226"/>
            <a:ext cx="1990725" cy="627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19407" tIns="109703" rIns="219407" bIns="109703">
            <a:spAutoFit/>
          </a:bodyPr>
          <a:lstStyle>
            <a:lvl1pPr defTabSz="1463675">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defTabSz="1463675">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defTabSz="1463675">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defTabSz="1463675">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defTabSz="1463675"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2195513" fontAlgn="base">
              <a:lnSpc>
                <a:spcPct val="80000"/>
              </a:lnSpc>
              <a:spcBef>
                <a:spcPct val="0"/>
              </a:spcBef>
              <a:spcAft>
                <a:spcPct val="0"/>
              </a:spcAft>
              <a:buNone/>
            </a:pPr>
            <a:r>
              <a:rPr lang="en-US" altLang="en-US" sz="1650" b="1" dirty="0">
                <a:solidFill>
                  <a:srgbClr val="1A68A6"/>
                </a:solidFill>
                <a:latin typeface="Arial" panose="020B0604020202020204" pitchFamily="34" charset="0"/>
              </a:rPr>
              <a:t>Award /</a:t>
            </a:r>
          </a:p>
          <a:p>
            <a:pPr algn="ctr" defTabSz="2195513" fontAlgn="base">
              <a:lnSpc>
                <a:spcPct val="80000"/>
              </a:lnSpc>
              <a:spcBef>
                <a:spcPct val="0"/>
              </a:spcBef>
              <a:spcAft>
                <a:spcPct val="0"/>
              </a:spcAft>
              <a:buNone/>
            </a:pPr>
            <a:r>
              <a:rPr lang="en-US" altLang="en-US" sz="1650" b="1" dirty="0">
                <a:solidFill>
                  <a:srgbClr val="1A68A6"/>
                </a:solidFill>
                <a:latin typeface="Arial" panose="020B0604020202020204" pitchFamily="34" charset="0"/>
              </a:rPr>
              <a:t>No Award</a:t>
            </a:r>
          </a:p>
        </p:txBody>
      </p:sp>
      <p:sp>
        <p:nvSpPr>
          <p:cNvPr id="26631" name="AutoShape 13">
            <a:extLst>
              <a:ext uri="{FF2B5EF4-FFF2-40B4-BE49-F238E27FC236}">
                <a16:creationId xmlns:a16="http://schemas.microsoft.com/office/drawing/2014/main" id="{060EB4C8-3B77-4AD4-AEEC-3DF44AC77B8B}"/>
              </a:ext>
            </a:extLst>
          </p:cNvPr>
          <p:cNvSpPr>
            <a:spLocks noChangeArrowheads="1"/>
          </p:cNvSpPr>
          <p:nvPr/>
        </p:nvSpPr>
        <p:spPr bwMode="auto">
          <a:xfrm>
            <a:off x="3207545" y="5264945"/>
            <a:ext cx="1821656" cy="1821656"/>
          </a:xfrm>
          <a:prstGeom prst="diamond">
            <a:avLst/>
          </a:prstGeom>
          <a:solidFill>
            <a:schemeClr val="accent2">
              <a:lumMod val="40000"/>
              <a:lumOff val="60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1371600">
              <a:defRPr/>
            </a:pPr>
            <a:endParaRPr lang="en-US" altLang="en-US" sz="2700" dirty="0">
              <a:solidFill>
                <a:srgbClr val="1A68A6"/>
              </a:solidFill>
              <a:latin typeface="Arial" panose="020B0604020202020204" pitchFamily="34" charset="0"/>
            </a:endParaRPr>
          </a:p>
        </p:txBody>
      </p:sp>
      <p:sp>
        <p:nvSpPr>
          <p:cNvPr id="41991" name="Text Box 14">
            <a:extLst>
              <a:ext uri="{FF2B5EF4-FFF2-40B4-BE49-F238E27FC236}">
                <a16:creationId xmlns:a16="http://schemas.microsoft.com/office/drawing/2014/main" id="{B3EFA57C-2076-4E9B-B8FC-C6BDA27F7FC9}"/>
              </a:ext>
            </a:extLst>
          </p:cNvPr>
          <p:cNvSpPr txBox="1">
            <a:spLocks noChangeArrowheads="1"/>
          </p:cNvSpPr>
          <p:nvPr/>
        </p:nvSpPr>
        <p:spPr bwMode="auto">
          <a:xfrm>
            <a:off x="3321845" y="5715000"/>
            <a:ext cx="1600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Award / No Award</a:t>
            </a:r>
          </a:p>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Decision</a:t>
            </a:r>
          </a:p>
        </p:txBody>
      </p:sp>
      <p:sp>
        <p:nvSpPr>
          <p:cNvPr id="41992" name="Line 17">
            <a:extLst>
              <a:ext uri="{FF2B5EF4-FFF2-40B4-BE49-F238E27FC236}">
                <a16:creationId xmlns:a16="http://schemas.microsoft.com/office/drawing/2014/main" id="{1910A9B0-56D5-4280-A079-9E2F4AA0CEC2}"/>
              </a:ext>
            </a:extLst>
          </p:cNvPr>
          <p:cNvSpPr>
            <a:spLocks noChangeShapeType="1"/>
          </p:cNvSpPr>
          <p:nvPr/>
        </p:nvSpPr>
        <p:spPr bwMode="auto">
          <a:xfrm>
            <a:off x="5029200" y="61722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41993" name="Line 18">
            <a:extLst>
              <a:ext uri="{FF2B5EF4-FFF2-40B4-BE49-F238E27FC236}">
                <a16:creationId xmlns:a16="http://schemas.microsoft.com/office/drawing/2014/main" id="{B25CC5A0-87A8-4BD3-BB29-316438DAA95C}"/>
              </a:ext>
            </a:extLst>
          </p:cNvPr>
          <p:cNvSpPr>
            <a:spLocks noChangeShapeType="1"/>
          </p:cNvSpPr>
          <p:nvPr/>
        </p:nvSpPr>
        <p:spPr bwMode="auto">
          <a:xfrm>
            <a:off x="5715000" y="537210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41994" name="Line 19">
            <a:extLst>
              <a:ext uri="{FF2B5EF4-FFF2-40B4-BE49-F238E27FC236}">
                <a16:creationId xmlns:a16="http://schemas.microsoft.com/office/drawing/2014/main" id="{D2F8995A-923F-4390-B109-0DD588ADEEDE}"/>
              </a:ext>
            </a:extLst>
          </p:cNvPr>
          <p:cNvSpPr>
            <a:spLocks noChangeShapeType="1"/>
          </p:cNvSpPr>
          <p:nvPr/>
        </p:nvSpPr>
        <p:spPr bwMode="auto">
          <a:xfrm>
            <a:off x="5715000" y="5372100"/>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41995" name="Line 20">
            <a:extLst>
              <a:ext uri="{FF2B5EF4-FFF2-40B4-BE49-F238E27FC236}">
                <a16:creationId xmlns:a16="http://schemas.microsoft.com/office/drawing/2014/main" id="{1635869B-F563-49EE-BDBA-911CBB7D7958}"/>
              </a:ext>
            </a:extLst>
          </p:cNvPr>
          <p:cNvSpPr>
            <a:spLocks noChangeShapeType="1"/>
          </p:cNvSpPr>
          <p:nvPr/>
        </p:nvSpPr>
        <p:spPr bwMode="auto">
          <a:xfrm>
            <a:off x="5715000" y="6972300"/>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41996" name="Text Box 21">
            <a:extLst>
              <a:ext uri="{FF2B5EF4-FFF2-40B4-BE49-F238E27FC236}">
                <a16:creationId xmlns:a16="http://schemas.microsoft.com/office/drawing/2014/main" id="{6ECB081D-AC6B-4944-A764-1F61E8632412}"/>
              </a:ext>
            </a:extLst>
          </p:cNvPr>
          <p:cNvSpPr txBox="1">
            <a:spLocks noChangeArrowheads="1"/>
          </p:cNvSpPr>
          <p:nvPr/>
        </p:nvSpPr>
        <p:spPr bwMode="auto">
          <a:xfrm>
            <a:off x="5638800" y="5029200"/>
            <a:ext cx="8345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dirty="0">
                <a:solidFill>
                  <a:srgbClr val="1A68A6"/>
                </a:solidFill>
                <a:latin typeface="Arial" panose="020B0604020202020204" pitchFamily="34" charset="0"/>
              </a:rPr>
              <a:t>Award</a:t>
            </a:r>
          </a:p>
        </p:txBody>
      </p:sp>
      <p:sp>
        <p:nvSpPr>
          <p:cNvPr id="41997" name="Text Box 22">
            <a:extLst>
              <a:ext uri="{FF2B5EF4-FFF2-40B4-BE49-F238E27FC236}">
                <a16:creationId xmlns:a16="http://schemas.microsoft.com/office/drawing/2014/main" id="{FC018265-C536-4504-AAA3-F9040D85A818}"/>
              </a:ext>
            </a:extLst>
          </p:cNvPr>
          <p:cNvSpPr txBox="1">
            <a:spLocks noChangeArrowheads="1"/>
          </p:cNvSpPr>
          <p:nvPr/>
        </p:nvSpPr>
        <p:spPr bwMode="auto">
          <a:xfrm>
            <a:off x="5751367" y="6896101"/>
            <a:ext cx="8345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1800" dirty="0">
                <a:solidFill>
                  <a:srgbClr val="1A68A6"/>
                </a:solidFill>
                <a:latin typeface="Arial" panose="020B0604020202020204" pitchFamily="34" charset="0"/>
              </a:rPr>
              <a:t>No</a:t>
            </a:r>
          </a:p>
          <a:p>
            <a:pPr algn="ctr" defTabSz="1371600" fontAlgn="base">
              <a:spcBef>
                <a:spcPct val="0"/>
              </a:spcBef>
              <a:spcAft>
                <a:spcPct val="0"/>
              </a:spcAft>
              <a:buNone/>
            </a:pPr>
            <a:r>
              <a:rPr lang="en-US" altLang="en-US" sz="1800" dirty="0">
                <a:solidFill>
                  <a:srgbClr val="1A68A6"/>
                </a:solidFill>
                <a:latin typeface="Arial" panose="020B0604020202020204" pitchFamily="34" charset="0"/>
              </a:rPr>
              <a:t>Award</a:t>
            </a:r>
          </a:p>
        </p:txBody>
      </p:sp>
      <p:sp>
        <p:nvSpPr>
          <p:cNvPr id="26639" name="Rectangle 23">
            <a:extLst>
              <a:ext uri="{FF2B5EF4-FFF2-40B4-BE49-F238E27FC236}">
                <a16:creationId xmlns:a16="http://schemas.microsoft.com/office/drawing/2014/main" id="{8543BD3C-C1B3-4849-859A-C1AF76938C46}"/>
              </a:ext>
            </a:extLst>
          </p:cNvPr>
          <p:cNvSpPr>
            <a:spLocks noChangeArrowheads="1"/>
          </p:cNvSpPr>
          <p:nvPr/>
        </p:nvSpPr>
        <p:spPr bwMode="auto">
          <a:xfrm>
            <a:off x="6629400" y="5029200"/>
            <a:ext cx="2857500" cy="68580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1371600">
              <a:defRPr/>
            </a:pPr>
            <a:endParaRPr lang="en-US" altLang="en-US" sz="2700" dirty="0">
              <a:solidFill>
                <a:srgbClr val="1A68A6"/>
              </a:solidFill>
              <a:latin typeface="Arial" panose="020B0604020202020204" pitchFamily="34" charset="0"/>
            </a:endParaRPr>
          </a:p>
        </p:txBody>
      </p:sp>
      <p:sp>
        <p:nvSpPr>
          <p:cNvPr id="41999" name="Text Box 24">
            <a:extLst>
              <a:ext uri="{FF2B5EF4-FFF2-40B4-BE49-F238E27FC236}">
                <a16:creationId xmlns:a16="http://schemas.microsoft.com/office/drawing/2014/main" id="{EB16D4D7-9D12-4397-9707-D940800DF677}"/>
              </a:ext>
            </a:extLst>
          </p:cNvPr>
          <p:cNvSpPr txBox="1">
            <a:spLocks noChangeArrowheads="1"/>
          </p:cNvSpPr>
          <p:nvPr/>
        </p:nvSpPr>
        <p:spPr bwMode="auto">
          <a:xfrm>
            <a:off x="7315200" y="5143500"/>
            <a:ext cx="12362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Celebrate</a:t>
            </a:r>
          </a:p>
        </p:txBody>
      </p:sp>
      <p:sp>
        <p:nvSpPr>
          <p:cNvPr id="26641" name="Rectangle 25">
            <a:extLst>
              <a:ext uri="{FF2B5EF4-FFF2-40B4-BE49-F238E27FC236}">
                <a16:creationId xmlns:a16="http://schemas.microsoft.com/office/drawing/2014/main" id="{49116F83-137A-48D5-AB13-BD84ADDC7425}"/>
              </a:ext>
            </a:extLst>
          </p:cNvPr>
          <p:cNvSpPr>
            <a:spLocks noChangeArrowheads="1"/>
          </p:cNvSpPr>
          <p:nvPr/>
        </p:nvSpPr>
        <p:spPr bwMode="auto">
          <a:xfrm>
            <a:off x="6629400" y="6629400"/>
            <a:ext cx="2857500" cy="68580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1371600">
              <a:defRPr/>
            </a:pPr>
            <a:endParaRPr lang="en-US" altLang="en-US" sz="2700" dirty="0">
              <a:solidFill>
                <a:srgbClr val="1A68A6"/>
              </a:solidFill>
              <a:latin typeface="Arial" panose="020B0604020202020204" pitchFamily="34" charset="0"/>
            </a:endParaRPr>
          </a:p>
        </p:txBody>
      </p:sp>
      <p:sp>
        <p:nvSpPr>
          <p:cNvPr id="42001" name="Text Box 26">
            <a:extLst>
              <a:ext uri="{FF2B5EF4-FFF2-40B4-BE49-F238E27FC236}">
                <a16:creationId xmlns:a16="http://schemas.microsoft.com/office/drawing/2014/main" id="{745D5998-7446-4E00-9920-639F6A12BD07}"/>
              </a:ext>
            </a:extLst>
          </p:cNvPr>
          <p:cNvSpPr txBox="1">
            <a:spLocks noChangeArrowheads="1"/>
          </p:cNvSpPr>
          <p:nvPr/>
        </p:nvSpPr>
        <p:spPr bwMode="auto">
          <a:xfrm>
            <a:off x="6972300" y="6743700"/>
            <a:ext cx="21467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1A68A6"/>
                </a:solidFill>
                <a:latin typeface="Arial" panose="020B0604020202020204" pitchFamily="34" charset="0"/>
              </a:rPr>
              <a:t>Request a Debrief</a:t>
            </a:r>
          </a:p>
        </p:txBody>
      </p:sp>
      <p:sp>
        <p:nvSpPr>
          <p:cNvPr id="42002" name="Line 27">
            <a:extLst>
              <a:ext uri="{FF2B5EF4-FFF2-40B4-BE49-F238E27FC236}">
                <a16:creationId xmlns:a16="http://schemas.microsoft.com/office/drawing/2014/main" id="{56F76BE3-930E-46B6-80CB-6AC8D648C96B}"/>
              </a:ext>
            </a:extLst>
          </p:cNvPr>
          <p:cNvSpPr>
            <a:spLocks noChangeShapeType="1"/>
          </p:cNvSpPr>
          <p:nvPr/>
        </p:nvSpPr>
        <p:spPr bwMode="auto">
          <a:xfrm>
            <a:off x="9486900" y="535305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42003" name="Line 28">
            <a:extLst>
              <a:ext uri="{FF2B5EF4-FFF2-40B4-BE49-F238E27FC236}">
                <a16:creationId xmlns:a16="http://schemas.microsoft.com/office/drawing/2014/main" id="{25206373-5635-4A52-A250-21E7217B8266}"/>
              </a:ext>
            </a:extLst>
          </p:cNvPr>
          <p:cNvSpPr>
            <a:spLocks noChangeShapeType="1"/>
          </p:cNvSpPr>
          <p:nvPr/>
        </p:nvSpPr>
        <p:spPr bwMode="auto">
          <a:xfrm>
            <a:off x="10172700" y="5353050"/>
            <a:ext cx="0" cy="1600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42004" name="Line 29">
            <a:extLst>
              <a:ext uri="{FF2B5EF4-FFF2-40B4-BE49-F238E27FC236}">
                <a16:creationId xmlns:a16="http://schemas.microsoft.com/office/drawing/2014/main" id="{6AB69BA5-AD75-4200-9E6D-2C21FE184BAD}"/>
              </a:ext>
            </a:extLst>
          </p:cNvPr>
          <p:cNvSpPr>
            <a:spLocks noChangeShapeType="1"/>
          </p:cNvSpPr>
          <p:nvPr/>
        </p:nvSpPr>
        <p:spPr bwMode="auto">
          <a:xfrm>
            <a:off x="9486900" y="695325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42005" name="Line 30">
            <a:extLst>
              <a:ext uri="{FF2B5EF4-FFF2-40B4-BE49-F238E27FC236}">
                <a16:creationId xmlns:a16="http://schemas.microsoft.com/office/drawing/2014/main" id="{C5A947A2-A07B-4F01-B7B7-44911D94DD12}"/>
              </a:ext>
            </a:extLst>
          </p:cNvPr>
          <p:cNvSpPr>
            <a:spLocks noChangeShapeType="1"/>
          </p:cNvSpPr>
          <p:nvPr/>
        </p:nvSpPr>
        <p:spPr bwMode="auto">
          <a:xfrm>
            <a:off x="10172700" y="6115050"/>
            <a:ext cx="9144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47" name="Rectangle 31">
            <a:extLst>
              <a:ext uri="{FF2B5EF4-FFF2-40B4-BE49-F238E27FC236}">
                <a16:creationId xmlns:a16="http://schemas.microsoft.com/office/drawing/2014/main" id="{58B98E21-8886-4967-A710-69BA48C642BE}"/>
              </a:ext>
            </a:extLst>
          </p:cNvPr>
          <p:cNvSpPr>
            <a:spLocks noChangeArrowheads="1"/>
          </p:cNvSpPr>
          <p:nvPr/>
        </p:nvSpPr>
        <p:spPr bwMode="auto">
          <a:xfrm>
            <a:off x="11087100" y="5505450"/>
            <a:ext cx="3314700" cy="120015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1371600">
              <a:defRPr/>
            </a:pPr>
            <a:endParaRPr lang="en-US" altLang="en-US" sz="2700" dirty="0">
              <a:solidFill>
                <a:srgbClr val="1A68A6"/>
              </a:solidFill>
              <a:latin typeface="Arial" panose="020B0604020202020204" pitchFamily="34" charset="0"/>
            </a:endParaRPr>
          </a:p>
        </p:txBody>
      </p:sp>
      <p:sp>
        <p:nvSpPr>
          <p:cNvPr id="42007" name="Text Box 32">
            <a:extLst>
              <a:ext uri="{FF2B5EF4-FFF2-40B4-BE49-F238E27FC236}">
                <a16:creationId xmlns:a16="http://schemas.microsoft.com/office/drawing/2014/main" id="{14403BB9-65D1-4859-BFF8-06A93A29D746}"/>
              </a:ext>
            </a:extLst>
          </p:cNvPr>
          <p:cNvSpPr txBox="1">
            <a:spLocks noChangeArrowheads="1"/>
          </p:cNvSpPr>
          <p:nvPr/>
        </p:nvSpPr>
        <p:spPr bwMode="auto">
          <a:xfrm>
            <a:off x="10858500" y="5631657"/>
            <a:ext cx="3886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Contribute to the </a:t>
            </a:r>
          </a:p>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Lessons Learned Library </a:t>
            </a:r>
          </a:p>
        </p:txBody>
      </p:sp>
      <p:sp>
        <p:nvSpPr>
          <p:cNvPr id="42008" name="Text Box 33">
            <a:extLst>
              <a:ext uri="{FF2B5EF4-FFF2-40B4-BE49-F238E27FC236}">
                <a16:creationId xmlns:a16="http://schemas.microsoft.com/office/drawing/2014/main" id="{D975A3A5-93E4-4744-815A-D83050A46FA8}"/>
              </a:ext>
            </a:extLst>
          </p:cNvPr>
          <p:cNvSpPr txBox="1">
            <a:spLocks noChangeArrowheads="1"/>
          </p:cNvSpPr>
          <p:nvPr/>
        </p:nvSpPr>
        <p:spPr bwMode="auto">
          <a:xfrm>
            <a:off x="2514601" y="2628900"/>
            <a:ext cx="13627895"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700" dirty="0">
                <a:solidFill>
                  <a:srgbClr val="1A68A6"/>
                </a:solidFill>
                <a:latin typeface="Arial" panose="020B0604020202020204" pitchFamily="34" charset="0"/>
              </a:rPr>
              <a:t>The Proposal Manager will receive written notification of Award or No Award and this individual immediately shares the news with the team. </a:t>
            </a:r>
            <a:r>
              <a:rPr lang="en-US" altLang="en-US" sz="2400" dirty="0">
                <a:solidFill>
                  <a:srgbClr val="1A68A6"/>
                </a:solidFill>
                <a:latin typeface="Arial" panose="020B0604020202020204" pitchFamily="34" charset="0"/>
              </a:rPr>
              <a:t>After notification of award or no award, there is only a few things remaining….</a:t>
            </a:r>
          </a:p>
        </p:txBody>
      </p:sp>
      <p:sp>
        <p:nvSpPr>
          <p:cNvPr id="42009" name="Line 34">
            <a:extLst>
              <a:ext uri="{FF2B5EF4-FFF2-40B4-BE49-F238E27FC236}">
                <a16:creationId xmlns:a16="http://schemas.microsoft.com/office/drawing/2014/main" id="{C66E5754-C07B-4475-8B74-B3EFC0010013}"/>
              </a:ext>
            </a:extLst>
          </p:cNvPr>
          <p:cNvSpPr>
            <a:spLocks noChangeShapeType="1"/>
          </p:cNvSpPr>
          <p:nvPr/>
        </p:nvSpPr>
        <p:spPr bwMode="auto">
          <a:xfrm>
            <a:off x="12687300" y="6705600"/>
            <a:ext cx="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26651" name="Rectangle 35">
            <a:extLst>
              <a:ext uri="{FF2B5EF4-FFF2-40B4-BE49-F238E27FC236}">
                <a16:creationId xmlns:a16="http://schemas.microsoft.com/office/drawing/2014/main" id="{D5C9BC6D-A69E-4598-B74D-80AD1F0765C1}"/>
              </a:ext>
            </a:extLst>
          </p:cNvPr>
          <p:cNvSpPr>
            <a:spLocks noChangeArrowheads="1"/>
          </p:cNvSpPr>
          <p:nvPr/>
        </p:nvSpPr>
        <p:spPr bwMode="auto">
          <a:xfrm>
            <a:off x="11087100" y="7391400"/>
            <a:ext cx="3314700" cy="1200150"/>
          </a:xfrm>
          <a:prstGeom prst="rect">
            <a:avLst/>
          </a:prstGeom>
          <a:solidFill>
            <a:schemeClr val="accent6">
              <a:lumMod val="20000"/>
              <a:lumOff val="80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defTabSz="1371600">
              <a:defRPr/>
            </a:pPr>
            <a:endParaRPr lang="en-US" altLang="en-US" sz="2700" dirty="0">
              <a:solidFill>
                <a:srgbClr val="1A68A6"/>
              </a:solidFill>
              <a:latin typeface="Arial" panose="020B0604020202020204" pitchFamily="34" charset="0"/>
            </a:endParaRPr>
          </a:p>
        </p:txBody>
      </p:sp>
      <p:sp>
        <p:nvSpPr>
          <p:cNvPr id="42011" name="Text Box 36">
            <a:extLst>
              <a:ext uri="{FF2B5EF4-FFF2-40B4-BE49-F238E27FC236}">
                <a16:creationId xmlns:a16="http://schemas.microsoft.com/office/drawing/2014/main" id="{8BE9079E-0D54-4D62-AF86-D8FC08DC270B}"/>
              </a:ext>
            </a:extLst>
          </p:cNvPr>
          <p:cNvSpPr txBox="1">
            <a:spLocks noChangeArrowheads="1"/>
          </p:cNvSpPr>
          <p:nvPr/>
        </p:nvSpPr>
        <p:spPr bwMode="auto">
          <a:xfrm>
            <a:off x="10858500" y="7448550"/>
            <a:ext cx="3886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Execute Transition from Proposal to </a:t>
            </a:r>
          </a:p>
          <a:p>
            <a:pPr algn="ctr" defTabSz="1371600" fontAlgn="base">
              <a:spcBef>
                <a:spcPct val="0"/>
              </a:spcBef>
              <a:spcAft>
                <a:spcPct val="0"/>
              </a:spcAft>
              <a:buNone/>
            </a:pPr>
            <a:r>
              <a:rPr lang="en-US" altLang="en-US" sz="1800" b="1" dirty="0">
                <a:solidFill>
                  <a:srgbClr val="1A68A6"/>
                </a:solidFill>
                <a:latin typeface="Arial" panose="020B0604020202020204" pitchFamily="34" charset="0"/>
              </a:rPr>
              <a:t>Program Manager</a:t>
            </a:r>
          </a:p>
        </p:txBody>
      </p:sp>
      <p:sp>
        <p:nvSpPr>
          <p:cNvPr id="42012" name="Text Box 46">
            <a:extLst>
              <a:ext uri="{FF2B5EF4-FFF2-40B4-BE49-F238E27FC236}">
                <a16:creationId xmlns:a16="http://schemas.microsoft.com/office/drawing/2014/main" id="{927CFFAA-182D-4603-BF2A-F1C5B436FBF1}"/>
              </a:ext>
            </a:extLst>
          </p:cNvPr>
          <p:cNvSpPr txBox="1">
            <a:spLocks noChangeArrowheads="1"/>
          </p:cNvSpPr>
          <p:nvPr/>
        </p:nvSpPr>
        <p:spPr bwMode="auto">
          <a:xfrm>
            <a:off x="2857500" y="0"/>
            <a:ext cx="127849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a:t>
            </a:r>
          </a:p>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Award / No Award</a:t>
            </a:r>
          </a:p>
        </p:txBody>
      </p:sp>
    </p:spTree>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ext Box 15">
            <a:extLst>
              <a:ext uri="{FF2B5EF4-FFF2-40B4-BE49-F238E27FC236}">
                <a16:creationId xmlns:a16="http://schemas.microsoft.com/office/drawing/2014/main" id="{E42DD0B5-8ECA-48F9-B433-F123264C8537}"/>
              </a:ext>
            </a:extLst>
          </p:cNvPr>
          <p:cNvSpPr txBox="1">
            <a:spLocks noChangeArrowheads="1"/>
          </p:cNvSpPr>
          <p:nvPr/>
        </p:nvSpPr>
        <p:spPr bwMode="auto">
          <a:xfrm>
            <a:off x="2476500" y="2000250"/>
            <a:ext cx="6457950" cy="3000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srgbClr val="1A68A6"/>
                </a:solidFill>
                <a:latin typeface="Arial" panose="020B0604020202020204" pitchFamily="34" charset="0"/>
              </a:rPr>
              <a:t>Communication, Coordination, &amp; Strategy - </a:t>
            </a:r>
            <a:r>
              <a:rPr lang="en-US" altLang="en-US" sz="2100" dirty="0">
                <a:solidFill>
                  <a:srgbClr val="1A68A6"/>
                </a:solidFill>
                <a:latin typeface="Arial" panose="020B0604020202020204" pitchFamily="34" charset="0"/>
              </a:rPr>
              <a:t>Forging  relationships with the Core BD Team because it is mutually beneficial and is in the best interest of the success of the company.</a:t>
            </a:r>
            <a:endParaRPr lang="en-US" altLang="en-US" sz="2100" b="1" dirty="0">
              <a:solidFill>
                <a:srgbClr val="1A68A6"/>
              </a:solidFill>
              <a:latin typeface="Arial" panose="020B0604020202020204" pitchFamily="34" charset="0"/>
            </a:endParaRP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Regularly communicates status, intelligence, &amp; other pertinent information</a:t>
            </a: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Regularly coordinates between Account Execs, PMs, &amp; Core BD Team</a:t>
            </a: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Contributes to BD Strategy &amp; direction</a:t>
            </a:r>
          </a:p>
        </p:txBody>
      </p:sp>
      <p:sp>
        <p:nvSpPr>
          <p:cNvPr id="43011" name="Text Box 16">
            <a:extLst>
              <a:ext uri="{FF2B5EF4-FFF2-40B4-BE49-F238E27FC236}">
                <a16:creationId xmlns:a16="http://schemas.microsoft.com/office/drawing/2014/main" id="{5FDFBBA7-787A-431A-B37C-3CD718798B92}"/>
              </a:ext>
            </a:extLst>
          </p:cNvPr>
          <p:cNvSpPr txBox="1">
            <a:spLocks noChangeArrowheads="1"/>
          </p:cNvSpPr>
          <p:nvPr/>
        </p:nvSpPr>
        <p:spPr bwMode="auto">
          <a:xfrm>
            <a:off x="2438400" y="5238751"/>
            <a:ext cx="59436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srgbClr val="1A68A6"/>
                </a:solidFill>
                <a:latin typeface="Arial" panose="020B0604020202020204" pitchFamily="34" charset="0"/>
              </a:rPr>
              <a:t>Marketing - </a:t>
            </a:r>
            <a:r>
              <a:rPr lang="en-US" altLang="en-US" sz="2100" dirty="0">
                <a:solidFill>
                  <a:srgbClr val="1A68A6"/>
                </a:solidFill>
                <a:latin typeface="Arial" panose="020B0604020202020204" pitchFamily="34" charset="0"/>
              </a:rPr>
              <a:t>Continually building relationships with Govt. PM, CO, COTR, and other key influencers and keeping BD abreast of these relationships.</a:t>
            </a:r>
            <a:endParaRPr lang="en-US" altLang="en-US" sz="2100" b="1" dirty="0">
              <a:solidFill>
                <a:srgbClr val="1A68A6"/>
              </a:solidFill>
              <a:latin typeface="Arial" panose="020B0604020202020204" pitchFamily="34" charset="0"/>
            </a:endParaRP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Continually builds relationships with Govt. PM, CO, COTR, and other key influencers and keeps BD abreast of these relationships. </a:t>
            </a: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Assists BD in developing &amp; deploy marketing and sales campaign.</a:t>
            </a: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Helps Govt to identify needs / reqs and assist in creating the SOW. </a:t>
            </a:r>
          </a:p>
        </p:txBody>
      </p:sp>
      <p:sp>
        <p:nvSpPr>
          <p:cNvPr id="43012" name="Text Box 18">
            <a:extLst>
              <a:ext uri="{FF2B5EF4-FFF2-40B4-BE49-F238E27FC236}">
                <a16:creationId xmlns:a16="http://schemas.microsoft.com/office/drawing/2014/main" id="{ABCDA50C-88F1-4031-BEE4-0DCFCCCB32DB}"/>
              </a:ext>
            </a:extLst>
          </p:cNvPr>
          <p:cNvSpPr txBox="1">
            <a:spLocks noChangeArrowheads="1"/>
          </p:cNvSpPr>
          <p:nvPr/>
        </p:nvSpPr>
        <p:spPr bwMode="auto">
          <a:xfrm>
            <a:off x="9486901" y="2400300"/>
            <a:ext cx="6148388" cy="493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srgbClr val="1A68A6"/>
                </a:solidFill>
                <a:latin typeface="Arial" panose="020B0604020202020204" pitchFamily="34" charset="0"/>
              </a:rPr>
              <a:t>Opportunity Identification - </a:t>
            </a:r>
            <a:r>
              <a:rPr lang="en-US" altLang="en-US" sz="2100" dirty="0">
                <a:solidFill>
                  <a:srgbClr val="1A68A6"/>
                </a:solidFill>
                <a:latin typeface="Arial" panose="020B0604020202020204" pitchFamily="34" charset="0"/>
              </a:rPr>
              <a:t>Continually identifying, reviewing, and qualifying opportunities. In addition, to farming leads around them, they train their colleagues on how to collect leads &amp; intelligence. This is then disseminated to rest of Business Development.</a:t>
            </a:r>
            <a:endParaRPr lang="en-US" altLang="en-US" sz="2100" b="1" dirty="0">
              <a:solidFill>
                <a:srgbClr val="1A68A6"/>
              </a:solidFill>
              <a:latin typeface="Arial" panose="020B0604020202020204" pitchFamily="34" charset="0"/>
            </a:endParaRP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Identifies, Reviews, &amp; Qualifies opportunities</a:t>
            </a: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Trains staff to effectively collect leads &amp; intelligence and share information</a:t>
            </a: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Add / Mod / Delete Opportunities in BD Pipeline (portal)</a:t>
            </a: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Creates Analysis Profiles for key opportunities (portal)</a:t>
            </a:r>
          </a:p>
          <a:p>
            <a:pPr marL="685800" lvl="1" defTabSz="1371600" fontAlgn="base">
              <a:spcBef>
                <a:spcPct val="0"/>
              </a:spcBef>
              <a:spcAft>
                <a:spcPct val="0"/>
              </a:spcAft>
              <a:buClrTx/>
              <a:buFontTx/>
              <a:buChar char="•"/>
            </a:pPr>
            <a:endParaRPr lang="en-US" altLang="en-US" sz="2100" dirty="0">
              <a:solidFill>
                <a:srgbClr val="1A68A6"/>
              </a:solidFill>
              <a:latin typeface="Arial" panose="020B0604020202020204" pitchFamily="34" charset="0"/>
            </a:endParaRPr>
          </a:p>
        </p:txBody>
      </p:sp>
      <p:sp>
        <p:nvSpPr>
          <p:cNvPr id="43013" name="Text Box 46">
            <a:extLst>
              <a:ext uri="{FF2B5EF4-FFF2-40B4-BE49-F238E27FC236}">
                <a16:creationId xmlns:a16="http://schemas.microsoft.com/office/drawing/2014/main" id="{BE6F4EFC-F776-4507-B280-A24416E3A88E}"/>
              </a:ext>
            </a:extLst>
          </p:cNvPr>
          <p:cNvSpPr txBox="1">
            <a:spLocks noChangeArrowheads="1"/>
          </p:cNvSpPr>
          <p:nvPr/>
        </p:nvSpPr>
        <p:spPr bwMode="auto">
          <a:xfrm>
            <a:off x="2971800" y="2382"/>
            <a:ext cx="127849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PRGRM &amp;</a:t>
            </a:r>
            <a:r>
              <a:rPr lang="en-US" altLang="en-US" sz="4800" b="1" dirty="0">
                <a:solidFill>
                  <a:srgbClr val="004D8F"/>
                </a:solidFill>
                <a:latin typeface="Arial" panose="020B0604020202020204" pitchFamily="34" charset="0"/>
              </a:rPr>
              <a:t> </a:t>
            </a:r>
            <a:r>
              <a:rPr lang="en-US" altLang="en-US" sz="4800" b="1" dirty="0">
                <a:solidFill>
                  <a:srgbClr val="004D8F"/>
                </a:solidFill>
                <a:latin typeface="Arial Black" panose="020B0A04020102020204" pitchFamily="34" charset="0"/>
              </a:rPr>
              <a:t>ACCT</a:t>
            </a:r>
            <a:r>
              <a:rPr lang="en-US" altLang="en-US" sz="4800" b="1" dirty="0">
                <a:solidFill>
                  <a:srgbClr val="004D8F"/>
                </a:solidFill>
                <a:latin typeface="Arial" panose="020B0604020202020204" pitchFamily="34" charset="0"/>
              </a:rPr>
              <a:t> </a:t>
            </a:r>
            <a:r>
              <a:rPr lang="en-US" altLang="en-US" sz="4800" b="1" dirty="0">
                <a:solidFill>
                  <a:srgbClr val="004D8F"/>
                </a:solidFill>
                <a:latin typeface="Arial Black" panose="020B0A04020102020204" pitchFamily="34" charset="0"/>
              </a:rPr>
              <a:t>DEVELOPMENT RESPONSIBILITIES</a:t>
            </a:r>
          </a:p>
        </p:txBody>
      </p:sp>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ext Box 46">
            <a:extLst>
              <a:ext uri="{FF2B5EF4-FFF2-40B4-BE49-F238E27FC236}">
                <a16:creationId xmlns:a16="http://schemas.microsoft.com/office/drawing/2014/main" id="{DAE3C982-E7A0-4103-A9D1-FED6A4EDB6ED}"/>
              </a:ext>
            </a:extLst>
          </p:cNvPr>
          <p:cNvSpPr txBox="1">
            <a:spLocks noChangeArrowheads="1"/>
          </p:cNvSpPr>
          <p:nvPr/>
        </p:nvSpPr>
        <p:spPr bwMode="auto">
          <a:xfrm>
            <a:off x="2971800" y="2382"/>
            <a:ext cx="127849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PRGRM &amp;</a:t>
            </a:r>
            <a:r>
              <a:rPr lang="en-US" altLang="en-US" sz="4800" b="1" dirty="0">
                <a:solidFill>
                  <a:srgbClr val="004D8F"/>
                </a:solidFill>
                <a:latin typeface="Arial" panose="020B0604020202020204" pitchFamily="34" charset="0"/>
              </a:rPr>
              <a:t> </a:t>
            </a:r>
            <a:r>
              <a:rPr lang="en-US" altLang="en-US" sz="4800" b="1" dirty="0">
                <a:solidFill>
                  <a:srgbClr val="004D8F"/>
                </a:solidFill>
                <a:latin typeface="Arial Black" panose="020B0A04020102020204" pitchFamily="34" charset="0"/>
              </a:rPr>
              <a:t>ACCT</a:t>
            </a:r>
            <a:r>
              <a:rPr lang="en-US" altLang="en-US" sz="4800" b="1" dirty="0">
                <a:solidFill>
                  <a:srgbClr val="004D8F"/>
                </a:solidFill>
                <a:latin typeface="Arial" panose="020B0604020202020204" pitchFamily="34" charset="0"/>
              </a:rPr>
              <a:t> </a:t>
            </a:r>
            <a:r>
              <a:rPr lang="en-US" altLang="en-US" sz="4800" b="1" dirty="0">
                <a:solidFill>
                  <a:srgbClr val="004D8F"/>
                </a:solidFill>
                <a:latin typeface="Arial Black" panose="020B0A04020102020204" pitchFamily="34" charset="0"/>
              </a:rPr>
              <a:t>DEVELOPMENT RESPONSIBILITIES</a:t>
            </a:r>
          </a:p>
        </p:txBody>
      </p:sp>
      <p:sp>
        <p:nvSpPr>
          <p:cNvPr id="44035" name="Text Box 29">
            <a:extLst>
              <a:ext uri="{FF2B5EF4-FFF2-40B4-BE49-F238E27FC236}">
                <a16:creationId xmlns:a16="http://schemas.microsoft.com/office/drawing/2014/main" id="{E63BBC91-7464-400B-B33D-DC5B15097361}"/>
              </a:ext>
            </a:extLst>
          </p:cNvPr>
          <p:cNvSpPr txBox="1">
            <a:spLocks noChangeArrowheads="1"/>
          </p:cNvSpPr>
          <p:nvPr/>
        </p:nvSpPr>
        <p:spPr bwMode="auto">
          <a:xfrm>
            <a:off x="2971800" y="1828801"/>
            <a:ext cx="6838950" cy="558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srgbClr val="1A68A6"/>
                </a:solidFill>
                <a:latin typeface="Arial" panose="020B0604020202020204" pitchFamily="34" charset="0"/>
              </a:rPr>
              <a:t>Past Performance Documentation</a:t>
            </a: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Past Performance</a:t>
            </a: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Corporate Experience</a:t>
            </a: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SOW</a:t>
            </a: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Client Deliverables</a:t>
            </a:r>
          </a:p>
          <a:p>
            <a:pPr defTabSz="1371600" fontAlgn="base">
              <a:spcBef>
                <a:spcPct val="0"/>
              </a:spcBef>
              <a:spcAft>
                <a:spcPct val="0"/>
              </a:spcAft>
              <a:buNone/>
            </a:pPr>
            <a:r>
              <a:rPr lang="en-US" altLang="en-US" sz="2100" dirty="0">
                <a:solidFill>
                  <a:srgbClr val="1A68A6"/>
                </a:solidFill>
                <a:latin typeface="Arial" panose="020B0604020202020204" pitchFamily="34" charset="0"/>
              </a:rPr>
              <a:t>Given the short response times (often 30 days or less), it is absolutely critical that organizations have an established proposal process and ‘ready-to-go’ content that can be customized for a specific proposal effort. According to a large successful company  “Business Development and Capture Process Checklist” guide, Past Performance was the single biggest factor that accounted for their successful win-loss ratio. This is directly supported by the fact that government solicitations typically place at least 30% of the evaluation criteria on the quality and relevance of a company’s past performance. </a:t>
            </a:r>
          </a:p>
        </p:txBody>
      </p:sp>
      <p:sp>
        <p:nvSpPr>
          <p:cNvPr id="44036" name="Text Box 30">
            <a:extLst>
              <a:ext uri="{FF2B5EF4-FFF2-40B4-BE49-F238E27FC236}">
                <a16:creationId xmlns:a16="http://schemas.microsoft.com/office/drawing/2014/main" id="{58F9599A-BC4A-478D-89F0-23C21CE5D03F}"/>
              </a:ext>
            </a:extLst>
          </p:cNvPr>
          <p:cNvSpPr txBox="1">
            <a:spLocks noChangeArrowheads="1"/>
          </p:cNvSpPr>
          <p:nvPr/>
        </p:nvSpPr>
        <p:spPr bwMode="auto">
          <a:xfrm>
            <a:off x="9944100" y="2257425"/>
            <a:ext cx="6057900" cy="2354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dirty="0">
                <a:solidFill>
                  <a:srgbClr val="1A68A6"/>
                </a:solidFill>
                <a:latin typeface="Arial" panose="020B0604020202020204" pitchFamily="34" charset="0"/>
              </a:rPr>
              <a:t>Additionally, the PM &amp; Account Exec are responsible for providing the Core BD Team with electronic copies of project SOW, client deliverables, status reports, corporate experience write-ups, and resumes. This is critically important to maintain our knowledge base, historical database, and  future competitiveness.</a:t>
            </a:r>
            <a:endParaRPr lang="en-US" altLang="en-US" sz="2100" b="1" dirty="0">
              <a:solidFill>
                <a:srgbClr val="1A68A6"/>
              </a:solidFill>
              <a:latin typeface="Arial" panose="020B0604020202020204" pitchFamily="34" charset="0"/>
            </a:endParaRPr>
          </a:p>
        </p:txBody>
      </p:sp>
      <p:sp>
        <p:nvSpPr>
          <p:cNvPr id="44037" name="Text Box 31">
            <a:extLst>
              <a:ext uri="{FF2B5EF4-FFF2-40B4-BE49-F238E27FC236}">
                <a16:creationId xmlns:a16="http://schemas.microsoft.com/office/drawing/2014/main" id="{5C677EAB-DE07-4F2A-B30E-8DC34CE4BFA6}"/>
              </a:ext>
            </a:extLst>
          </p:cNvPr>
          <p:cNvSpPr txBox="1">
            <a:spLocks noChangeArrowheads="1"/>
          </p:cNvSpPr>
          <p:nvPr/>
        </p:nvSpPr>
        <p:spPr bwMode="auto">
          <a:xfrm>
            <a:off x="10172700" y="4974433"/>
            <a:ext cx="5536407" cy="3647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srgbClr val="1A68A6"/>
                </a:solidFill>
                <a:latin typeface="Arial" panose="020B0604020202020204" pitchFamily="34" charset="0"/>
              </a:rPr>
              <a:t>Personnel Documentation</a:t>
            </a: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Tailored Resumes</a:t>
            </a:r>
          </a:p>
          <a:p>
            <a:pPr marL="685800" lvl="1" defTabSz="1371600" fontAlgn="base">
              <a:spcBef>
                <a:spcPct val="0"/>
              </a:spcBef>
              <a:spcAft>
                <a:spcPct val="0"/>
              </a:spcAft>
              <a:buClrTx/>
              <a:buFontTx/>
              <a:buChar char="•"/>
            </a:pPr>
            <a:r>
              <a:rPr lang="en-US" altLang="en-US" sz="2100" dirty="0">
                <a:solidFill>
                  <a:srgbClr val="1A68A6"/>
                </a:solidFill>
                <a:latin typeface="Arial" panose="020B0604020202020204" pitchFamily="34" charset="0"/>
              </a:rPr>
              <a:t> Skills</a:t>
            </a:r>
          </a:p>
          <a:p>
            <a:pPr defTabSz="1371600" fontAlgn="base">
              <a:spcBef>
                <a:spcPct val="0"/>
              </a:spcBef>
              <a:spcAft>
                <a:spcPct val="0"/>
              </a:spcAft>
              <a:buNone/>
            </a:pPr>
            <a:r>
              <a:rPr lang="en-US" altLang="en-US" sz="2100" dirty="0">
                <a:solidFill>
                  <a:srgbClr val="1A68A6"/>
                </a:solidFill>
                <a:latin typeface="Arial" panose="020B0604020202020204" pitchFamily="34" charset="0"/>
              </a:rPr>
              <a:t>The PM &amp; Account Exec are responsible for maintaining an up-to-date folder of resumes who are on their project(s). Responsibilities also include ensuring that staff completes appropriate skills data-requests from the Director of HR. During proposal time, employees may be called upon to modify their resumes to fit into a proposal.</a:t>
            </a:r>
            <a:endParaRPr lang="en-US" altLang="en-US" sz="2100" b="1" dirty="0">
              <a:solidFill>
                <a:srgbClr val="1A68A6"/>
              </a:solidFill>
              <a:latin typeface="Arial" panose="020B0604020202020204" pitchFamily="34" charset="0"/>
            </a:endParaRPr>
          </a:p>
        </p:txBody>
      </p:sp>
      <p:sp>
        <p:nvSpPr>
          <p:cNvPr id="44038" name="Text Box 32">
            <a:extLst>
              <a:ext uri="{FF2B5EF4-FFF2-40B4-BE49-F238E27FC236}">
                <a16:creationId xmlns:a16="http://schemas.microsoft.com/office/drawing/2014/main" id="{97B40962-B7D6-4822-910E-4AB187488E17}"/>
              </a:ext>
            </a:extLst>
          </p:cNvPr>
          <p:cNvSpPr txBox="1">
            <a:spLocks noChangeArrowheads="1"/>
          </p:cNvSpPr>
          <p:nvPr/>
        </p:nvSpPr>
        <p:spPr bwMode="auto">
          <a:xfrm>
            <a:off x="2971800" y="7422357"/>
            <a:ext cx="6838950"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dirty="0">
                <a:solidFill>
                  <a:srgbClr val="1A68A6"/>
                </a:solidFill>
                <a:latin typeface="Arial" panose="020B0604020202020204" pitchFamily="34" charset="0"/>
              </a:rPr>
              <a:t>This is not to be confused with ‘corporate experience’ which is the culmination of knowledge, skills, tools, resources, etc in a certain area (ie. Enterprise Architecture). As part of the Past Performance template, corporate experience is also collected.</a:t>
            </a:r>
            <a:endParaRPr lang="en-US" altLang="en-US" sz="2100" b="1" dirty="0">
              <a:solidFill>
                <a:srgbClr val="1A68A6"/>
              </a:solidFill>
              <a:latin typeface="Arial" panose="020B0604020202020204" pitchFamily="34" charset="0"/>
            </a:endParaRPr>
          </a:p>
        </p:txBody>
      </p:sp>
    </p:spTree>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Text Box 8">
            <a:extLst>
              <a:ext uri="{FF2B5EF4-FFF2-40B4-BE49-F238E27FC236}">
                <a16:creationId xmlns:a16="http://schemas.microsoft.com/office/drawing/2014/main" id="{B1A300F4-E168-488E-81F4-D50FD6C8BFE6}"/>
              </a:ext>
            </a:extLst>
          </p:cNvPr>
          <p:cNvSpPr txBox="1">
            <a:spLocks noChangeArrowheads="1"/>
          </p:cNvSpPr>
          <p:nvPr/>
        </p:nvSpPr>
        <p:spPr bwMode="auto">
          <a:xfrm>
            <a:off x="3657600" y="8001000"/>
            <a:ext cx="104013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i="1" dirty="0">
                <a:solidFill>
                  <a:srgbClr val="1A68A6"/>
                </a:solidFill>
                <a:latin typeface="Arial" panose="020B0604020202020204" pitchFamily="34" charset="0"/>
              </a:rPr>
              <a:t>Open</a:t>
            </a:r>
            <a:r>
              <a:rPr lang="en-US" altLang="en-US" sz="1800" dirty="0">
                <a:solidFill>
                  <a:srgbClr val="1A68A6"/>
                </a:solidFill>
                <a:latin typeface="Arial" panose="020B0604020202020204" pitchFamily="34" charset="0"/>
              </a:rPr>
              <a:t> = Access to all Employees</a:t>
            </a:r>
          </a:p>
          <a:p>
            <a:pPr defTabSz="1371600" fontAlgn="base">
              <a:spcBef>
                <a:spcPct val="0"/>
              </a:spcBef>
              <a:spcAft>
                <a:spcPct val="0"/>
              </a:spcAft>
              <a:buNone/>
            </a:pPr>
            <a:endParaRPr lang="en-US" altLang="en-US" sz="1800" dirty="0">
              <a:solidFill>
                <a:srgbClr val="1A68A6"/>
              </a:solidFill>
              <a:latin typeface="Arial" panose="020B0604020202020204" pitchFamily="34" charset="0"/>
            </a:endParaRPr>
          </a:p>
          <a:p>
            <a:pPr defTabSz="1371600" fontAlgn="base">
              <a:spcBef>
                <a:spcPct val="0"/>
              </a:spcBef>
              <a:spcAft>
                <a:spcPct val="0"/>
              </a:spcAft>
              <a:buNone/>
            </a:pPr>
            <a:r>
              <a:rPr lang="en-US" altLang="en-US" sz="1800" i="1" dirty="0">
                <a:solidFill>
                  <a:srgbClr val="1A68A6"/>
                </a:solidFill>
                <a:latin typeface="Arial" panose="020B0604020202020204" pitchFamily="34" charset="0"/>
              </a:rPr>
              <a:t>Restricted</a:t>
            </a:r>
            <a:r>
              <a:rPr lang="en-US" altLang="en-US" sz="1800" dirty="0">
                <a:solidFill>
                  <a:srgbClr val="1A68A6"/>
                </a:solidFill>
                <a:latin typeface="Arial" panose="020B0604020202020204" pitchFamily="34" charset="0"/>
              </a:rPr>
              <a:t> = Access to Program Managers, Account Executives, Core BD Team, other BD Support</a:t>
            </a:r>
          </a:p>
          <a:p>
            <a:pPr defTabSz="1371600" fontAlgn="base">
              <a:spcBef>
                <a:spcPct val="0"/>
              </a:spcBef>
              <a:spcAft>
                <a:spcPct val="0"/>
              </a:spcAft>
              <a:buNone/>
            </a:pPr>
            <a:endParaRPr lang="en-US" altLang="en-US" sz="1800" dirty="0">
              <a:solidFill>
                <a:srgbClr val="1A68A6"/>
              </a:solidFill>
              <a:latin typeface="Arial" panose="020B0604020202020204" pitchFamily="34" charset="0"/>
            </a:endParaRPr>
          </a:p>
          <a:p>
            <a:pPr defTabSz="1371600" fontAlgn="base">
              <a:spcBef>
                <a:spcPct val="0"/>
              </a:spcBef>
              <a:spcAft>
                <a:spcPct val="0"/>
              </a:spcAft>
              <a:buNone/>
            </a:pPr>
            <a:r>
              <a:rPr lang="en-US" altLang="en-US" sz="1800" i="1" dirty="0">
                <a:solidFill>
                  <a:srgbClr val="1A68A6"/>
                </a:solidFill>
                <a:latin typeface="Arial" panose="020B0604020202020204" pitchFamily="34" charset="0"/>
              </a:rPr>
              <a:t>Secured</a:t>
            </a:r>
            <a:r>
              <a:rPr lang="en-US" altLang="en-US" sz="1800" dirty="0">
                <a:solidFill>
                  <a:srgbClr val="1A68A6"/>
                </a:solidFill>
                <a:latin typeface="Arial" panose="020B0604020202020204" pitchFamily="34" charset="0"/>
              </a:rPr>
              <a:t> = Access to BD Core Team</a:t>
            </a:r>
          </a:p>
        </p:txBody>
      </p:sp>
      <p:sp>
        <p:nvSpPr>
          <p:cNvPr id="45059" name="Rectangle 9">
            <a:extLst>
              <a:ext uri="{FF2B5EF4-FFF2-40B4-BE49-F238E27FC236}">
                <a16:creationId xmlns:a16="http://schemas.microsoft.com/office/drawing/2014/main" id="{3669973E-1E58-494C-A366-755CED3BC63B}"/>
              </a:ext>
            </a:extLst>
          </p:cNvPr>
          <p:cNvSpPr>
            <a:spLocks noChangeArrowheads="1"/>
          </p:cNvSpPr>
          <p:nvPr/>
        </p:nvSpPr>
        <p:spPr bwMode="auto">
          <a:xfrm>
            <a:off x="4000500" y="1676400"/>
            <a:ext cx="7086600" cy="9906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5060" name="Text Box 10">
            <a:extLst>
              <a:ext uri="{FF2B5EF4-FFF2-40B4-BE49-F238E27FC236}">
                <a16:creationId xmlns:a16="http://schemas.microsoft.com/office/drawing/2014/main" id="{D4D318F7-A1C7-44AB-81FC-ED572FF21641}"/>
              </a:ext>
            </a:extLst>
          </p:cNvPr>
          <p:cNvSpPr txBox="1">
            <a:spLocks noChangeArrowheads="1"/>
          </p:cNvSpPr>
          <p:nvPr/>
        </p:nvSpPr>
        <p:spPr bwMode="auto">
          <a:xfrm>
            <a:off x="5257800" y="1657350"/>
            <a:ext cx="558601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srgbClr val="1A68A6"/>
                </a:solidFill>
                <a:latin typeface="Arial" panose="020B0604020202020204" pitchFamily="34" charset="0"/>
              </a:rPr>
              <a:t>XYZ-net - Top Level Employee Information</a:t>
            </a:r>
          </a:p>
        </p:txBody>
      </p:sp>
      <p:sp>
        <p:nvSpPr>
          <p:cNvPr id="45061" name="Text Box 11">
            <a:extLst>
              <a:ext uri="{FF2B5EF4-FFF2-40B4-BE49-F238E27FC236}">
                <a16:creationId xmlns:a16="http://schemas.microsoft.com/office/drawing/2014/main" id="{38E60DE4-F759-49AD-ACE0-9EE3B6256645}"/>
              </a:ext>
            </a:extLst>
          </p:cNvPr>
          <p:cNvSpPr txBox="1">
            <a:spLocks noChangeArrowheads="1"/>
          </p:cNvSpPr>
          <p:nvPr/>
        </p:nvSpPr>
        <p:spPr bwMode="auto">
          <a:xfrm>
            <a:off x="5314950" y="2019300"/>
            <a:ext cx="4800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Learn About XYZ</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XYZ Public Website</a:t>
            </a:r>
          </a:p>
        </p:txBody>
      </p:sp>
      <p:sp>
        <p:nvSpPr>
          <p:cNvPr id="45062" name="Rectangle 12">
            <a:extLst>
              <a:ext uri="{FF2B5EF4-FFF2-40B4-BE49-F238E27FC236}">
                <a16:creationId xmlns:a16="http://schemas.microsoft.com/office/drawing/2014/main" id="{20B70DE9-77CF-437F-AEAC-3E06A4FA4DF8}"/>
              </a:ext>
            </a:extLst>
          </p:cNvPr>
          <p:cNvSpPr>
            <a:spLocks noChangeArrowheads="1"/>
          </p:cNvSpPr>
          <p:nvPr/>
        </p:nvSpPr>
        <p:spPr bwMode="auto">
          <a:xfrm>
            <a:off x="4000500" y="1676400"/>
            <a:ext cx="1143000" cy="990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5063" name="Line 14">
            <a:extLst>
              <a:ext uri="{FF2B5EF4-FFF2-40B4-BE49-F238E27FC236}">
                <a16:creationId xmlns:a16="http://schemas.microsoft.com/office/drawing/2014/main" id="{706DA9A0-98AB-4760-812C-78983867DF29}"/>
              </a:ext>
            </a:extLst>
          </p:cNvPr>
          <p:cNvSpPr>
            <a:spLocks noChangeShapeType="1"/>
          </p:cNvSpPr>
          <p:nvPr/>
        </p:nvSpPr>
        <p:spPr bwMode="auto">
          <a:xfrm>
            <a:off x="5143500" y="2667000"/>
            <a:ext cx="0" cy="800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45064" name="Rectangle 15">
            <a:extLst>
              <a:ext uri="{FF2B5EF4-FFF2-40B4-BE49-F238E27FC236}">
                <a16:creationId xmlns:a16="http://schemas.microsoft.com/office/drawing/2014/main" id="{70BFB217-4E81-408B-8E27-13906438047D}"/>
              </a:ext>
            </a:extLst>
          </p:cNvPr>
          <p:cNvSpPr>
            <a:spLocks noChangeArrowheads="1"/>
          </p:cNvSpPr>
          <p:nvPr/>
        </p:nvSpPr>
        <p:spPr bwMode="auto">
          <a:xfrm>
            <a:off x="5486400" y="2933700"/>
            <a:ext cx="5257800" cy="1447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5065" name="Text Box 16">
            <a:extLst>
              <a:ext uri="{FF2B5EF4-FFF2-40B4-BE49-F238E27FC236}">
                <a16:creationId xmlns:a16="http://schemas.microsoft.com/office/drawing/2014/main" id="{EE4E47C3-0747-405F-8A40-A17F82E1F7D9}"/>
              </a:ext>
            </a:extLst>
          </p:cNvPr>
          <p:cNvSpPr txBox="1">
            <a:spLocks noChangeArrowheads="1"/>
          </p:cNvSpPr>
          <p:nvPr/>
        </p:nvSpPr>
        <p:spPr bwMode="auto">
          <a:xfrm>
            <a:off x="6629400" y="2895600"/>
            <a:ext cx="243047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srgbClr val="1A68A6"/>
                </a:solidFill>
                <a:latin typeface="Arial" panose="020B0604020202020204" pitchFamily="34" charset="0"/>
              </a:rPr>
              <a:t>BD Open Content</a:t>
            </a:r>
          </a:p>
        </p:txBody>
      </p:sp>
      <p:sp>
        <p:nvSpPr>
          <p:cNvPr id="45066" name="Rectangle 18">
            <a:extLst>
              <a:ext uri="{FF2B5EF4-FFF2-40B4-BE49-F238E27FC236}">
                <a16:creationId xmlns:a16="http://schemas.microsoft.com/office/drawing/2014/main" id="{53894B4D-50C2-4BE8-8FBB-4DC7470B17C0}"/>
              </a:ext>
            </a:extLst>
          </p:cNvPr>
          <p:cNvSpPr>
            <a:spLocks noChangeArrowheads="1"/>
          </p:cNvSpPr>
          <p:nvPr/>
        </p:nvSpPr>
        <p:spPr bwMode="auto">
          <a:xfrm>
            <a:off x="5486400" y="2933700"/>
            <a:ext cx="1143000" cy="14478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5067" name="Text Box 19">
            <a:extLst>
              <a:ext uri="{FF2B5EF4-FFF2-40B4-BE49-F238E27FC236}">
                <a16:creationId xmlns:a16="http://schemas.microsoft.com/office/drawing/2014/main" id="{00237D9A-BDFA-4BE7-A905-BCF714350A0F}"/>
              </a:ext>
            </a:extLst>
          </p:cNvPr>
          <p:cNvSpPr txBox="1">
            <a:spLocks noChangeArrowheads="1"/>
          </p:cNvSpPr>
          <p:nvPr/>
        </p:nvSpPr>
        <p:spPr bwMode="auto">
          <a:xfrm rot="16200000">
            <a:off x="5675066" y="3450774"/>
            <a:ext cx="67518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500" b="1" dirty="0">
                <a:solidFill>
                  <a:prstClr val="white"/>
                </a:solidFill>
                <a:latin typeface="Arial" panose="020B0604020202020204" pitchFamily="34" charset="0"/>
              </a:rPr>
              <a:t>Open</a:t>
            </a:r>
          </a:p>
        </p:txBody>
      </p:sp>
      <p:sp>
        <p:nvSpPr>
          <p:cNvPr id="45068" name="Line 21">
            <a:extLst>
              <a:ext uri="{FF2B5EF4-FFF2-40B4-BE49-F238E27FC236}">
                <a16:creationId xmlns:a16="http://schemas.microsoft.com/office/drawing/2014/main" id="{1F0C9370-5110-415A-8CAB-C8A33FB558BA}"/>
              </a:ext>
            </a:extLst>
          </p:cNvPr>
          <p:cNvSpPr>
            <a:spLocks noChangeShapeType="1"/>
          </p:cNvSpPr>
          <p:nvPr/>
        </p:nvSpPr>
        <p:spPr bwMode="auto">
          <a:xfrm>
            <a:off x="5157788" y="3467100"/>
            <a:ext cx="32861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45069" name="Rectangle 22">
            <a:extLst>
              <a:ext uri="{FF2B5EF4-FFF2-40B4-BE49-F238E27FC236}">
                <a16:creationId xmlns:a16="http://schemas.microsoft.com/office/drawing/2014/main" id="{F2D0D7EE-5BAE-41DF-A259-853A1D7CD259}"/>
              </a:ext>
            </a:extLst>
          </p:cNvPr>
          <p:cNvSpPr>
            <a:spLocks noChangeArrowheads="1"/>
          </p:cNvSpPr>
          <p:nvPr/>
        </p:nvSpPr>
        <p:spPr bwMode="auto">
          <a:xfrm>
            <a:off x="6953250" y="4660107"/>
            <a:ext cx="4800600" cy="1866900"/>
          </a:xfrm>
          <a:prstGeom prst="rect">
            <a:avLst/>
          </a:prstGeom>
          <a:solidFill>
            <a:srgbClr val="3333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5070" name="Text Box 23">
            <a:extLst>
              <a:ext uri="{FF2B5EF4-FFF2-40B4-BE49-F238E27FC236}">
                <a16:creationId xmlns:a16="http://schemas.microsoft.com/office/drawing/2014/main" id="{9F0B3094-E717-4501-BA63-F77EE1969BE0}"/>
              </a:ext>
            </a:extLst>
          </p:cNvPr>
          <p:cNvSpPr txBox="1">
            <a:spLocks noChangeArrowheads="1"/>
          </p:cNvSpPr>
          <p:nvPr/>
        </p:nvSpPr>
        <p:spPr bwMode="auto">
          <a:xfrm>
            <a:off x="8096251" y="4622007"/>
            <a:ext cx="305564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prstClr val="white"/>
                </a:solidFill>
                <a:latin typeface="Arial" panose="020B0604020202020204" pitchFamily="34" charset="0"/>
              </a:rPr>
              <a:t>BD Restricted Content</a:t>
            </a:r>
          </a:p>
        </p:txBody>
      </p:sp>
      <p:sp>
        <p:nvSpPr>
          <p:cNvPr id="45071" name="Rectangle 25">
            <a:extLst>
              <a:ext uri="{FF2B5EF4-FFF2-40B4-BE49-F238E27FC236}">
                <a16:creationId xmlns:a16="http://schemas.microsoft.com/office/drawing/2014/main" id="{8E31DB2E-1769-4647-A080-D85BB8FD8282}"/>
              </a:ext>
            </a:extLst>
          </p:cNvPr>
          <p:cNvSpPr>
            <a:spLocks noChangeArrowheads="1"/>
          </p:cNvSpPr>
          <p:nvPr/>
        </p:nvSpPr>
        <p:spPr bwMode="auto">
          <a:xfrm>
            <a:off x="6953250" y="4660107"/>
            <a:ext cx="1143000" cy="18669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5072" name="Text Box 26">
            <a:extLst>
              <a:ext uri="{FF2B5EF4-FFF2-40B4-BE49-F238E27FC236}">
                <a16:creationId xmlns:a16="http://schemas.microsoft.com/office/drawing/2014/main" id="{1625899E-160D-48E4-A349-930F0E4D533F}"/>
              </a:ext>
            </a:extLst>
          </p:cNvPr>
          <p:cNvSpPr txBox="1">
            <a:spLocks noChangeArrowheads="1"/>
          </p:cNvSpPr>
          <p:nvPr/>
        </p:nvSpPr>
        <p:spPr bwMode="auto">
          <a:xfrm rot="16200000">
            <a:off x="6729413" y="5220407"/>
            <a:ext cx="154305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650" b="1" dirty="0">
                <a:solidFill>
                  <a:srgbClr val="1A68A6"/>
                </a:solidFill>
                <a:latin typeface="Arial" panose="020B0604020202020204" pitchFamily="34" charset="0"/>
              </a:rPr>
              <a:t>Restricted</a:t>
            </a:r>
          </a:p>
        </p:txBody>
      </p:sp>
      <p:sp>
        <p:nvSpPr>
          <p:cNvPr id="45073" name="Line 27">
            <a:extLst>
              <a:ext uri="{FF2B5EF4-FFF2-40B4-BE49-F238E27FC236}">
                <a16:creationId xmlns:a16="http://schemas.microsoft.com/office/drawing/2014/main" id="{5542A581-5FE6-45B4-B7FA-4536CD9D076F}"/>
              </a:ext>
            </a:extLst>
          </p:cNvPr>
          <p:cNvSpPr>
            <a:spLocks noChangeShapeType="1"/>
          </p:cNvSpPr>
          <p:nvPr/>
        </p:nvSpPr>
        <p:spPr bwMode="auto">
          <a:xfrm>
            <a:off x="6643688" y="5193507"/>
            <a:ext cx="3095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45074" name="Text Box 28">
            <a:extLst>
              <a:ext uri="{FF2B5EF4-FFF2-40B4-BE49-F238E27FC236}">
                <a16:creationId xmlns:a16="http://schemas.microsoft.com/office/drawing/2014/main" id="{16C0DCAB-935E-4EA5-B9FB-96F533FC3B3A}"/>
              </a:ext>
            </a:extLst>
          </p:cNvPr>
          <p:cNvSpPr txBox="1">
            <a:spLocks noChangeArrowheads="1"/>
          </p:cNvSpPr>
          <p:nvPr/>
        </p:nvSpPr>
        <p:spPr bwMode="auto">
          <a:xfrm rot="16200000">
            <a:off x="4189166" y="2052980"/>
            <a:ext cx="67518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500" b="1" dirty="0">
                <a:solidFill>
                  <a:prstClr val="white"/>
                </a:solidFill>
                <a:latin typeface="Arial" panose="020B0604020202020204" pitchFamily="34" charset="0"/>
              </a:rPr>
              <a:t>Open</a:t>
            </a:r>
          </a:p>
        </p:txBody>
      </p:sp>
      <p:sp>
        <p:nvSpPr>
          <p:cNvPr id="45075" name="Line 29">
            <a:extLst>
              <a:ext uri="{FF2B5EF4-FFF2-40B4-BE49-F238E27FC236}">
                <a16:creationId xmlns:a16="http://schemas.microsoft.com/office/drawing/2014/main" id="{837AFA94-A8B2-4FDA-90D3-377D8E042645}"/>
              </a:ext>
            </a:extLst>
          </p:cNvPr>
          <p:cNvSpPr>
            <a:spLocks noChangeShapeType="1"/>
          </p:cNvSpPr>
          <p:nvPr/>
        </p:nvSpPr>
        <p:spPr bwMode="auto">
          <a:xfrm>
            <a:off x="6629400" y="4393407"/>
            <a:ext cx="0" cy="800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45076" name="Line 35">
            <a:extLst>
              <a:ext uri="{FF2B5EF4-FFF2-40B4-BE49-F238E27FC236}">
                <a16:creationId xmlns:a16="http://schemas.microsoft.com/office/drawing/2014/main" id="{5A7C04D5-0127-4882-BF23-CF73F73A91AE}"/>
              </a:ext>
            </a:extLst>
          </p:cNvPr>
          <p:cNvSpPr>
            <a:spLocks noChangeShapeType="1"/>
          </p:cNvSpPr>
          <p:nvPr/>
        </p:nvSpPr>
        <p:spPr bwMode="auto">
          <a:xfrm>
            <a:off x="8110538" y="7341395"/>
            <a:ext cx="309563"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45077" name="Line 36">
            <a:extLst>
              <a:ext uri="{FF2B5EF4-FFF2-40B4-BE49-F238E27FC236}">
                <a16:creationId xmlns:a16="http://schemas.microsoft.com/office/drawing/2014/main" id="{4E2A53F7-F78F-40D7-963C-80466595DE9C}"/>
              </a:ext>
            </a:extLst>
          </p:cNvPr>
          <p:cNvSpPr>
            <a:spLocks noChangeShapeType="1"/>
          </p:cNvSpPr>
          <p:nvPr/>
        </p:nvSpPr>
        <p:spPr bwMode="auto">
          <a:xfrm>
            <a:off x="8096250" y="6541295"/>
            <a:ext cx="0" cy="8001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371600" eaLnBrk="0" fontAlgn="base" hangingPunct="0">
              <a:spcBef>
                <a:spcPct val="0"/>
              </a:spcBef>
              <a:spcAft>
                <a:spcPct val="0"/>
              </a:spcAft>
            </a:pPr>
            <a:endParaRPr lang="en-US" sz="2700" dirty="0">
              <a:solidFill>
                <a:srgbClr val="1A68A6"/>
              </a:solidFill>
              <a:latin typeface="Calibri" panose="020F0502020204030204" pitchFamily="34" charset="0"/>
            </a:endParaRPr>
          </a:p>
        </p:txBody>
      </p:sp>
      <p:sp>
        <p:nvSpPr>
          <p:cNvPr id="45078" name="Rectangle 40">
            <a:extLst>
              <a:ext uri="{FF2B5EF4-FFF2-40B4-BE49-F238E27FC236}">
                <a16:creationId xmlns:a16="http://schemas.microsoft.com/office/drawing/2014/main" id="{50F0A2B9-6804-4DF5-AF4F-3E053A568020}"/>
              </a:ext>
            </a:extLst>
          </p:cNvPr>
          <p:cNvSpPr>
            <a:spLocks noChangeArrowheads="1"/>
          </p:cNvSpPr>
          <p:nvPr/>
        </p:nvSpPr>
        <p:spPr bwMode="auto">
          <a:xfrm>
            <a:off x="3448050" y="8324850"/>
            <a:ext cx="209550" cy="228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5079" name="Rectangle 41">
            <a:extLst>
              <a:ext uri="{FF2B5EF4-FFF2-40B4-BE49-F238E27FC236}">
                <a16:creationId xmlns:a16="http://schemas.microsoft.com/office/drawing/2014/main" id="{87740E27-180A-4BDF-960F-672B98C1202D}"/>
              </a:ext>
            </a:extLst>
          </p:cNvPr>
          <p:cNvSpPr>
            <a:spLocks noChangeArrowheads="1"/>
          </p:cNvSpPr>
          <p:nvPr/>
        </p:nvSpPr>
        <p:spPr bwMode="auto">
          <a:xfrm>
            <a:off x="3467100" y="8858250"/>
            <a:ext cx="209550" cy="2286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5080" name="Rectangle 42">
            <a:extLst>
              <a:ext uri="{FF2B5EF4-FFF2-40B4-BE49-F238E27FC236}">
                <a16:creationId xmlns:a16="http://schemas.microsoft.com/office/drawing/2014/main" id="{B053CD96-D85F-416E-83A0-6D7262218F69}"/>
              </a:ext>
            </a:extLst>
          </p:cNvPr>
          <p:cNvSpPr>
            <a:spLocks noChangeArrowheads="1"/>
          </p:cNvSpPr>
          <p:nvPr/>
        </p:nvSpPr>
        <p:spPr bwMode="auto">
          <a:xfrm>
            <a:off x="3486150" y="9429750"/>
            <a:ext cx="209550" cy="22860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5081" name="Text Box 46">
            <a:extLst>
              <a:ext uri="{FF2B5EF4-FFF2-40B4-BE49-F238E27FC236}">
                <a16:creationId xmlns:a16="http://schemas.microsoft.com/office/drawing/2014/main" id="{14890AB0-993F-4140-B20F-768CDAD33CB1}"/>
              </a:ext>
            </a:extLst>
          </p:cNvPr>
          <p:cNvSpPr txBox="1">
            <a:spLocks noChangeArrowheads="1"/>
          </p:cNvSpPr>
          <p:nvPr/>
        </p:nvSpPr>
        <p:spPr bwMode="auto">
          <a:xfrm>
            <a:off x="6586538" y="3274220"/>
            <a:ext cx="219066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Tradeshow Calendar  </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Editorial Calendar  </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Marketing Materials  </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GSA Catalogs </a:t>
            </a:r>
          </a:p>
        </p:txBody>
      </p:sp>
      <p:sp>
        <p:nvSpPr>
          <p:cNvPr id="45082" name="Text Box 47">
            <a:extLst>
              <a:ext uri="{FF2B5EF4-FFF2-40B4-BE49-F238E27FC236}">
                <a16:creationId xmlns:a16="http://schemas.microsoft.com/office/drawing/2014/main" id="{B405004A-D4CE-440F-8BC9-3D6406511986}"/>
              </a:ext>
            </a:extLst>
          </p:cNvPr>
          <p:cNvSpPr txBox="1">
            <a:spLocks noChangeArrowheads="1"/>
          </p:cNvSpPr>
          <p:nvPr/>
        </p:nvSpPr>
        <p:spPr bwMode="auto">
          <a:xfrm>
            <a:off x="8662988" y="3171826"/>
            <a:ext cx="2242922"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XYZ Publications  </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Training Materials  </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Conference Materials  </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Submit a Lead Form  </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News &amp; Views  </a:t>
            </a:r>
            <a:endParaRPr lang="en-US" altLang="en-US" sz="2700" dirty="0">
              <a:solidFill>
                <a:srgbClr val="1A68A6"/>
              </a:solidFill>
              <a:latin typeface="Arial" panose="020B0604020202020204" pitchFamily="34" charset="0"/>
            </a:endParaRPr>
          </a:p>
        </p:txBody>
      </p:sp>
      <p:sp>
        <p:nvSpPr>
          <p:cNvPr id="45083" name="Text Box 48">
            <a:extLst>
              <a:ext uri="{FF2B5EF4-FFF2-40B4-BE49-F238E27FC236}">
                <a16:creationId xmlns:a16="http://schemas.microsoft.com/office/drawing/2014/main" id="{424C95CB-00C0-48F5-9A6F-FAF1D7DC0837}"/>
              </a:ext>
            </a:extLst>
          </p:cNvPr>
          <p:cNvSpPr txBox="1">
            <a:spLocks noChangeArrowheads="1"/>
          </p:cNvSpPr>
          <p:nvPr/>
        </p:nvSpPr>
        <p:spPr bwMode="auto">
          <a:xfrm>
            <a:off x="8115301" y="5003007"/>
            <a:ext cx="329186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Contracts Database  </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Past Performance Database  </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B&amp;P Process &amp; Templates Library  </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Company Database  </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Resume Library  </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Images &amp; Graphics Library</a:t>
            </a:r>
            <a:r>
              <a:rPr lang="en-US" altLang="en-US" sz="1500" b="1" dirty="0">
                <a:solidFill>
                  <a:prstClr val="white"/>
                </a:solidFill>
                <a:latin typeface="Arial" panose="020B0604020202020204" pitchFamily="34" charset="0"/>
              </a:rPr>
              <a:t>  </a:t>
            </a:r>
            <a:endParaRPr lang="en-US" altLang="en-US" sz="1800" b="1" dirty="0">
              <a:solidFill>
                <a:prstClr val="white"/>
              </a:solidFill>
              <a:latin typeface="Arial" panose="020B0604020202020204" pitchFamily="34" charset="0"/>
            </a:endParaRPr>
          </a:p>
        </p:txBody>
      </p:sp>
      <p:sp>
        <p:nvSpPr>
          <p:cNvPr id="45084" name="Rectangle 53">
            <a:extLst>
              <a:ext uri="{FF2B5EF4-FFF2-40B4-BE49-F238E27FC236}">
                <a16:creationId xmlns:a16="http://schemas.microsoft.com/office/drawing/2014/main" id="{DB2DD977-66A6-49DA-A8BE-C82C9435CEC9}"/>
              </a:ext>
            </a:extLst>
          </p:cNvPr>
          <p:cNvSpPr>
            <a:spLocks noChangeArrowheads="1"/>
          </p:cNvSpPr>
          <p:nvPr/>
        </p:nvSpPr>
        <p:spPr bwMode="auto">
          <a:xfrm>
            <a:off x="8427245" y="6719888"/>
            <a:ext cx="4800600" cy="1395413"/>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5085" name="Text Box 54">
            <a:extLst>
              <a:ext uri="{FF2B5EF4-FFF2-40B4-BE49-F238E27FC236}">
                <a16:creationId xmlns:a16="http://schemas.microsoft.com/office/drawing/2014/main" id="{8E8A6918-8D25-4E37-A8E9-0D21ED2F794F}"/>
              </a:ext>
            </a:extLst>
          </p:cNvPr>
          <p:cNvSpPr txBox="1">
            <a:spLocks noChangeArrowheads="1"/>
          </p:cNvSpPr>
          <p:nvPr/>
        </p:nvSpPr>
        <p:spPr bwMode="auto">
          <a:xfrm>
            <a:off x="9570245" y="6681788"/>
            <a:ext cx="280237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prstClr val="white"/>
                </a:solidFill>
                <a:latin typeface="Arial" panose="020B0604020202020204" pitchFamily="34" charset="0"/>
              </a:rPr>
              <a:t>BD Secured Content</a:t>
            </a:r>
          </a:p>
        </p:txBody>
      </p:sp>
      <p:sp>
        <p:nvSpPr>
          <p:cNvPr id="45086" name="Text Box 55">
            <a:extLst>
              <a:ext uri="{FF2B5EF4-FFF2-40B4-BE49-F238E27FC236}">
                <a16:creationId xmlns:a16="http://schemas.microsoft.com/office/drawing/2014/main" id="{E7C38193-A257-42FB-8FD5-8A335635DF95}"/>
              </a:ext>
            </a:extLst>
          </p:cNvPr>
          <p:cNvSpPr txBox="1">
            <a:spLocks noChangeArrowheads="1"/>
          </p:cNvSpPr>
          <p:nvPr/>
        </p:nvSpPr>
        <p:spPr bwMode="auto">
          <a:xfrm>
            <a:off x="9608345" y="7062788"/>
            <a:ext cx="4800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Pipeline Database</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Legal Docs Library</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Opportunity Analysis Profile</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Staffing Database</a:t>
            </a:r>
          </a:p>
        </p:txBody>
      </p:sp>
      <p:sp>
        <p:nvSpPr>
          <p:cNvPr id="45087" name="Rectangle 56">
            <a:extLst>
              <a:ext uri="{FF2B5EF4-FFF2-40B4-BE49-F238E27FC236}">
                <a16:creationId xmlns:a16="http://schemas.microsoft.com/office/drawing/2014/main" id="{33CDF43F-95E4-4D01-B422-785BE1E2ACB3}"/>
              </a:ext>
            </a:extLst>
          </p:cNvPr>
          <p:cNvSpPr>
            <a:spLocks noChangeArrowheads="1"/>
          </p:cNvSpPr>
          <p:nvPr/>
        </p:nvSpPr>
        <p:spPr bwMode="auto">
          <a:xfrm>
            <a:off x="8427245" y="6719888"/>
            <a:ext cx="1143000" cy="139541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5088" name="Text Box 57">
            <a:extLst>
              <a:ext uri="{FF2B5EF4-FFF2-40B4-BE49-F238E27FC236}">
                <a16:creationId xmlns:a16="http://schemas.microsoft.com/office/drawing/2014/main" id="{072C731A-5D3F-4097-811A-58022F94B162}"/>
              </a:ext>
            </a:extLst>
          </p:cNvPr>
          <p:cNvSpPr txBox="1">
            <a:spLocks noChangeArrowheads="1"/>
          </p:cNvSpPr>
          <p:nvPr/>
        </p:nvSpPr>
        <p:spPr bwMode="auto">
          <a:xfrm rot="16200000">
            <a:off x="8212932" y="7023014"/>
            <a:ext cx="154305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650" b="1" dirty="0">
                <a:solidFill>
                  <a:srgbClr val="1A68A6"/>
                </a:solidFill>
                <a:latin typeface="Arial" panose="020B0604020202020204" pitchFamily="34" charset="0"/>
              </a:rPr>
              <a:t>Secured</a:t>
            </a:r>
          </a:p>
        </p:txBody>
      </p:sp>
      <p:sp>
        <p:nvSpPr>
          <p:cNvPr id="45089" name="Text Box 46">
            <a:extLst>
              <a:ext uri="{FF2B5EF4-FFF2-40B4-BE49-F238E27FC236}">
                <a16:creationId xmlns:a16="http://schemas.microsoft.com/office/drawing/2014/main" id="{AAEC418C-BF38-46A2-B7F9-1A060B437125}"/>
              </a:ext>
            </a:extLst>
          </p:cNvPr>
          <p:cNvSpPr txBox="1">
            <a:spLocks noChangeArrowheads="1"/>
          </p:cNvSpPr>
          <p:nvPr/>
        </p:nvSpPr>
        <p:spPr bwMode="auto">
          <a:xfrm>
            <a:off x="2971800" y="2383"/>
            <a:ext cx="127849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Support</a:t>
            </a: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Text Box 38">
            <a:extLst>
              <a:ext uri="{FF2B5EF4-FFF2-40B4-BE49-F238E27FC236}">
                <a16:creationId xmlns:a16="http://schemas.microsoft.com/office/drawing/2014/main" id="{D6A0472F-E929-4CD9-9F7F-A696A28CA902}"/>
              </a:ext>
            </a:extLst>
          </p:cNvPr>
          <p:cNvSpPr txBox="1">
            <a:spLocks noChangeArrowheads="1"/>
          </p:cNvSpPr>
          <p:nvPr/>
        </p:nvSpPr>
        <p:spPr bwMode="auto">
          <a:xfrm>
            <a:off x="10058400" y="4257676"/>
            <a:ext cx="4457700"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srgbClr val="000066"/>
                </a:solidFill>
                <a:latin typeface="Arial" panose="020B0604020202020204" pitchFamily="34" charset="0"/>
              </a:rPr>
              <a:t>PUBLIC WEBSITE</a:t>
            </a:r>
          </a:p>
          <a:p>
            <a:pPr defTabSz="1371600" fontAlgn="base">
              <a:spcBef>
                <a:spcPct val="0"/>
              </a:spcBef>
              <a:spcAft>
                <a:spcPct val="0"/>
              </a:spcAft>
              <a:buNone/>
            </a:pPr>
            <a:r>
              <a:rPr lang="en-US" altLang="en-US" sz="2100" dirty="0">
                <a:solidFill>
                  <a:srgbClr val="1A68A6"/>
                </a:solidFill>
                <a:latin typeface="Arial" panose="020B0604020202020204" pitchFamily="34" charset="0"/>
              </a:rPr>
              <a:t>Includes whitepapers, capabilities, description of services, approach, etc.</a:t>
            </a:r>
          </a:p>
          <a:p>
            <a:pPr defTabSz="1371600" fontAlgn="base">
              <a:spcBef>
                <a:spcPct val="0"/>
              </a:spcBef>
              <a:spcAft>
                <a:spcPct val="0"/>
              </a:spcAft>
              <a:buNone/>
            </a:pPr>
            <a:r>
              <a:rPr lang="en-US" altLang="en-US" sz="2100" dirty="0">
                <a:solidFill>
                  <a:srgbClr val="1A68A6"/>
                </a:solidFill>
                <a:latin typeface="Arial" panose="020B0604020202020204" pitchFamily="34" charset="0"/>
              </a:rPr>
              <a:t>www.xyz.com</a:t>
            </a:r>
          </a:p>
        </p:txBody>
      </p:sp>
      <p:sp>
        <p:nvSpPr>
          <p:cNvPr id="46083" name="Text Box 45">
            <a:extLst>
              <a:ext uri="{FF2B5EF4-FFF2-40B4-BE49-F238E27FC236}">
                <a16:creationId xmlns:a16="http://schemas.microsoft.com/office/drawing/2014/main" id="{60464D07-F7D8-42AC-87A2-41EE803D6041}"/>
              </a:ext>
            </a:extLst>
          </p:cNvPr>
          <p:cNvSpPr txBox="1">
            <a:spLocks noChangeArrowheads="1"/>
          </p:cNvSpPr>
          <p:nvPr/>
        </p:nvSpPr>
        <p:spPr bwMode="auto">
          <a:xfrm>
            <a:off x="2743200" y="4257676"/>
            <a:ext cx="44577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srgbClr val="000066"/>
                </a:solidFill>
                <a:latin typeface="Arial" panose="020B0604020202020204" pitchFamily="34" charset="0"/>
              </a:rPr>
              <a:t>LEARN ABOUT XYZ</a:t>
            </a:r>
          </a:p>
          <a:p>
            <a:pPr defTabSz="1371600" fontAlgn="base">
              <a:spcBef>
                <a:spcPct val="0"/>
              </a:spcBef>
              <a:spcAft>
                <a:spcPct val="0"/>
              </a:spcAft>
              <a:buNone/>
            </a:pPr>
            <a:r>
              <a:rPr lang="en-US" altLang="en-US" sz="2100" dirty="0">
                <a:solidFill>
                  <a:srgbClr val="1A68A6"/>
                </a:solidFill>
                <a:latin typeface="Arial" panose="020B0604020202020204" pitchFamily="34" charset="0"/>
              </a:rPr>
              <a:t>Corporate History, CEO Background &amp; Message, Speaker Bios, XYZ Capabilities, Customer Approach &amp; Values, Project Quad Charts, Client Projects &amp; Results.</a:t>
            </a:r>
          </a:p>
        </p:txBody>
      </p:sp>
      <p:sp>
        <p:nvSpPr>
          <p:cNvPr id="46084" name="Rectangle 46">
            <a:extLst>
              <a:ext uri="{FF2B5EF4-FFF2-40B4-BE49-F238E27FC236}">
                <a16:creationId xmlns:a16="http://schemas.microsoft.com/office/drawing/2014/main" id="{66D7E0D0-14DA-4255-B443-ADDFB92A3C07}"/>
              </a:ext>
            </a:extLst>
          </p:cNvPr>
          <p:cNvSpPr>
            <a:spLocks noChangeArrowheads="1"/>
          </p:cNvSpPr>
          <p:nvPr/>
        </p:nvSpPr>
        <p:spPr bwMode="auto">
          <a:xfrm>
            <a:off x="5486400" y="2447925"/>
            <a:ext cx="7086600" cy="990600"/>
          </a:xfrm>
          <a:prstGeom prst="rect">
            <a:avLst/>
          </a:prstGeom>
          <a:solidFill>
            <a:srgbClr val="FF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3600" dirty="0">
              <a:solidFill>
                <a:srgbClr val="1A68A6"/>
              </a:solidFill>
              <a:latin typeface="Arial" panose="020B0604020202020204" pitchFamily="34" charset="0"/>
            </a:endParaRPr>
          </a:p>
        </p:txBody>
      </p:sp>
      <p:sp>
        <p:nvSpPr>
          <p:cNvPr id="46085" name="Text Box 47">
            <a:extLst>
              <a:ext uri="{FF2B5EF4-FFF2-40B4-BE49-F238E27FC236}">
                <a16:creationId xmlns:a16="http://schemas.microsoft.com/office/drawing/2014/main" id="{A5DF9ECF-5688-4911-8ED4-E80DFD2B23BC}"/>
              </a:ext>
            </a:extLst>
          </p:cNvPr>
          <p:cNvSpPr txBox="1">
            <a:spLocks noChangeArrowheads="1"/>
          </p:cNvSpPr>
          <p:nvPr/>
        </p:nvSpPr>
        <p:spPr bwMode="auto">
          <a:xfrm>
            <a:off x="6743700" y="2428875"/>
            <a:ext cx="558601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srgbClr val="1A68A6"/>
                </a:solidFill>
                <a:latin typeface="Arial" panose="020B0604020202020204" pitchFamily="34" charset="0"/>
              </a:rPr>
              <a:t>XYZ-net - Top Level Employee Information</a:t>
            </a:r>
          </a:p>
        </p:txBody>
      </p:sp>
      <p:sp>
        <p:nvSpPr>
          <p:cNvPr id="46086" name="Text Box 48">
            <a:extLst>
              <a:ext uri="{FF2B5EF4-FFF2-40B4-BE49-F238E27FC236}">
                <a16:creationId xmlns:a16="http://schemas.microsoft.com/office/drawing/2014/main" id="{088915B6-35CA-45B3-9CDD-1E3CEBC38C24}"/>
              </a:ext>
            </a:extLst>
          </p:cNvPr>
          <p:cNvSpPr txBox="1">
            <a:spLocks noChangeArrowheads="1"/>
          </p:cNvSpPr>
          <p:nvPr/>
        </p:nvSpPr>
        <p:spPr bwMode="auto">
          <a:xfrm>
            <a:off x="6800850" y="2790825"/>
            <a:ext cx="48006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Learn About XYZ</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XYZ Public Website</a:t>
            </a:r>
          </a:p>
        </p:txBody>
      </p:sp>
      <p:sp>
        <p:nvSpPr>
          <p:cNvPr id="46087" name="Rectangle 49">
            <a:extLst>
              <a:ext uri="{FF2B5EF4-FFF2-40B4-BE49-F238E27FC236}">
                <a16:creationId xmlns:a16="http://schemas.microsoft.com/office/drawing/2014/main" id="{A87BF4D9-0A86-4BB2-8005-9A7906716C1C}"/>
              </a:ext>
            </a:extLst>
          </p:cNvPr>
          <p:cNvSpPr>
            <a:spLocks noChangeArrowheads="1"/>
          </p:cNvSpPr>
          <p:nvPr/>
        </p:nvSpPr>
        <p:spPr bwMode="auto">
          <a:xfrm>
            <a:off x="5486400" y="2447925"/>
            <a:ext cx="1143000" cy="990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6088" name="Text Box 50">
            <a:extLst>
              <a:ext uri="{FF2B5EF4-FFF2-40B4-BE49-F238E27FC236}">
                <a16:creationId xmlns:a16="http://schemas.microsoft.com/office/drawing/2014/main" id="{1EE946BF-78A5-424C-AFAF-74170644C61A}"/>
              </a:ext>
            </a:extLst>
          </p:cNvPr>
          <p:cNvSpPr txBox="1">
            <a:spLocks noChangeArrowheads="1"/>
          </p:cNvSpPr>
          <p:nvPr/>
        </p:nvSpPr>
        <p:spPr bwMode="auto">
          <a:xfrm rot="16200000">
            <a:off x="5675066" y="2824505"/>
            <a:ext cx="67518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500" b="1" dirty="0">
                <a:solidFill>
                  <a:prstClr val="white"/>
                </a:solidFill>
                <a:latin typeface="Arial" panose="020B0604020202020204" pitchFamily="34" charset="0"/>
              </a:rPr>
              <a:t>Open</a:t>
            </a:r>
          </a:p>
        </p:txBody>
      </p:sp>
      <p:sp>
        <p:nvSpPr>
          <p:cNvPr id="46089" name="Text Box 46">
            <a:extLst>
              <a:ext uri="{FF2B5EF4-FFF2-40B4-BE49-F238E27FC236}">
                <a16:creationId xmlns:a16="http://schemas.microsoft.com/office/drawing/2014/main" id="{89801B6C-E530-4782-8FB0-300665B72D0A}"/>
              </a:ext>
            </a:extLst>
          </p:cNvPr>
          <p:cNvSpPr txBox="1">
            <a:spLocks noChangeArrowheads="1"/>
          </p:cNvSpPr>
          <p:nvPr/>
        </p:nvSpPr>
        <p:spPr bwMode="auto">
          <a:xfrm>
            <a:off x="3086100" y="61913"/>
            <a:ext cx="1278493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Top Level Information</a:t>
            </a:r>
          </a:p>
        </p:txBody>
      </p:sp>
    </p:spTree>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Text Box 21">
            <a:extLst>
              <a:ext uri="{FF2B5EF4-FFF2-40B4-BE49-F238E27FC236}">
                <a16:creationId xmlns:a16="http://schemas.microsoft.com/office/drawing/2014/main" id="{3BE546F8-3474-4DD5-B1AC-64173CB48BB8}"/>
              </a:ext>
            </a:extLst>
          </p:cNvPr>
          <p:cNvSpPr txBox="1">
            <a:spLocks noChangeArrowheads="1"/>
          </p:cNvSpPr>
          <p:nvPr/>
        </p:nvSpPr>
        <p:spPr bwMode="auto">
          <a:xfrm>
            <a:off x="2607470" y="7679532"/>
            <a:ext cx="35433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SUBMIT A LEAD</a:t>
            </a:r>
          </a:p>
          <a:p>
            <a:pPr defTabSz="1371600" fontAlgn="base">
              <a:spcBef>
                <a:spcPct val="0"/>
              </a:spcBef>
              <a:spcAft>
                <a:spcPct val="0"/>
              </a:spcAft>
              <a:buNone/>
            </a:pPr>
            <a:r>
              <a:rPr lang="en-US" altLang="en-US" sz="1800" dirty="0">
                <a:solidFill>
                  <a:srgbClr val="1A68A6"/>
                </a:solidFill>
                <a:latin typeface="Arial" panose="020B0604020202020204" pitchFamily="34" charset="0"/>
              </a:rPr>
              <a:t>Any employee can submit a lead through an intuitive online form.</a:t>
            </a:r>
          </a:p>
        </p:txBody>
      </p:sp>
      <p:sp>
        <p:nvSpPr>
          <p:cNvPr id="47107" name="Text Box 24">
            <a:extLst>
              <a:ext uri="{FF2B5EF4-FFF2-40B4-BE49-F238E27FC236}">
                <a16:creationId xmlns:a16="http://schemas.microsoft.com/office/drawing/2014/main" id="{C3D2C114-8F2E-40F8-8B9C-89ECB0977F9C}"/>
              </a:ext>
            </a:extLst>
          </p:cNvPr>
          <p:cNvSpPr txBox="1">
            <a:spLocks noChangeArrowheads="1"/>
          </p:cNvSpPr>
          <p:nvPr/>
        </p:nvSpPr>
        <p:spPr bwMode="auto">
          <a:xfrm>
            <a:off x="11980070" y="3014663"/>
            <a:ext cx="36576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MARKETING MATERIALS</a:t>
            </a:r>
          </a:p>
          <a:p>
            <a:pPr defTabSz="1371600" fontAlgn="base">
              <a:spcBef>
                <a:spcPct val="0"/>
              </a:spcBef>
              <a:spcAft>
                <a:spcPct val="0"/>
              </a:spcAft>
              <a:buNone/>
            </a:pPr>
            <a:r>
              <a:rPr lang="en-US" altLang="en-US" sz="1800" dirty="0">
                <a:solidFill>
                  <a:srgbClr val="1A68A6"/>
                </a:solidFill>
                <a:latin typeface="Arial" panose="020B0604020202020204" pitchFamily="34" charset="0"/>
              </a:rPr>
              <a:t>Federal Capabilities, Commercial Capabilities, Marketing Cheatsheet, Awards &amp; Recognitions, NAICS Codes, ORCA Certs &amp; Reps, Dun &amp; Bradstreet</a:t>
            </a:r>
          </a:p>
        </p:txBody>
      </p:sp>
      <p:sp>
        <p:nvSpPr>
          <p:cNvPr id="47108" name="Text Box 28">
            <a:extLst>
              <a:ext uri="{FF2B5EF4-FFF2-40B4-BE49-F238E27FC236}">
                <a16:creationId xmlns:a16="http://schemas.microsoft.com/office/drawing/2014/main" id="{FE76C896-6B62-42D3-9447-979DEFBBFC5C}"/>
              </a:ext>
            </a:extLst>
          </p:cNvPr>
          <p:cNvSpPr txBox="1">
            <a:spLocks noChangeArrowheads="1"/>
          </p:cNvSpPr>
          <p:nvPr/>
        </p:nvSpPr>
        <p:spPr bwMode="auto">
          <a:xfrm>
            <a:off x="3062288" y="-73819"/>
            <a:ext cx="5881867"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700" b="1" dirty="0">
                <a:solidFill>
                  <a:prstClr val="white"/>
                </a:solidFill>
                <a:latin typeface="Arial" panose="020B0604020202020204" pitchFamily="34" charset="0"/>
              </a:rPr>
              <a:t>XYZ-NET RESOURCES &amp; TOOLS &gt;</a:t>
            </a:r>
          </a:p>
        </p:txBody>
      </p:sp>
      <p:sp>
        <p:nvSpPr>
          <p:cNvPr id="47109" name="Text Box 30">
            <a:extLst>
              <a:ext uri="{FF2B5EF4-FFF2-40B4-BE49-F238E27FC236}">
                <a16:creationId xmlns:a16="http://schemas.microsoft.com/office/drawing/2014/main" id="{922353ED-47F3-47C9-8DC0-689556620751}"/>
              </a:ext>
            </a:extLst>
          </p:cNvPr>
          <p:cNvSpPr txBox="1">
            <a:spLocks noChangeArrowheads="1"/>
          </p:cNvSpPr>
          <p:nvPr/>
        </p:nvSpPr>
        <p:spPr bwMode="auto">
          <a:xfrm>
            <a:off x="2493170" y="2993232"/>
            <a:ext cx="36576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TRADESHOW CALENDAR</a:t>
            </a:r>
          </a:p>
          <a:p>
            <a:pPr defTabSz="1371600" fontAlgn="base">
              <a:spcBef>
                <a:spcPct val="0"/>
              </a:spcBef>
              <a:spcAft>
                <a:spcPct val="0"/>
              </a:spcAft>
              <a:buNone/>
            </a:pPr>
            <a:r>
              <a:rPr lang="en-US" altLang="en-US" sz="1800" dirty="0">
                <a:solidFill>
                  <a:srgbClr val="1A68A6"/>
                </a:solidFill>
                <a:latin typeface="Arial" panose="020B0604020202020204" pitchFamily="34" charset="0"/>
              </a:rPr>
              <a:t>Calendar of events which XYZ is considering to exhibit, speak, or attend. Captures all historical cost &amp; performance data related to conferences XYZ has attended in the past to enable better decision making in the future.</a:t>
            </a:r>
          </a:p>
        </p:txBody>
      </p:sp>
      <p:sp>
        <p:nvSpPr>
          <p:cNvPr id="47110" name="Text Box 31">
            <a:extLst>
              <a:ext uri="{FF2B5EF4-FFF2-40B4-BE49-F238E27FC236}">
                <a16:creationId xmlns:a16="http://schemas.microsoft.com/office/drawing/2014/main" id="{4F199071-4F96-436C-B1C4-BEE465BEFFD8}"/>
              </a:ext>
            </a:extLst>
          </p:cNvPr>
          <p:cNvSpPr txBox="1">
            <a:spLocks noChangeArrowheads="1"/>
          </p:cNvSpPr>
          <p:nvPr/>
        </p:nvSpPr>
        <p:spPr bwMode="auto">
          <a:xfrm>
            <a:off x="2521745" y="5915025"/>
            <a:ext cx="365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EDITORIAL CALENDAR</a:t>
            </a:r>
          </a:p>
          <a:p>
            <a:pPr defTabSz="1371600" fontAlgn="base">
              <a:spcBef>
                <a:spcPct val="0"/>
              </a:spcBef>
              <a:spcAft>
                <a:spcPct val="0"/>
              </a:spcAft>
              <a:buNone/>
            </a:pPr>
            <a:r>
              <a:rPr lang="en-US" altLang="en-US" sz="1800" dirty="0">
                <a:solidFill>
                  <a:srgbClr val="1A68A6"/>
                </a:solidFill>
                <a:latin typeface="Arial" panose="020B0604020202020204" pitchFamily="34" charset="0"/>
              </a:rPr>
              <a:t>Calendar of opportunities in relevant magazines / online zines for XYZ to write articles or whitepapers.</a:t>
            </a:r>
          </a:p>
        </p:txBody>
      </p:sp>
      <p:sp>
        <p:nvSpPr>
          <p:cNvPr id="47111" name="Text Box 32">
            <a:extLst>
              <a:ext uri="{FF2B5EF4-FFF2-40B4-BE49-F238E27FC236}">
                <a16:creationId xmlns:a16="http://schemas.microsoft.com/office/drawing/2014/main" id="{248402DF-5313-44DF-9442-0166728F802C}"/>
              </a:ext>
            </a:extLst>
          </p:cNvPr>
          <p:cNvSpPr txBox="1">
            <a:spLocks noChangeArrowheads="1"/>
          </p:cNvSpPr>
          <p:nvPr/>
        </p:nvSpPr>
        <p:spPr bwMode="auto">
          <a:xfrm>
            <a:off x="12001500" y="5369720"/>
            <a:ext cx="365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GSA CATALOGS</a:t>
            </a:r>
          </a:p>
          <a:p>
            <a:pPr defTabSz="1371600" fontAlgn="base">
              <a:spcBef>
                <a:spcPct val="0"/>
              </a:spcBef>
              <a:spcAft>
                <a:spcPct val="0"/>
              </a:spcAft>
              <a:buNone/>
            </a:pPr>
            <a:r>
              <a:rPr lang="en-US" altLang="en-US" sz="1800" dirty="0">
                <a:solidFill>
                  <a:srgbClr val="1A68A6"/>
                </a:solidFill>
                <a:latin typeface="Arial" panose="020B0604020202020204" pitchFamily="34" charset="0"/>
              </a:rPr>
              <a:t>IT70 &amp; MOBIS PDF Catalog files – includes labor category descriptions and pricing information.</a:t>
            </a:r>
          </a:p>
        </p:txBody>
      </p:sp>
      <p:sp>
        <p:nvSpPr>
          <p:cNvPr id="47112" name="Text Box 33">
            <a:extLst>
              <a:ext uri="{FF2B5EF4-FFF2-40B4-BE49-F238E27FC236}">
                <a16:creationId xmlns:a16="http://schemas.microsoft.com/office/drawing/2014/main" id="{A3C60140-9213-4F35-9D02-4CC55E99F8ED}"/>
              </a:ext>
            </a:extLst>
          </p:cNvPr>
          <p:cNvSpPr txBox="1">
            <a:spLocks noChangeArrowheads="1"/>
          </p:cNvSpPr>
          <p:nvPr/>
        </p:nvSpPr>
        <p:spPr bwMode="auto">
          <a:xfrm>
            <a:off x="11980070" y="7058025"/>
            <a:ext cx="3657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XYZ PUBLICATIONS</a:t>
            </a:r>
          </a:p>
          <a:p>
            <a:pPr defTabSz="1371600" fontAlgn="base">
              <a:spcBef>
                <a:spcPct val="0"/>
              </a:spcBef>
              <a:spcAft>
                <a:spcPct val="0"/>
              </a:spcAft>
              <a:buNone/>
            </a:pPr>
            <a:r>
              <a:rPr lang="en-US" altLang="en-US" sz="1800" dirty="0">
                <a:solidFill>
                  <a:srgbClr val="1A68A6"/>
                </a:solidFill>
                <a:latin typeface="Arial" panose="020B0604020202020204" pitchFamily="34" charset="0"/>
              </a:rPr>
              <a:t>Whitepapers, articles, etc written by XYZ employees.</a:t>
            </a:r>
            <a:endParaRPr lang="en-US" altLang="en-US" sz="1800" b="1" dirty="0">
              <a:solidFill>
                <a:srgbClr val="000066"/>
              </a:solidFill>
              <a:latin typeface="Arial" panose="020B0604020202020204" pitchFamily="34" charset="0"/>
            </a:endParaRPr>
          </a:p>
          <a:p>
            <a:pPr defTabSz="1371600" fontAlgn="base">
              <a:spcBef>
                <a:spcPct val="0"/>
              </a:spcBef>
              <a:spcAft>
                <a:spcPct val="0"/>
              </a:spcAft>
              <a:buNone/>
            </a:pPr>
            <a:endParaRPr lang="en-US" altLang="en-US" sz="1800" b="1" dirty="0">
              <a:solidFill>
                <a:srgbClr val="000066"/>
              </a:solidFill>
              <a:latin typeface="Arial" panose="020B0604020202020204" pitchFamily="34" charset="0"/>
            </a:endParaRPr>
          </a:p>
        </p:txBody>
      </p:sp>
      <p:sp>
        <p:nvSpPr>
          <p:cNvPr id="47113" name="Text Box 34">
            <a:extLst>
              <a:ext uri="{FF2B5EF4-FFF2-40B4-BE49-F238E27FC236}">
                <a16:creationId xmlns:a16="http://schemas.microsoft.com/office/drawing/2014/main" id="{C7E1FEFA-FDC4-4E0E-B9C5-831446E94637}"/>
              </a:ext>
            </a:extLst>
          </p:cNvPr>
          <p:cNvSpPr txBox="1">
            <a:spLocks noChangeArrowheads="1"/>
          </p:cNvSpPr>
          <p:nvPr/>
        </p:nvSpPr>
        <p:spPr bwMode="auto">
          <a:xfrm>
            <a:off x="11958638" y="8191500"/>
            <a:ext cx="365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TRAINING MATERIALS</a:t>
            </a:r>
          </a:p>
          <a:p>
            <a:pPr defTabSz="1371600" fontAlgn="base">
              <a:spcBef>
                <a:spcPct val="0"/>
              </a:spcBef>
              <a:spcAft>
                <a:spcPct val="0"/>
              </a:spcAft>
              <a:buNone/>
            </a:pPr>
            <a:r>
              <a:rPr lang="en-US" altLang="en-US" sz="1800" dirty="0">
                <a:solidFill>
                  <a:srgbClr val="1A68A6"/>
                </a:solidFill>
                <a:latin typeface="Arial" panose="020B0604020202020204" pitchFamily="34" charset="0"/>
              </a:rPr>
              <a:t>Documents collected from various training &amp; educational seminars attended by XYZ staff.</a:t>
            </a:r>
            <a:endParaRPr lang="en-US" altLang="en-US" sz="1800" b="1" dirty="0">
              <a:solidFill>
                <a:srgbClr val="000066"/>
              </a:solidFill>
              <a:latin typeface="Arial" panose="020B0604020202020204" pitchFamily="34" charset="0"/>
            </a:endParaRPr>
          </a:p>
          <a:p>
            <a:pPr defTabSz="1371600" fontAlgn="base">
              <a:spcBef>
                <a:spcPct val="0"/>
              </a:spcBef>
              <a:spcAft>
                <a:spcPct val="0"/>
              </a:spcAft>
              <a:buNone/>
            </a:pPr>
            <a:endParaRPr lang="en-US" altLang="en-US" sz="1800" b="1" dirty="0">
              <a:solidFill>
                <a:srgbClr val="000066"/>
              </a:solidFill>
              <a:latin typeface="Arial" panose="020B0604020202020204" pitchFamily="34" charset="0"/>
            </a:endParaRPr>
          </a:p>
        </p:txBody>
      </p:sp>
      <p:sp>
        <p:nvSpPr>
          <p:cNvPr id="47114" name="Text Box 35">
            <a:extLst>
              <a:ext uri="{FF2B5EF4-FFF2-40B4-BE49-F238E27FC236}">
                <a16:creationId xmlns:a16="http://schemas.microsoft.com/office/drawing/2014/main" id="{576DE27D-BCFD-4C0B-B527-FC4C12E42DF2}"/>
              </a:ext>
            </a:extLst>
          </p:cNvPr>
          <p:cNvSpPr txBox="1">
            <a:spLocks noChangeArrowheads="1"/>
          </p:cNvSpPr>
          <p:nvPr/>
        </p:nvSpPr>
        <p:spPr bwMode="auto">
          <a:xfrm>
            <a:off x="7522370" y="7200901"/>
            <a:ext cx="365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CONFERENCE MATERIALS</a:t>
            </a:r>
          </a:p>
          <a:p>
            <a:pPr defTabSz="1371600" fontAlgn="base">
              <a:spcBef>
                <a:spcPct val="0"/>
              </a:spcBef>
              <a:spcAft>
                <a:spcPct val="0"/>
              </a:spcAft>
              <a:buNone/>
            </a:pPr>
            <a:r>
              <a:rPr lang="en-US" altLang="en-US" sz="1800" dirty="0">
                <a:solidFill>
                  <a:srgbClr val="1A68A6"/>
                </a:solidFill>
                <a:latin typeface="Arial" panose="020B0604020202020204" pitchFamily="34" charset="0"/>
              </a:rPr>
              <a:t>Documents collected from various conferences attended by XYZ staff.</a:t>
            </a:r>
            <a:endParaRPr lang="en-US" altLang="en-US" sz="1800" b="1" dirty="0">
              <a:solidFill>
                <a:srgbClr val="000066"/>
              </a:solidFill>
              <a:latin typeface="Arial" panose="020B0604020202020204" pitchFamily="34" charset="0"/>
            </a:endParaRPr>
          </a:p>
          <a:p>
            <a:pPr defTabSz="1371600" fontAlgn="base">
              <a:spcBef>
                <a:spcPct val="0"/>
              </a:spcBef>
              <a:spcAft>
                <a:spcPct val="0"/>
              </a:spcAft>
              <a:buNone/>
            </a:pPr>
            <a:endParaRPr lang="en-US" altLang="en-US" sz="1800" b="1" dirty="0">
              <a:solidFill>
                <a:srgbClr val="000066"/>
              </a:solidFill>
              <a:latin typeface="Arial" panose="020B0604020202020204" pitchFamily="34" charset="0"/>
            </a:endParaRPr>
          </a:p>
        </p:txBody>
      </p:sp>
      <p:sp>
        <p:nvSpPr>
          <p:cNvPr id="47115" name="Text Box 36">
            <a:extLst>
              <a:ext uri="{FF2B5EF4-FFF2-40B4-BE49-F238E27FC236}">
                <a16:creationId xmlns:a16="http://schemas.microsoft.com/office/drawing/2014/main" id="{0BCF9827-A42C-4D9B-B8D8-5E40EAC650D6}"/>
              </a:ext>
            </a:extLst>
          </p:cNvPr>
          <p:cNvSpPr txBox="1">
            <a:spLocks noChangeArrowheads="1"/>
          </p:cNvSpPr>
          <p:nvPr/>
        </p:nvSpPr>
        <p:spPr bwMode="auto">
          <a:xfrm>
            <a:off x="7348538" y="3028950"/>
            <a:ext cx="365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NEWS &amp; VIEWS</a:t>
            </a:r>
          </a:p>
          <a:p>
            <a:pPr defTabSz="1371600" fontAlgn="base">
              <a:spcBef>
                <a:spcPct val="0"/>
              </a:spcBef>
              <a:spcAft>
                <a:spcPct val="0"/>
              </a:spcAft>
              <a:buNone/>
            </a:pPr>
            <a:r>
              <a:rPr lang="en-US" altLang="en-US" sz="1800" dirty="0">
                <a:solidFill>
                  <a:srgbClr val="1A68A6"/>
                </a:solidFill>
                <a:latin typeface="Arial" panose="020B0604020202020204" pitchFamily="34" charset="0"/>
              </a:rPr>
              <a:t>Non-XYZ content that educates staff on industry news and views. Documents can include client briefings or industry reports.</a:t>
            </a:r>
          </a:p>
        </p:txBody>
      </p:sp>
      <p:sp>
        <p:nvSpPr>
          <p:cNvPr id="47116" name="Text Box 37">
            <a:extLst>
              <a:ext uri="{FF2B5EF4-FFF2-40B4-BE49-F238E27FC236}">
                <a16:creationId xmlns:a16="http://schemas.microsoft.com/office/drawing/2014/main" id="{3EC34CD2-9BEA-46D6-9998-161FF7B4F811}"/>
              </a:ext>
            </a:extLst>
          </p:cNvPr>
          <p:cNvSpPr txBox="1">
            <a:spLocks noChangeArrowheads="1"/>
          </p:cNvSpPr>
          <p:nvPr/>
        </p:nvSpPr>
        <p:spPr bwMode="auto">
          <a:xfrm>
            <a:off x="7408070" y="5164932"/>
            <a:ext cx="36576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NEWS &amp; VIEWS</a:t>
            </a:r>
          </a:p>
          <a:p>
            <a:pPr defTabSz="1371600" fontAlgn="base">
              <a:spcBef>
                <a:spcPct val="0"/>
              </a:spcBef>
              <a:spcAft>
                <a:spcPct val="0"/>
              </a:spcAft>
              <a:buNone/>
            </a:pPr>
            <a:r>
              <a:rPr lang="en-US" altLang="en-US" sz="1800" dirty="0">
                <a:solidFill>
                  <a:srgbClr val="1A68A6"/>
                </a:solidFill>
                <a:latin typeface="Arial" panose="020B0604020202020204" pitchFamily="34" charset="0"/>
              </a:rPr>
              <a:t>Non-XYZ content that educates staff on industry news and views. Documents can include client briefings or industry reports.</a:t>
            </a:r>
          </a:p>
        </p:txBody>
      </p:sp>
      <p:sp>
        <p:nvSpPr>
          <p:cNvPr id="47117" name="Rectangle 38">
            <a:extLst>
              <a:ext uri="{FF2B5EF4-FFF2-40B4-BE49-F238E27FC236}">
                <a16:creationId xmlns:a16="http://schemas.microsoft.com/office/drawing/2014/main" id="{0F4D2662-EF4A-40B1-ACD1-5F066FEECA37}"/>
              </a:ext>
            </a:extLst>
          </p:cNvPr>
          <p:cNvSpPr>
            <a:spLocks noChangeArrowheads="1"/>
          </p:cNvSpPr>
          <p:nvPr/>
        </p:nvSpPr>
        <p:spPr bwMode="auto">
          <a:xfrm>
            <a:off x="6407945" y="1566863"/>
            <a:ext cx="5257800" cy="1447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7118" name="Text Box 39">
            <a:extLst>
              <a:ext uri="{FF2B5EF4-FFF2-40B4-BE49-F238E27FC236}">
                <a16:creationId xmlns:a16="http://schemas.microsoft.com/office/drawing/2014/main" id="{55B58236-2E8B-47FB-9EA3-55E0081977B4}"/>
              </a:ext>
            </a:extLst>
          </p:cNvPr>
          <p:cNvSpPr txBox="1">
            <a:spLocks noChangeArrowheads="1"/>
          </p:cNvSpPr>
          <p:nvPr/>
        </p:nvSpPr>
        <p:spPr bwMode="auto">
          <a:xfrm>
            <a:off x="7550945" y="1528763"/>
            <a:ext cx="2430474"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srgbClr val="1A68A6"/>
                </a:solidFill>
                <a:latin typeface="Arial" panose="020B0604020202020204" pitchFamily="34" charset="0"/>
              </a:rPr>
              <a:t>BD Open Content</a:t>
            </a:r>
          </a:p>
        </p:txBody>
      </p:sp>
      <p:sp>
        <p:nvSpPr>
          <p:cNvPr id="47119" name="Rectangle 40">
            <a:extLst>
              <a:ext uri="{FF2B5EF4-FFF2-40B4-BE49-F238E27FC236}">
                <a16:creationId xmlns:a16="http://schemas.microsoft.com/office/drawing/2014/main" id="{1AB47826-5848-472F-B60A-473009060D26}"/>
              </a:ext>
            </a:extLst>
          </p:cNvPr>
          <p:cNvSpPr>
            <a:spLocks noChangeArrowheads="1"/>
          </p:cNvSpPr>
          <p:nvPr/>
        </p:nvSpPr>
        <p:spPr bwMode="auto">
          <a:xfrm>
            <a:off x="6407945" y="1566863"/>
            <a:ext cx="1143000" cy="14478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7120" name="Text Box 41">
            <a:extLst>
              <a:ext uri="{FF2B5EF4-FFF2-40B4-BE49-F238E27FC236}">
                <a16:creationId xmlns:a16="http://schemas.microsoft.com/office/drawing/2014/main" id="{43E4493A-B5CF-4DA1-9434-2B288C0D5379}"/>
              </a:ext>
            </a:extLst>
          </p:cNvPr>
          <p:cNvSpPr txBox="1">
            <a:spLocks noChangeArrowheads="1"/>
          </p:cNvSpPr>
          <p:nvPr/>
        </p:nvSpPr>
        <p:spPr bwMode="auto">
          <a:xfrm rot="16200000">
            <a:off x="6596610" y="2083937"/>
            <a:ext cx="675185"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500" b="1" dirty="0">
                <a:solidFill>
                  <a:prstClr val="white"/>
                </a:solidFill>
                <a:latin typeface="Arial" panose="020B0604020202020204" pitchFamily="34" charset="0"/>
              </a:rPr>
              <a:t>Open</a:t>
            </a:r>
          </a:p>
        </p:txBody>
      </p:sp>
      <p:sp>
        <p:nvSpPr>
          <p:cNvPr id="47121" name="Text Box 43">
            <a:extLst>
              <a:ext uri="{FF2B5EF4-FFF2-40B4-BE49-F238E27FC236}">
                <a16:creationId xmlns:a16="http://schemas.microsoft.com/office/drawing/2014/main" id="{8FCEA530-4488-461F-ABC3-2325EEBA8676}"/>
              </a:ext>
            </a:extLst>
          </p:cNvPr>
          <p:cNvSpPr txBox="1">
            <a:spLocks noChangeArrowheads="1"/>
          </p:cNvSpPr>
          <p:nvPr/>
        </p:nvSpPr>
        <p:spPr bwMode="auto">
          <a:xfrm>
            <a:off x="7508082" y="1907383"/>
            <a:ext cx="219066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Tradeshow Calendar  </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Editorial Calendar  </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Marketing Materials  </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GSA Catalogs </a:t>
            </a:r>
          </a:p>
        </p:txBody>
      </p:sp>
      <p:sp>
        <p:nvSpPr>
          <p:cNvPr id="47122" name="Text Box 44">
            <a:extLst>
              <a:ext uri="{FF2B5EF4-FFF2-40B4-BE49-F238E27FC236}">
                <a16:creationId xmlns:a16="http://schemas.microsoft.com/office/drawing/2014/main" id="{0696E05A-0B7E-48CC-95CB-7B093507A24A}"/>
              </a:ext>
            </a:extLst>
          </p:cNvPr>
          <p:cNvSpPr txBox="1">
            <a:spLocks noChangeArrowheads="1"/>
          </p:cNvSpPr>
          <p:nvPr/>
        </p:nvSpPr>
        <p:spPr bwMode="auto">
          <a:xfrm>
            <a:off x="9584532" y="1804988"/>
            <a:ext cx="2242922"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XYZ Publications  </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Training Materials  </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Conference Materials  </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Submit a Lead Form  </a:t>
            </a:r>
          </a:p>
          <a:p>
            <a:pPr defTabSz="1371600" fontAlgn="base">
              <a:spcBef>
                <a:spcPct val="0"/>
              </a:spcBef>
              <a:spcAft>
                <a:spcPct val="0"/>
              </a:spcAft>
              <a:buFontTx/>
              <a:buChar char="•"/>
            </a:pPr>
            <a:r>
              <a:rPr lang="en-US" altLang="en-US" sz="1500" dirty="0">
                <a:solidFill>
                  <a:srgbClr val="1A68A6"/>
                </a:solidFill>
                <a:latin typeface="Arial" panose="020B0604020202020204" pitchFamily="34" charset="0"/>
              </a:rPr>
              <a:t> News &amp; Views  </a:t>
            </a:r>
            <a:endParaRPr lang="en-US" altLang="en-US" sz="2700" dirty="0">
              <a:solidFill>
                <a:srgbClr val="1A68A6"/>
              </a:solidFill>
              <a:latin typeface="Arial" panose="020B0604020202020204" pitchFamily="34" charset="0"/>
            </a:endParaRPr>
          </a:p>
        </p:txBody>
      </p:sp>
      <p:sp>
        <p:nvSpPr>
          <p:cNvPr id="47123" name="Text Box 46">
            <a:extLst>
              <a:ext uri="{FF2B5EF4-FFF2-40B4-BE49-F238E27FC236}">
                <a16:creationId xmlns:a16="http://schemas.microsoft.com/office/drawing/2014/main" id="{54ECF433-862D-4444-96D0-CC1DF74BE948}"/>
              </a:ext>
            </a:extLst>
          </p:cNvPr>
          <p:cNvSpPr txBox="1">
            <a:spLocks noChangeArrowheads="1"/>
          </p:cNvSpPr>
          <p:nvPr/>
        </p:nvSpPr>
        <p:spPr bwMode="auto">
          <a:xfrm>
            <a:off x="3086100" y="61913"/>
            <a:ext cx="127849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Open Content</a:t>
            </a:r>
          </a:p>
        </p:txBody>
      </p:sp>
    </p:spTree>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Text Box 16">
            <a:extLst>
              <a:ext uri="{FF2B5EF4-FFF2-40B4-BE49-F238E27FC236}">
                <a16:creationId xmlns:a16="http://schemas.microsoft.com/office/drawing/2014/main" id="{D818815D-5E75-40EB-807C-C9C467446DD2}"/>
              </a:ext>
            </a:extLst>
          </p:cNvPr>
          <p:cNvSpPr txBox="1">
            <a:spLocks noChangeArrowheads="1"/>
          </p:cNvSpPr>
          <p:nvPr/>
        </p:nvSpPr>
        <p:spPr bwMode="auto">
          <a:xfrm>
            <a:off x="7943850" y="2152650"/>
            <a:ext cx="48006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Active Proposal Work Sites</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Lessons Learned</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Final Proposal Library</a:t>
            </a:r>
          </a:p>
        </p:txBody>
      </p:sp>
      <p:sp>
        <p:nvSpPr>
          <p:cNvPr id="48131" name="Text Box 21">
            <a:extLst>
              <a:ext uri="{FF2B5EF4-FFF2-40B4-BE49-F238E27FC236}">
                <a16:creationId xmlns:a16="http://schemas.microsoft.com/office/drawing/2014/main" id="{BD30CE58-74B1-48F0-BB2D-15942CE9AE0C}"/>
              </a:ext>
            </a:extLst>
          </p:cNvPr>
          <p:cNvSpPr txBox="1">
            <a:spLocks noChangeArrowheads="1"/>
          </p:cNvSpPr>
          <p:nvPr/>
        </p:nvSpPr>
        <p:spPr bwMode="auto">
          <a:xfrm>
            <a:off x="7943850" y="2833688"/>
            <a:ext cx="48006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Templates &amp; Boilerplate Library</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Past Performance Library</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Opportunity Analysis Profile</a:t>
            </a:r>
          </a:p>
        </p:txBody>
      </p:sp>
      <p:sp>
        <p:nvSpPr>
          <p:cNvPr id="48132" name="Text Box 22">
            <a:extLst>
              <a:ext uri="{FF2B5EF4-FFF2-40B4-BE49-F238E27FC236}">
                <a16:creationId xmlns:a16="http://schemas.microsoft.com/office/drawing/2014/main" id="{55E19351-D3DE-42A7-9F42-C71538C03A99}"/>
              </a:ext>
            </a:extLst>
          </p:cNvPr>
          <p:cNvSpPr txBox="1">
            <a:spLocks noChangeArrowheads="1"/>
          </p:cNvSpPr>
          <p:nvPr/>
        </p:nvSpPr>
        <p:spPr bwMode="auto">
          <a:xfrm>
            <a:off x="10858500" y="6003133"/>
            <a:ext cx="35433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PAST PERFORMANCE DATABASE</a:t>
            </a:r>
          </a:p>
          <a:p>
            <a:pPr defTabSz="1371600" fontAlgn="base">
              <a:spcBef>
                <a:spcPct val="0"/>
              </a:spcBef>
              <a:spcAft>
                <a:spcPct val="0"/>
              </a:spcAft>
              <a:buNone/>
            </a:pPr>
            <a:r>
              <a:rPr lang="en-US" altLang="en-US" sz="1800" dirty="0">
                <a:solidFill>
                  <a:srgbClr val="1A68A6"/>
                </a:solidFill>
                <a:latin typeface="Arial" panose="020B0604020202020204" pitchFamily="34" charset="0"/>
              </a:rPr>
              <a:t>Quick reference to past performance write-ups. Multiple versions may exist for same project.</a:t>
            </a:r>
          </a:p>
          <a:p>
            <a:pPr defTabSz="1371600" fontAlgn="base">
              <a:spcBef>
                <a:spcPct val="0"/>
              </a:spcBef>
              <a:spcAft>
                <a:spcPct val="0"/>
              </a:spcAft>
              <a:buNone/>
            </a:pPr>
            <a:endParaRPr lang="en-US" altLang="en-US" sz="1800" b="1" dirty="0">
              <a:solidFill>
                <a:srgbClr val="000066"/>
              </a:solidFill>
              <a:latin typeface="Arial" panose="020B0604020202020204" pitchFamily="34" charset="0"/>
            </a:endParaRPr>
          </a:p>
        </p:txBody>
      </p:sp>
      <p:sp>
        <p:nvSpPr>
          <p:cNvPr id="48133" name="Text Box 23">
            <a:extLst>
              <a:ext uri="{FF2B5EF4-FFF2-40B4-BE49-F238E27FC236}">
                <a16:creationId xmlns:a16="http://schemas.microsoft.com/office/drawing/2014/main" id="{74AA642A-8A12-417B-816C-471204CD33FF}"/>
              </a:ext>
            </a:extLst>
          </p:cNvPr>
          <p:cNvSpPr txBox="1">
            <a:spLocks noChangeArrowheads="1"/>
          </p:cNvSpPr>
          <p:nvPr/>
        </p:nvSpPr>
        <p:spPr bwMode="auto">
          <a:xfrm>
            <a:off x="3886200" y="4060032"/>
            <a:ext cx="41148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COMPANY DATABASE</a:t>
            </a:r>
          </a:p>
          <a:p>
            <a:pPr defTabSz="1371600" fontAlgn="base">
              <a:spcBef>
                <a:spcPct val="0"/>
              </a:spcBef>
              <a:spcAft>
                <a:spcPct val="0"/>
              </a:spcAft>
              <a:buNone/>
            </a:pPr>
            <a:r>
              <a:rPr lang="en-US" altLang="en-US" sz="1800" dirty="0">
                <a:solidFill>
                  <a:srgbClr val="1A68A6"/>
                </a:solidFill>
                <a:latin typeface="Arial" panose="020B0604020202020204" pitchFamily="34" charset="0"/>
              </a:rPr>
              <a:t>Dynamic list of competitors, past partners, potential partners. Includes POC, competencies, &amp; customers.</a:t>
            </a:r>
          </a:p>
          <a:p>
            <a:pPr defTabSz="1371600" fontAlgn="base">
              <a:spcBef>
                <a:spcPct val="0"/>
              </a:spcBef>
              <a:spcAft>
                <a:spcPct val="0"/>
              </a:spcAft>
              <a:buNone/>
            </a:pPr>
            <a:endParaRPr lang="en-US" altLang="en-US" sz="1800" b="1" dirty="0">
              <a:solidFill>
                <a:srgbClr val="000066"/>
              </a:solidFill>
              <a:latin typeface="Arial" panose="020B0604020202020204" pitchFamily="34" charset="0"/>
            </a:endParaRPr>
          </a:p>
        </p:txBody>
      </p:sp>
      <p:sp>
        <p:nvSpPr>
          <p:cNvPr id="48134" name="Text Box 24">
            <a:extLst>
              <a:ext uri="{FF2B5EF4-FFF2-40B4-BE49-F238E27FC236}">
                <a16:creationId xmlns:a16="http://schemas.microsoft.com/office/drawing/2014/main" id="{76E44D76-F74D-4D22-8739-B8999BD581E4}"/>
              </a:ext>
            </a:extLst>
          </p:cNvPr>
          <p:cNvSpPr txBox="1">
            <a:spLocks noChangeArrowheads="1"/>
          </p:cNvSpPr>
          <p:nvPr/>
        </p:nvSpPr>
        <p:spPr bwMode="auto">
          <a:xfrm>
            <a:off x="10858500" y="8060533"/>
            <a:ext cx="40005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RESUME LIBRARY</a:t>
            </a:r>
          </a:p>
          <a:p>
            <a:pPr defTabSz="1371600" fontAlgn="base">
              <a:spcBef>
                <a:spcPct val="0"/>
              </a:spcBef>
              <a:spcAft>
                <a:spcPct val="0"/>
              </a:spcAft>
              <a:buNone/>
            </a:pPr>
            <a:r>
              <a:rPr lang="en-US" altLang="en-US" sz="1800" dirty="0">
                <a:solidFill>
                  <a:srgbClr val="1A68A6"/>
                </a:solidFill>
                <a:latin typeface="Arial" panose="020B0604020202020204" pitchFamily="34" charset="0"/>
              </a:rPr>
              <a:t>Resumes for all XYZ employees.</a:t>
            </a:r>
          </a:p>
          <a:p>
            <a:pPr defTabSz="1371600" fontAlgn="base">
              <a:spcBef>
                <a:spcPct val="0"/>
              </a:spcBef>
              <a:spcAft>
                <a:spcPct val="0"/>
              </a:spcAft>
              <a:buNone/>
            </a:pPr>
            <a:endParaRPr lang="en-US" altLang="en-US" sz="1800" dirty="0">
              <a:solidFill>
                <a:srgbClr val="1A68A6"/>
              </a:solidFill>
              <a:latin typeface="Arial" panose="020B0604020202020204" pitchFamily="34" charset="0"/>
            </a:endParaRPr>
          </a:p>
        </p:txBody>
      </p:sp>
      <p:sp>
        <p:nvSpPr>
          <p:cNvPr id="48135" name="Text Box 25">
            <a:extLst>
              <a:ext uri="{FF2B5EF4-FFF2-40B4-BE49-F238E27FC236}">
                <a16:creationId xmlns:a16="http://schemas.microsoft.com/office/drawing/2014/main" id="{E417B5B3-41CC-4B11-A52C-ADA991A66F65}"/>
              </a:ext>
            </a:extLst>
          </p:cNvPr>
          <p:cNvSpPr txBox="1">
            <a:spLocks noChangeArrowheads="1"/>
          </p:cNvSpPr>
          <p:nvPr/>
        </p:nvSpPr>
        <p:spPr bwMode="auto">
          <a:xfrm>
            <a:off x="10744200" y="4060033"/>
            <a:ext cx="37719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CONTRACTS DATABASE</a:t>
            </a:r>
          </a:p>
          <a:p>
            <a:pPr defTabSz="1371600" fontAlgn="base">
              <a:spcBef>
                <a:spcPct val="0"/>
              </a:spcBef>
              <a:spcAft>
                <a:spcPct val="0"/>
              </a:spcAft>
              <a:buNone/>
            </a:pPr>
            <a:r>
              <a:rPr lang="en-US" altLang="en-US" sz="1800" dirty="0">
                <a:solidFill>
                  <a:srgbClr val="1A68A6"/>
                </a:solidFill>
                <a:latin typeface="Arial" panose="020B0604020202020204" pitchFamily="34" charset="0"/>
              </a:rPr>
              <a:t>Repository for all corporate contracts &amp; includes contract summaries, subcontract agreements, SOWs, and tech / cost props.</a:t>
            </a:r>
          </a:p>
        </p:txBody>
      </p:sp>
      <p:sp>
        <p:nvSpPr>
          <p:cNvPr id="48136" name="Text Box 26">
            <a:extLst>
              <a:ext uri="{FF2B5EF4-FFF2-40B4-BE49-F238E27FC236}">
                <a16:creationId xmlns:a16="http://schemas.microsoft.com/office/drawing/2014/main" id="{5676CB3D-0B0F-4AB7-8FD0-35C044C4F278}"/>
              </a:ext>
            </a:extLst>
          </p:cNvPr>
          <p:cNvSpPr txBox="1">
            <a:spLocks noChangeArrowheads="1"/>
          </p:cNvSpPr>
          <p:nvPr/>
        </p:nvSpPr>
        <p:spPr bwMode="auto">
          <a:xfrm>
            <a:off x="3886200" y="5660232"/>
            <a:ext cx="40005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B&amp;P PROCESS &amp; TEMPLATES LIBRARY</a:t>
            </a:r>
          </a:p>
          <a:p>
            <a:pPr defTabSz="1371600" fontAlgn="base">
              <a:spcBef>
                <a:spcPct val="0"/>
              </a:spcBef>
              <a:spcAft>
                <a:spcPct val="0"/>
              </a:spcAft>
              <a:buNone/>
            </a:pPr>
            <a:r>
              <a:rPr lang="en-US" altLang="en-US" sz="1800" dirty="0">
                <a:solidFill>
                  <a:srgbClr val="1A68A6"/>
                </a:solidFill>
                <a:latin typeface="Arial" panose="020B0604020202020204" pitchFamily="34" charset="0"/>
              </a:rPr>
              <a:t>Processes, templates, &amp; boilerplates for all phases of proposal development. </a:t>
            </a:r>
            <a:endParaRPr lang="en-US" altLang="en-US" sz="1800" b="1" dirty="0">
              <a:solidFill>
                <a:srgbClr val="1A68A6"/>
              </a:solidFill>
              <a:latin typeface="Arial" panose="020B0604020202020204" pitchFamily="34" charset="0"/>
            </a:endParaRPr>
          </a:p>
        </p:txBody>
      </p:sp>
      <p:sp>
        <p:nvSpPr>
          <p:cNvPr id="48137" name="Text Box 31">
            <a:extLst>
              <a:ext uri="{FF2B5EF4-FFF2-40B4-BE49-F238E27FC236}">
                <a16:creationId xmlns:a16="http://schemas.microsoft.com/office/drawing/2014/main" id="{9519B7FD-513B-4151-8326-F4C3EF0FBAE9}"/>
              </a:ext>
            </a:extLst>
          </p:cNvPr>
          <p:cNvSpPr txBox="1">
            <a:spLocks noChangeArrowheads="1"/>
          </p:cNvSpPr>
          <p:nvPr/>
        </p:nvSpPr>
        <p:spPr bwMode="auto">
          <a:xfrm>
            <a:off x="3886200" y="7489033"/>
            <a:ext cx="49149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IMAGES &amp; GRAPHICS LIBRARY</a:t>
            </a:r>
          </a:p>
          <a:p>
            <a:pPr defTabSz="1371600" fontAlgn="base">
              <a:spcBef>
                <a:spcPct val="0"/>
              </a:spcBef>
              <a:spcAft>
                <a:spcPct val="0"/>
              </a:spcAft>
              <a:buNone/>
            </a:pPr>
            <a:r>
              <a:rPr lang="en-US" altLang="en-US" sz="1800" dirty="0">
                <a:solidFill>
                  <a:srgbClr val="1A68A6"/>
                </a:solidFill>
                <a:latin typeface="Arial" panose="020B0604020202020204" pitchFamily="34" charset="0"/>
              </a:rPr>
              <a:t>XYZ approved illustrations, graphics, and photos. These can be used for XYZ marketing or proposal production.</a:t>
            </a:r>
          </a:p>
        </p:txBody>
      </p:sp>
      <p:sp>
        <p:nvSpPr>
          <p:cNvPr id="48138" name="Rectangle 33">
            <a:extLst>
              <a:ext uri="{FF2B5EF4-FFF2-40B4-BE49-F238E27FC236}">
                <a16:creationId xmlns:a16="http://schemas.microsoft.com/office/drawing/2014/main" id="{FF52526C-560B-4122-99E1-0422804C8345}"/>
              </a:ext>
            </a:extLst>
          </p:cNvPr>
          <p:cNvSpPr>
            <a:spLocks noChangeArrowheads="1"/>
          </p:cNvSpPr>
          <p:nvPr/>
        </p:nvSpPr>
        <p:spPr bwMode="auto">
          <a:xfrm>
            <a:off x="6172200" y="1752600"/>
            <a:ext cx="4800600" cy="1866900"/>
          </a:xfrm>
          <a:prstGeom prst="rect">
            <a:avLst/>
          </a:prstGeom>
          <a:solidFill>
            <a:srgbClr val="3333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8139" name="Text Box 34">
            <a:extLst>
              <a:ext uri="{FF2B5EF4-FFF2-40B4-BE49-F238E27FC236}">
                <a16:creationId xmlns:a16="http://schemas.microsoft.com/office/drawing/2014/main" id="{61EA083F-2B2A-4D40-8F7E-5C3ED3F3692E}"/>
              </a:ext>
            </a:extLst>
          </p:cNvPr>
          <p:cNvSpPr txBox="1">
            <a:spLocks noChangeArrowheads="1"/>
          </p:cNvSpPr>
          <p:nvPr/>
        </p:nvSpPr>
        <p:spPr bwMode="auto">
          <a:xfrm>
            <a:off x="7315201" y="1714500"/>
            <a:ext cx="305564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prstClr val="white"/>
                </a:solidFill>
                <a:latin typeface="Arial" panose="020B0604020202020204" pitchFamily="34" charset="0"/>
              </a:rPr>
              <a:t>BD Restricted Content</a:t>
            </a:r>
          </a:p>
        </p:txBody>
      </p:sp>
      <p:sp>
        <p:nvSpPr>
          <p:cNvPr id="48140" name="Rectangle 35">
            <a:extLst>
              <a:ext uri="{FF2B5EF4-FFF2-40B4-BE49-F238E27FC236}">
                <a16:creationId xmlns:a16="http://schemas.microsoft.com/office/drawing/2014/main" id="{3B8CB6CA-F2E6-4047-8026-457E5E0E4E3E}"/>
              </a:ext>
            </a:extLst>
          </p:cNvPr>
          <p:cNvSpPr>
            <a:spLocks noChangeArrowheads="1"/>
          </p:cNvSpPr>
          <p:nvPr/>
        </p:nvSpPr>
        <p:spPr bwMode="auto">
          <a:xfrm>
            <a:off x="6172200" y="1752600"/>
            <a:ext cx="1143000" cy="1866900"/>
          </a:xfrm>
          <a:prstGeom prst="rect">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8141" name="Text Box 36">
            <a:extLst>
              <a:ext uri="{FF2B5EF4-FFF2-40B4-BE49-F238E27FC236}">
                <a16:creationId xmlns:a16="http://schemas.microsoft.com/office/drawing/2014/main" id="{E590431B-988D-478A-99D8-916FE98C13FF}"/>
              </a:ext>
            </a:extLst>
          </p:cNvPr>
          <p:cNvSpPr txBox="1">
            <a:spLocks noChangeArrowheads="1"/>
          </p:cNvSpPr>
          <p:nvPr/>
        </p:nvSpPr>
        <p:spPr bwMode="auto">
          <a:xfrm rot="16200000">
            <a:off x="5948363" y="2312900"/>
            <a:ext cx="154305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650" b="1" dirty="0">
                <a:solidFill>
                  <a:srgbClr val="1A68A6"/>
                </a:solidFill>
                <a:latin typeface="Arial" panose="020B0604020202020204" pitchFamily="34" charset="0"/>
              </a:rPr>
              <a:t>Restricted</a:t>
            </a:r>
          </a:p>
        </p:txBody>
      </p:sp>
      <p:sp>
        <p:nvSpPr>
          <p:cNvPr id="48142" name="Text Box 38">
            <a:extLst>
              <a:ext uri="{FF2B5EF4-FFF2-40B4-BE49-F238E27FC236}">
                <a16:creationId xmlns:a16="http://schemas.microsoft.com/office/drawing/2014/main" id="{7E10F170-5A22-4D3D-8AF0-04BB98B23E32}"/>
              </a:ext>
            </a:extLst>
          </p:cNvPr>
          <p:cNvSpPr txBox="1">
            <a:spLocks noChangeArrowheads="1"/>
          </p:cNvSpPr>
          <p:nvPr/>
        </p:nvSpPr>
        <p:spPr bwMode="auto">
          <a:xfrm>
            <a:off x="7334251" y="2095500"/>
            <a:ext cx="329186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Contracts Database  </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Past Performance Database  </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B&amp;P Process &amp; Templates Library  </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Company Database  </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Resume Library  </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Images &amp; Graphics Library</a:t>
            </a:r>
            <a:r>
              <a:rPr lang="en-US" altLang="en-US" sz="1500" b="1" dirty="0">
                <a:solidFill>
                  <a:prstClr val="white"/>
                </a:solidFill>
                <a:latin typeface="Arial" panose="020B0604020202020204" pitchFamily="34" charset="0"/>
              </a:rPr>
              <a:t>  </a:t>
            </a:r>
            <a:endParaRPr lang="en-US" altLang="en-US" sz="1800" b="1" dirty="0">
              <a:solidFill>
                <a:prstClr val="white"/>
              </a:solidFill>
              <a:latin typeface="Arial" panose="020B0604020202020204" pitchFamily="34" charset="0"/>
            </a:endParaRPr>
          </a:p>
        </p:txBody>
      </p:sp>
      <p:sp>
        <p:nvSpPr>
          <p:cNvPr id="48143" name="Text Box 46">
            <a:extLst>
              <a:ext uri="{FF2B5EF4-FFF2-40B4-BE49-F238E27FC236}">
                <a16:creationId xmlns:a16="http://schemas.microsoft.com/office/drawing/2014/main" id="{76E7A54F-57A5-4AA5-A992-BB5E3F3BB291}"/>
              </a:ext>
            </a:extLst>
          </p:cNvPr>
          <p:cNvSpPr txBox="1">
            <a:spLocks noChangeArrowheads="1"/>
          </p:cNvSpPr>
          <p:nvPr/>
        </p:nvSpPr>
        <p:spPr bwMode="auto">
          <a:xfrm>
            <a:off x="3086100" y="61913"/>
            <a:ext cx="127849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Restricted Content</a:t>
            </a: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rcRect t="7666" b="7666"/>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1170748" y="3102192"/>
            <a:ext cx="17313621" cy="6881366"/>
          </a:xfrm>
          <a:prstGeom prst="rect">
            <a:avLst/>
          </a:prstGeom>
          <a:solidFill>
            <a:srgbClr val="F8F8F2">
              <a:alpha val="55686"/>
            </a:srgbClr>
          </a:solidFill>
        </p:spPr>
      </p:sp>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143500" y="2496935"/>
            <a:ext cx="10287000" cy="5293129"/>
          </a:xfrm>
          <a:prstGeom prst="rect">
            <a:avLst/>
          </a:prstGeom>
        </p:spPr>
      </p:pic>
      <p:pic>
        <p:nvPicPr>
          <p:cNvPr id="4" name="Picture 4"/>
          <p:cNvPicPr>
            <a:picLocks noChangeAspect="1"/>
          </p:cNvPicPr>
          <p:nvPr/>
        </p:nvPicPr>
        <p:blipFill>
          <a:blip r:embed="rId5"/>
          <a:srcRect/>
          <a:stretch>
            <a:fillRect/>
          </a:stretch>
        </p:blipFill>
        <p:spPr>
          <a:xfrm>
            <a:off x="15125026" y="3247673"/>
            <a:ext cx="3162974" cy="2641083"/>
          </a:xfrm>
          <a:prstGeom prst="rect">
            <a:avLst/>
          </a:prstGeom>
        </p:spPr>
      </p:pic>
      <p:pic>
        <p:nvPicPr>
          <p:cNvPr id="5" name="Picture 5"/>
          <p:cNvPicPr>
            <a:picLocks noChangeAspect="1"/>
          </p:cNvPicPr>
          <p:nvPr/>
        </p:nvPicPr>
        <p:blipFill>
          <a:blip r:embed="rId6"/>
          <a:srcRect/>
          <a:stretch>
            <a:fillRect/>
          </a:stretch>
        </p:blipFill>
        <p:spPr>
          <a:xfrm>
            <a:off x="15660967" y="7490686"/>
            <a:ext cx="2404036" cy="2404036"/>
          </a:xfrm>
          <a:prstGeom prst="rect">
            <a:avLst/>
          </a:prstGeom>
        </p:spPr>
      </p:pic>
      <p:pic>
        <p:nvPicPr>
          <p:cNvPr id="6" name="Picture 6"/>
          <p:cNvPicPr>
            <a:picLocks noChangeAspect="1"/>
          </p:cNvPicPr>
          <p:nvPr/>
        </p:nvPicPr>
        <p:blipFill>
          <a:blip r:embed="rId7"/>
          <a:srcRect/>
          <a:stretch>
            <a:fillRect/>
          </a:stretch>
        </p:blipFill>
        <p:spPr>
          <a:xfrm>
            <a:off x="10959664" y="7385331"/>
            <a:ext cx="2461864" cy="2461864"/>
          </a:xfrm>
          <a:prstGeom prst="rect">
            <a:avLst/>
          </a:prstGeom>
        </p:spPr>
      </p:pic>
      <p:pic>
        <p:nvPicPr>
          <p:cNvPr id="7" name="Picture 7"/>
          <p:cNvPicPr>
            <a:picLocks noChangeAspect="1"/>
          </p:cNvPicPr>
          <p:nvPr/>
        </p:nvPicPr>
        <p:blipFill>
          <a:blip r:embed="rId8"/>
          <a:srcRect/>
          <a:stretch>
            <a:fillRect/>
          </a:stretch>
        </p:blipFill>
        <p:spPr>
          <a:xfrm>
            <a:off x="2333174" y="7486635"/>
            <a:ext cx="2360560" cy="2360560"/>
          </a:xfrm>
          <a:prstGeom prst="rect">
            <a:avLst/>
          </a:prstGeom>
        </p:spPr>
      </p:pic>
      <p:pic>
        <p:nvPicPr>
          <p:cNvPr id="8" name="Picture 8"/>
          <p:cNvPicPr>
            <a:picLocks noChangeAspect="1"/>
          </p:cNvPicPr>
          <p:nvPr/>
        </p:nvPicPr>
        <p:blipFill>
          <a:blip r:embed="rId9"/>
          <a:srcRect/>
          <a:stretch>
            <a:fillRect/>
          </a:stretch>
        </p:blipFill>
        <p:spPr>
          <a:xfrm>
            <a:off x="10862357" y="3337551"/>
            <a:ext cx="2656477" cy="2656477"/>
          </a:xfrm>
          <a:prstGeom prst="rect">
            <a:avLst/>
          </a:prstGeom>
        </p:spPr>
      </p:pic>
      <p:pic>
        <p:nvPicPr>
          <p:cNvPr id="9" name="Picture 9"/>
          <p:cNvPicPr>
            <a:picLocks noChangeAspect="1"/>
          </p:cNvPicPr>
          <p:nvPr/>
        </p:nvPicPr>
        <p:blipFill>
          <a:blip r:embed="rId10"/>
          <a:srcRect/>
          <a:stretch>
            <a:fillRect/>
          </a:stretch>
        </p:blipFill>
        <p:spPr>
          <a:xfrm>
            <a:off x="8375377" y="5888756"/>
            <a:ext cx="2486981" cy="1703582"/>
          </a:xfrm>
          <a:prstGeom prst="rect">
            <a:avLst/>
          </a:prstGeom>
        </p:spPr>
      </p:pic>
      <p:pic>
        <p:nvPicPr>
          <p:cNvPr id="10" name="Picture 10"/>
          <p:cNvPicPr>
            <a:picLocks noChangeAspect="1"/>
          </p:cNvPicPr>
          <p:nvPr/>
        </p:nvPicPr>
        <p:blipFill>
          <a:blip r:embed="rId11"/>
          <a:srcRect/>
          <a:stretch>
            <a:fillRect/>
          </a:stretch>
        </p:blipFill>
        <p:spPr>
          <a:xfrm>
            <a:off x="4460314" y="5367154"/>
            <a:ext cx="2591189" cy="2225183"/>
          </a:xfrm>
          <a:prstGeom prst="rect">
            <a:avLst/>
          </a:prstGeom>
        </p:spPr>
      </p:pic>
      <p:pic>
        <p:nvPicPr>
          <p:cNvPr id="11" name="Picture 11"/>
          <p:cNvPicPr>
            <a:picLocks noChangeAspect="1"/>
          </p:cNvPicPr>
          <p:nvPr/>
        </p:nvPicPr>
        <p:blipFill>
          <a:blip r:embed="rId12"/>
          <a:srcRect/>
          <a:stretch>
            <a:fillRect/>
          </a:stretch>
        </p:blipFill>
        <p:spPr>
          <a:xfrm>
            <a:off x="2137475" y="3283769"/>
            <a:ext cx="2751958" cy="2218766"/>
          </a:xfrm>
          <a:prstGeom prst="rect">
            <a:avLst/>
          </a:prstGeom>
        </p:spPr>
      </p:pic>
      <p:pic>
        <p:nvPicPr>
          <p:cNvPr id="12" name="Picture 12"/>
          <p:cNvPicPr>
            <a:picLocks noChangeAspect="1"/>
          </p:cNvPicPr>
          <p:nvPr/>
        </p:nvPicPr>
        <p:blipFill>
          <a:blip r:embed="rId13"/>
          <a:srcRect/>
          <a:stretch>
            <a:fillRect/>
          </a:stretch>
        </p:blipFill>
        <p:spPr>
          <a:xfrm>
            <a:off x="5755908" y="8133043"/>
            <a:ext cx="3862959" cy="1425783"/>
          </a:xfrm>
          <a:prstGeom prst="rect">
            <a:avLst/>
          </a:prstGeom>
        </p:spPr>
      </p:pic>
      <p:pic>
        <p:nvPicPr>
          <p:cNvPr id="13" name="Picture 13"/>
          <p:cNvPicPr>
            <a:picLocks noChangeAspect="1"/>
          </p:cNvPicPr>
          <p:nvPr/>
        </p:nvPicPr>
        <p:blipFill>
          <a:blip r:embed="rId14"/>
          <a:srcRect/>
          <a:stretch>
            <a:fillRect/>
          </a:stretch>
        </p:blipFill>
        <p:spPr>
          <a:xfrm>
            <a:off x="6487375" y="3337551"/>
            <a:ext cx="2164984" cy="2164984"/>
          </a:xfrm>
          <a:prstGeom prst="rect">
            <a:avLst/>
          </a:prstGeom>
        </p:spPr>
      </p:pic>
      <p:pic>
        <p:nvPicPr>
          <p:cNvPr id="14" name="Picture 14"/>
          <p:cNvPicPr>
            <a:picLocks noChangeAspect="1"/>
          </p:cNvPicPr>
          <p:nvPr/>
        </p:nvPicPr>
        <p:blipFill>
          <a:blip r:embed="rId15"/>
          <a:srcRect/>
          <a:stretch>
            <a:fillRect/>
          </a:stretch>
        </p:blipFill>
        <p:spPr>
          <a:xfrm>
            <a:off x="13110144" y="5994028"/>
            <a:ext cx="2985215" cy="1492607"/>
          </a:xfrm>
          <a:prstGeom prst="rect">
            <a:avLst/>
          </a:prstGeom>
        </p:spPr>
      </p:pic>
      <p:sp>
        <p:nvSpPr>
          <p:cNvPr id="15" name="TextBox 15"/>
          <p:cNvSpPr txBox="1"/>
          <p:nvPr/>
        </p:nvSpPr>
        <p:spPr>
          <a:xfrm>
            <a:off x="2137475" y="1079848"/>
            <a:ext cx="15702271" cy="1206522"/>
          </a:xfrm>
          <a:prstGeom prst="rect">
            <a:avLst/>
          </a:prstGeom>
        </p:spPr>
        <p:txBody>
          <a:bodyPr lIns="0" tIns="0" rIns="0" bIns="0" rtlCol="0" anchor="t">
            <a:spAutoFit/>
          </a:bodyPr>
          <a:lstStyle/>
          <a:p>
            <a:pPr algn="l">
              <a:lnSpc>
                <a:spcPts val="8813"/>
              </a:lnSpc>
            </a:pPr>
            <a:r>
              <a:rPr lang="en-US" sz="6295" dirty="0">
                <a:solidFill>
                  <a:srgbClr val="F8F8F2"/>
                </a:solidFill>
                <a:latin typeface="DIN 1451 Std"/>
              </a:rPr>
              <a:t>BILLIONS IN PROCUREMENT OPPORTUNITIES</a:t>
            </a:r>
            <a:r>
              <a:rPr lang="en-US" sz="1583" dirty="0">
                <a:solidFill>
                  <a:srgbClr val="F8F8F2"/>
                </a:solidFill>
                <a:latin typeface="Arimo"/>
              </a:rPr>
              <a:t> </a:t>
            </a:r>
          </a:p>
        </p:txBody>
      </p:sp>
      <p:grpSp>
        <p:nvGrpSpPr>
          <p:cNvPr id="16" name="Group 16"/>
          <p:cNvGrpSpPr/>
          <p:nvPr/>
        </p:nvGrpSpPr>
        <p:grpSpPr>
          <a:xfrm>
            <a:off x="16095359" y="209272"/>
            <a:ext cx="1901941" cy="589002"/>
            <a:chOff x="0" y="0"/>
            <a:chExt cx="2535921" cy="785337"/>
          </a:xfrm>
        </p:grpSpPr>
        <p:sp>
          <p:nvSpPr>
            <p:cNvPr id="17" name="TextBox 17"/>
            <p:cNvSpPr txBox="1"/>
            <p:nvPr/>
          </p:nvSpPr>
          <p:spPr>
            <a:xfrm>
              <a:off x="34165" y="133350"/>
              <a:ext cx="2501756" cy="482503"/>
            </a:xfrm>
            <a:prstGeom prst="rect">
              <a:avLst/>
            </a:prstGeom>
          </p:spPr>
          <p:txBody>
            <a:bodyPr lIns="0" tIns="0" rIns="0" bIns="0" rtlCol="0" anchor="t">
              <a:spAutoFit/>
            </a:bodyPr>
            <a:lstStyle/>
            <a:p>
              <a:pPr algn="l">
                <a:lnSpc>
                  <a:spcPts val="1517"/>
                </a:lnSpc>
                <a:spcBef>
                  <a:spcPct val="0"/>
                </a:spcBef>
              </a:pPr>
              <a:r>
                <a:rPr lang="en-US" sz="3035" dirty="0">
                  <a:solidFill>
                    <a:srgbClr val="DA9231"/>
                  </a:solidFill>
                  <a:latin typeface="DIN 1451 Std"/>
                </a:rPr>
                <a:t>PATHWAYS</a:t>
              </a:r>
            </a:p>
          </p:txBody>
        </p:sp>
        <p:sp>
          <p:nvSpPr>
            <p:cNvPr id="18" name="TextBox 18"/>
            <p:cNvSpPr txBox="1"/>
            <p:nvPr/>
          </p:nvSpPr>
          <p:spPr>
            <a:xfrm>
              <a:off x="882905" y="552134"/>
              <a:ext cx="1653016" cy="188730"/>
            </a:xfrm>
            <a:prstGeom prst="rect">
              <a:avLst/>
            </a:prstGeom>
          </p:spPr>
          <p:txBody>
            <a:bodyPr lIns="0" tIns="0" rIns="0" bIns="0" rtlCol="0" anchor="t">
              <a:spAutoFit/>
            </a:bodyPr>
            <a:lstStyle/>
            <a:p>
              <a:pPr>
                <a:lnSpc>
                  <a:spcPts val="533"/>
                </a:lnSpc>
              </a:pPr>
              <a:r>
                <a:rPr lang="en-US" sz="463" dirty="0">
                  <a:solidFill>
                    <a:srgbClr val="FFFFFF"/>
                  </a:solidFill>
                  <a:latin typeface="Lato Bold"/>
                </a:rPr>
                <a:t>POWERED BY PRINCE GEORGE'S COUNTY ECONOMIC DEVELOPMENT CORPORATION</a:t>
              </a:r>
            </a:p>
          </p:txBody>
        </p:sp>
        <p:pic>
          <p:nvPicPr>
            <p:cNvPr id="19" name="Picture 19"/>
            <p:cNvPicPr>
              <a:picLocks noChangeAspect="1"/>
            </p:cNvPicPr>
            <p:nvPr/>
          </p:nvPicPr>
          <p:blipFill>
            <a:blip r:embed="rId16"/>
            <a:srcRect r="26697"/>
            <a:stretch>
              <a:fillRect/>
            </a:stretch>
          </p:blipFill>
          <p:spPr>
            <a:xfrm>
              <a:off x="0" y="517187"/>
              <a:ext cx="845416" cy="268149"/>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Text Box 17">
            <a:extLst>
              <a:ext uri="{FF2B5EF4-FFF2-40B4-BE49-F238E27FC236}">
                <a16:creationId xmlns:a16="http://schemas.microsoft.com/office/drawing/2014/main" id="{A99AA25F-CCD8-4A73-BD19-43A8416C7224}"/>
              </a:ext>
            </a:extLst>
          </p:cNvPr>
          <p:cNvSpPr txBox="1">
            <a:spLocks noChangeArrowheads="1"/>
          </p:cNvSpPr>
          <p:nvPr/>
        </p:nvSpPr>
        <p:spPr bwMode="auto">
          <a:xfrm>
            <a:off x="10172700" y="3886200"/>
            <a:ext cx="42291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STAFFING DATABASE</a:t>
            </a:r>
          </a:p>
          <a:p>
            <a:pPr defTabSz="1371600" fontAlgn="base">
              <a:spcBef>
                <a:spcPct val="0"/>
              </a:spcBef>
              <a:spcAft>
                <a:spcPct val="0"/>
              </a:spcAft>
              <a:buNone/>
            </a:pPr>
            <a:r>
              <a:rPr lang="en-US" altLang="en-US" sz="1800" dirty="0">
                <a:solidFill>
                  <a:srgbClr val="1A68A6"/>
                </a:solidFill>
                <a:latin typeface="Arial" panose="020B0604020202020204" pitchFamily="34" charset="0"/>
              </a:rPr>
              <a:t>Dynamically categories all XYZ staff according to Bench, Billing, or Corporate. This tool is most useful for forecasting when people will be on the bench &amp; what vehicles may be available to get them off.</a:t>
            </a:r>
          </a:p>
        </p:txBody>
      </p:sp>
      <p:sp>
        <p:nvSpPr>
          <p:cNvPr id="49155" name="Text Box 27">
            <a:extLst>
              <a:ext uri="{FF2B5EF4-FFF2-40B4-BE49-F238E27FC236}">
                <a16:creationId xmlns:a16="http://schemas.microsoft.com/office/drawing/2014/main" id="{27FAECA3-5C0E-430A-958C-461AD17D4AB5}"/>
              </a:ext>
            </a:extLst>
          </p:cNvPr>
          <p:cNvSpPr txBox="1">
            <a:spLocks noChangeArrowheads="1"/>
          </p:cNvSpPr>
          <p:nvPr/>
        </p:nvSpPr>
        <p:spPr bwMode="auto">
          <a:xfrm>
            <a:off x="10287000" y="6241257"/>
            <a:ext cx="41148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LEGAL DOCS LIBRARY</a:t>
            </a:r>
          </a:p>
          <a:p>
            <a:pPr defTabSz="1371600" fontAlgn="base">
              <a:spcBef>
                <a:spcPct val="0"/>
              </a:spcBef>
              <a:spcAft>
                <a:spcPct val="0"/>
              </a:spcAft>
              <a:buNone/>
            </a:pPr>
            <a:r>
              <a:rPr lang="en-US" altLang="en-US" sz="1800" dirty="0">
                <a:solidFill>
                  <a:srgbClr val="1A68A6"/>
                </a:solidFill>
                <a:latin typeface="Arial" panose="020B0604020202020204" pitchFamily="34" charset="0"/>
              </a:rPr>
              <a:t>Database for all corporate NDA, TA, Subcontract agreements.</a:t>
            </a:r>
            <a:endParaRPr lang="en-US" altLang="en-US" sz="1800" b="1" dirty="0">
              <a:solidFill>
                <a:srgbClr val="1A68A6"/>
              </a:solidFill>
              <a:latin typeface="Arial" panose="020B0604020202020204" pitchFamily="34" charset="0"/>
            </a:endParaRPr>
          </a:p>
        </p:txBody>
      </p:sp>
      <p:sp>
        <p:nvSpPr>
          <p:cNvPr id="49156" name="Text Box 28">
            <a:extLst>
              <a:ext uri="{FF2B5EF4-FFF2-40B4-BE49-F238E27FC236}">
                <a16:creationId xmlns:a16="http://schemas.microsoft.com/office/drawing/2014/main" id="{ED05F79B-B9B4-4DA1-B242-04D1E44CE07F}"/>
              </a:ext>
            </a:extLst>
          </p:cNvPr>
          <p:cNvSpPr txBox="1">
            <a:spLocks noChangeArrowheads="1"/>
          </p:cNvSpPr>
          <p:nvPr/>
        </p:nvSpPr>
        <p:spPr bwMode="auto">
          <a:xfrm>
            <a:off x="3771900" y="3886200"/>
            <a:ext cx="35433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PIPELINE DATABASE</a:t>
            </a:r>
          </a:p>
          <a:p>
            <a:pPr defTabSz="1371600" fontAlgn="base">
              <a:spcBef>
                <a:spcPct val="0"/>
              </a:spcBef>
              <a:spcAft>
                <a:spcPct val="0"/>
              </a:spcAft>
              <a:buNone/>
            </a:pPr>
            <a:r>
              <a:rPr lang="en-US" altLang="en-US" sz="1800" dirty="0">
                <a:solidFill>
                  <a:srgbClr val="1A68A6"/>
                </a:solidFill>
                <a:latin typeface="Arial" panose="020B0604020202020204" pitchFamily="34" charset="0"/>
              </a:rPr>
              <a:t>Repository for all past &amp; present opportunities. </a:t>
            </a:r>
          </a:p>
        </p:txBody>
      </p:sp>
      <p:sp>
        <p:nvSpPr>
          <p:cNvPr id="49157" name="Rectangle 29">
            <a:extLst>
              <a:ext uri="{FF2B5EF4-FFF2-40B4-BE49-F238E27FC236}">
                <a16:creationId xmlns:a16="http://schemas.microsoft.com/office/drawing/2014/main" id="{F8A9CD96-4DBD-428F-861A-DF01884CC9C7}"/>
              </a:ext>
            </a:extLst>
          </p:cNvPr>
          <p:cNvSpPr>
            <a:spLocks noChangeArrowheads="1"/>
          </p:cNvSpPr>
          <p:nvPr/>
        </p:nvSpPr>
        <p:spPr bwMode="auto">
          <a:xfrm>
            <a:off x="6819900" y="1919288"/>
            <a:ext cx="4800600" cy="1395413"/>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9158" name="Text Box 30">
            <a:extLst>
              <a:ext uri="{FF2B5EF4-FFF2-40B4-BE49-F238E27FC236}">
                <a16:creationId xmlns:a16="http://schemas.microsoft.com/office/drawing/2014/main" id="{F9BD8168-4137-4C84-B0EC-1353068F9FB1}"/>
              </a:ext>
            </a:extLst>
          </p:cNvPr>
          <p:cNvSpPr txBox="1">
            <a:spLocks noChangeArrowheads="1"/>
          </p:cNvSpPr>
          <p:nvPr/>
        </p:nvSpPr>
        <p:spPr bwMode="auto">
          <a:xfrm>
            <a:off x="7962900" y="1881188"/>
            <a:ext cx="280237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2100" b="1" dirty="0">
                <a:solidFill>
                  <a:prstClr val="white"/>
                </a:solidFill>
                <a:latin typeface="Arial" panose="020B0604020202020204" pitchFamily="34" charset="0"/>
              </a:rPr>
              <a:t>BD Secured Content</a:t>
            </a:r>
          </a:p>
        </p:txBody>
      </p:sp>
      <p:sp>
        <p:nvSpPr>
          <p:cNvPr id="49159" name="Text Box 31">
            <a:extLst>
              <a:ext uri="{FF2B5EF4-FFF2-40B4-BE49-F238E27FC236}">
                <a16:creationId xmlns:a16="http://schemas.microsoft.com/office/drawing/2014/main" id="{DFCEA959-3EB0-42D3-9B88-786027868204}"/>
              </a:ext>
            </a:extLst>
          </p:cNvPr>
          <p:cNvSpPr txBox="1">
            <a:spLocks noChangeArrowheads="1"/>
          </p:cNvSpPr>
          <p:nvPr/>
        </p:nvSpPr>
        <p:spPr bwMode="auto">
          <a:xfrm>
            <a:off x="8001000" y="2262188"/>
            <a:ext cx="48006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Pipeline Database</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Legal Docs Library</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Opportunity Analysis Profile</a:t>
            </a:r>
          </a:p>
          <a:p>
            <a:pPr defTabSz="1371600" fontAlgn="base">
              <a:spcBef>
                <a:spcPct val="0"/>
              </a:spcBef>
              <a:spcAft>
                <a:spcPct val="0"/>
              </a:spcAft>
              <a:buFontTx/>
              <a:buChar char="•"/>
            </a:pPr>
            <a:r>
              <a:rPr lang="en-US" altLang="en-US" sz="1500" dirty="0">
                <a:solidFill>
                  <a:prstClr val="white"/>
                </a:solidFill>
                <a:latin typeface="Arial" panose="020B0604020202020204" pitchFamily="34" charset="0"/>
              </a:rPr>
              <a:t> Staffing Database</a:t>
            </a:r>
          </a:p>
        </p:txBody>
      </p:sp>
      <p:sp>
        <p:nvSpPr>
          <p:cNvPr id="49160" name="Rectangle 32">
            <a:extLst>
              <a:ext uri="{FF2B5EF4-FFF2-40B4-BE49-F238E27FC236}">
                <a16:creationId xmlns:a16="http://schemas.microsoft.com/office/drawing/2014/main" id="{58944C27-82C7-47C4-91F2-622B6A1C36CA}"/>
              </a:ext>
            </a:extLst>
          </p:cNvPr>
          <p:cNvSpPr>
            <a:spLocks noChangeArrowheads="1"/>
          </p:cNvSpPr>
          <p:nvPr/>
        </p:nvSpPr>
        <p:spPr bwMode="auto">
          <a:xfrm>
            <a:off x="6819900" y="1919288"/>
            <a:ext cx="1143000" cy="1395413"/>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endParaRPr lang="en-US" altLang="en-US" sz="2700" dirty="0">
              <a:solidFill>
                <a:srgbClr val="1A68A6"/>
              </a:solidFill>
              <a:latin typeface="Arial" panose="020B0604020202020204" pitchFamily="34" charset="0"/>
            </a:endParaRPr>
          </a:p>
        </p:txBody>
      </p:sp>
      <p:sp>
        <p:nvSpPr>
          <p:cNvPr id="49161" name="Text Box 33">
            <a:extLst>
              <a:ext uri="{FF2B5EF4-FFF2-40B4-BE49-F238E27FC236}">
                <a16:creationId xmlns:a16="http://schemas.microsoft.com/office/drawing/2014/main" id="{10314A58-0BDD-4DD5-A5A7-B91D5777FF91}"/>
              </a:ext>
            </a:extLst>
          </p:cNvPr>
          <p:cNvSpPr txBox="1">
            <a:spLocks noChangeArrowheads="1"/>
          </p:cNvSpPr>
          <p:nvPr/>
        </p:nvSpPr>
        <p:spPr bwMode="auto">
          <a:xfrm rot="16200000">
            <a:off x="6605588" y="2222414"/>
            <a:ext cx="1543050"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650" b="1" dirty="0">
                <a:solidFill>
                  <a:srgbClr val="1A68A6"/>
                </a:solidFill>
                <a:latin typeface="Arial" panose="020B0604020202020204" pitchFamily="34" charset="0"/>
              </a:rPr>
              <a:t>Secured</a:t>
            </a:r>
          </a:p>
        </p:txBody>
      </p:sp>
      <p:sp>
        <p:nvSpPr>
          <p:cNvPr id="49162" name="Text Box 41">
            <a:extLst>
              <a:ext uri="{FF2B5EF4-FFF2-40B4-BE49-F238E27FC236}">
                <a16:creationId xmlns:a16="http://schemas.microsoft.com/office/drawing/2014/main" id="{52CEFAF3-F5EA-40AE-8075-624F44079A36}"/>
              </a:ext>
            </a:extLst>
          </p:cNvPr>
          <p:cNvSpPr txBox="1">
            <a:spLocks noChangeArrowheads="1"/>
          </p:cNvSpPr>
          <p:nvPr/>
        </p:nvSpPr>
        <p:spPr bwMode="auto">
          <a:xfrm>
            <a:off x="3771900" y="5145883"/>
            <a:ext cx="37719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1800" b="1" dirty="0">
                <a:solidFill>
                  <a:srgbClr val="000066"/>
                </a:solidFill>
                <a:latin typeface="Arial" panose="020B0604020202020204" pitchFamily="34" charset="0"/>
              </a:rPr>
              <a:t>OPPORTUNITY ANALYSIS PROFILE</a:t>
            </a:r>
          </a:p>
          <a:p>
            <a:pPr defTabSz="1371600" fontAlgn="base">
              <a:spcBef>
                <a:spcPct val="0"/>
              </a:spcBef>
              <a:spcAft>
                <a:spcPct val="0"/>
              </a:spcAft>
              <a:buNone/>
            </a:pPr>
            <a:r>
              <a:rPr lang="en-US" altLang="en-US" sz="1800" dirty="0">
                <a:solidFill>
                  <a:srgbClr val="1A68A6"/>
                </a:solidFill>
                <a:latin typeface="Arial" panose="020B0604020202020204" pitchFamily="34" charset="0"/>
              </a:rPr>
              <a:t>After opportunity is entered into Pipeline, this is initiated to begin fleshing out the elusive requirements, subjective intelligence, and win feasibility.  </a:t>
            </a:r>
          </a:p>
        </p:txBody>
      </p:sp>
      <p:sp>
        <p:nvSpPr>
          <p:cNvPr id="49163" name="Text Box 46">
            <a:extLst>
              <a:ext uri="{FF2B5EF4-FFF2-40B4-BE49-F238E27FC236}">
                <a16:creationId xmlns:a16="http://schemas.microsoft.com/office/drawing/2014/main" id="{07E703EE-8882-4357-9EC6-330FF780098C}"/>
              </a:ext>
            </a:extLst>
          </p:cNvPr>
          <p:cNvSpPr txBox="1">
            <a:spLocks noChangeArrowheads="1"/>
          </p:cNvSpPr>
          <p:nvPr/>
        </p:nvSpPr>
        <p:spPr bwMode="auto">
          <a:xfrm>
            <a:off x="3000376" y="250032"/>
            <a:ext cx="127873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4800" b="1" dirty="0">
                <a:solidFill>
                  <a:srgbClr val="004D8F"/>
                </a:solidFill>
                <a:latin typeface="Arial Black" panose="020B0A04020102020204" pitchFamily="34" charset="0"/>
              </a:rPr>
              <a:t>BD LIFE CYCLE: Secured Content</a:t>
            </a:r>
          </a:p>
        </p:txBody>
      </p:sp>
    </p:spTree>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2661-CBBA-4C90-842A-F55313BFE53B}"/>
              </a:ext>
            </a:extLst>
          </p:cNvPr>
          <p:cNvSpPr>
            <a:spLocks noGrp="1"/>
          </p:cNvSpPr>
          <p:nvPr>
            <p:ph type="title"/>
          </p:nvPr>
        </p:nvSpPr>
        <p:spPr>
          <a:xfrm>
            <a:off x="2971800" y="242888"/>
            <a:ext cx="12344400" cy="1388270"/>
          </a:xfrm>
        </p:spPr>
        <p:txBody>
          <a:bodyPr/>
          <a:lstStyle/>
          <a:p>
            <a:pPr>
              <a:defRPr/>
            </a:pPr>
            <a:r>
              <a:rPr lang="en-US" b="1" dirty="0">
                <a:ea typeface="ＭＳ Ｐゴシック" pitchFamily="-110" charset="-128"/>
              </a:rPr>
              <a:t>What have we covered</a:t>
            </a:r>
          </a:p>
        </p:txBody>
      </p:sp>
      <p:sp>
        <p:nvSpPr>
          <p:cNvPr id="50179" name="TextBox 2">
            <a:extLst>
              <a:ext uri="{FF2B5EF4-FFF2-40B4-BE49-F238E27FC236}">
                <a16:creationId xmlns:a16="http://schemas.microsoft.com/office/drawing/2014/main" id="{CC3F7C62-8CAB-4B19-95C2-D31B714EB1D5}"/>
              </a:ext>
            </a:extLst>
          </p:cNvPr>
          <p:cNvSpPr txBox="1">
            <a:spLocks noChangeArrowheads="1"/>
          </p:cNvSpPr>
          <p:nvPr/>
        </p:nvSpPr>
        <p:spPr bwMode="auto">
          <a:xfrm>
            <a:off x="4800600" y="2286000"/>
            <a:ext cx="89154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marL="514350" indent="-514350" defTabSz="1371600" fontAlgn="base">
              <a:spcBef>
                <a:spcPct val="0"/>
              </a:spcBef>
              <a:spcAft>
                <a:spcPct val="0"/>
              </a:spcAft>
            </a:pPr>
            <a:r>
              <a:rPr lang="en-US" altLang="en-US" sz="3600" dirty="0">
                <a:solidFill>
                  <a:srgbClr val="1A68A6"/>
                </a:solidFill>
                <a:latin typeface="Calibri" panose="020F0502020204030204" pitchFamily="34" charset="0"/>
              </a:rPr>
              <a:t>The Business Development Process </a:t>
            </a:r>
          </a:p>
          <a:p>
            <a:pPr marL="514350" indent="-514350" defTabSz="1371600" fontAlgn="base">
              <a:spcBef>
                <a:spcPct val="0"/>
              </a:spcBef>
              <a:spcAft>
                <a:spcPct val="0"/>
              </a:spcAft>
            </a:pPr>
            <a:r>
              <a:rPr lang="en-US" altLang="en-US" sz="3600" dirty="0">
                <a:solidFill>
                  <a:srgbClr val="1A68A6"/>
                </a:solidFill>
                <a:latin typeface="Calibri" panose="020F0502020204030204" pitchFamily="34" charset="0"/>
              </a:rPr>
              <a:t>Getting Your Staff Market Ready</a:t>
            </a:r>
          </a:p>
          <a:p>
            <a:pPr marL="514350" indent="-514350" defTabSz="1371600" fontAlgn="base">
              <a:spcBef>
                <a:spcPct val="0"/>
              </a:spcBef>
              <a:spcAft>
                <a:spcPct val="0"/>
              </a:spcAft>
            </a:pPr>
            <a:r>
              <a:rPr lang="en-US" altLang="en-US" sz="3600" dirty="0">
                <a:solidFill>
                  <a:srgbClr val="1A68A6"/>
                </a:solidFill>
                <a:latin typeface="Calibri" panose="020F0502020204030204" pitchFamily="34" charset="0"/>
              </a:rPr>
              <a:t>Positioning to Win </a:t>
            </a:r>
          </a:p>
        </p:txBody>
      </p:sp>
    </p:spTree>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3265E-DDEB-4360-87E1-2D2ADEBE5A42}"/>
              </a:ext>
            </a:extLst>
          </p:cNvPr>
          <p:cNvSpPr>
            <a:spLocks noGrp="1"/>
          </p:cNvSpPr>
          <p:nvPr>
            <p:ph type="title"/>
          </p:nvPr>
        </p:nvSpPr>
        <p:spPr>
          <a:xfrm>
            <a:off x="2971800" y="242888"/>
            <a:ext cx="12344400" cy="1388270"/>
          </a:xfrm>
        </p:spPr>
        <p:txBody>
          <a:bodyPr/>
          <a:lstStyle/>
          <a:p>
            <a:pPr>
              <a:defRPr/>
            </a:pPr>
            <a:r>
              <a:rPr lang="en-US" dirty="0">
                <a:ea typeface="ＭＳ Ｐゴシック" pitchFamily="-110" charset="-128"/>
              </a:rPr>
              <a:t>What We Haven’t Covered</a:t>
            </a:r>
          </a:p>
        </p:txBody>
      </p:sp>
      <p:sp>
        <p:nvSpPr>
          <p:cNvPr id="51203" name="TextBox 2">
            <a:extLst>
              <a:ext uri="{FF2B5EF4-FFF2-40B4-BE49-F238E27FC236}">
                <a16:creationId xmlns:a16="http://schemas.microsoft.com/office/drawing/2014/main" id="{DFE071F8-DB3F-422E-9C84-2AF0554B51A9}"/>
              </a:ext>
            </a:extLst>
          </p:cNvPr>
          <p:cNvSpPr txBox="1">
            <a:spLocks noChangeArrowheads="1"/>
          </p:cNvSpPr>
          <p:nvPr/>
        </p:nvSpPr>
        <p:spPr bwMode="auto">
          <a:xfrm>
            <a:off x="5486400" y="2628900"/>
            <a:ext cx="516891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marL="428625" indent="-428625" defTabSz="1371600" fontAlgn="base">
              <a:spcBef>
                <a:spcPct val="0"/>
              </a:spcBef>
              <a:spcAft>
                <a:spcPct val="0"/>
              </a:spcAft>
            </a:pPr>
            <a:r>
              <a:rPr lang="en-US" altLang="en-US" sz="3600" dirty="0">
                <a:solidFill>
                  <a:srgbClr val="1A68A6"/>
                </a:solidFill>
                <a:latin typeface="Calibri" panose="020F0502020204030204" pitchFamily="34" charset="0"/>
              </a:rPr>
              <a:t>Pricing/Costing</a:t>
            </a:r>
          </a:p>
          <a:p>
            <a:pPr marL="428625" indent="-428625" defTabSz="1371600" fontAlgn="base">
              <a:spcBef>
                <a:spcPct val="0"/>
              </a:spcBef>
              <a:spcAft>
                <a:spcPct val="0"/>
              </a:spcAft>
            </a:pPr>
            <a:r>
              <a:rPr lang="en-US" altLang="en-US" sz="3600" dirty="0">
                <a:solidFill>
                  <a:srgbClr val="1A68A6"/>
                </a:solidFill>
                <a:latin typeface="Calibri" panose="020F0502020204030204" pitchFamily="34" charset="0"/>
              </a:rPr>
              <a:t>Marketing to your Client</a:t>
            </a:r>
          </a:p>
          <a:p>
            <a:pPr marL="428625" indent="-428625" defTabSz="1371600" fontAlgn="base">
              <a:spcBef>
                <a:spcPct val="0"/>
              </a:spcBef>
              <a:spcAft>
                <a:spcPct val="0"/>
              </a:spcAft>
            </a:pPr>
            <a:r>
              <a:rPr lang="en-US" altLang="en-US" sz="3600" dirty="0">
                <a:solidFill>
                  <a:srgbClr val="1A68A6"/>
                </a:solidFill>
                <a:latin typeface="Calibri" panose="020F0502020204030204" pitchFamily="34" charset="0"/>
              </a:rPr>
              <a:t>Metrics</a:t>
            </a:r>
          </a:p>
          <a:p>
            <a:pPr marL="428625" indent="-428625" defTabSz="1371600" fontAlgn="base">
              <a:spcBef>
                <a:spcPct val="0"/>
              </a:spcBef>
              <a:spcAft>
                <a:spcPct val="0"/>
              </a:spcAft>
            </a:pPr>
            <a:r>
              <a:rPr lang="en-US" altLang="en-US" sz="3600" dirty="0">
                <a:solidFill>
                  <a:srgbClr val="1A68A6"/>
                </a:solidFill>
                <a:latin typeface="Calibri" panose="020F0502020204030204" pitchFamily="34" charset="0"/>
              </a:rPr>
              <a:t>Pipeline Development</a:t>
            </a:r>
          </a:p>
        </p:txBody>
      </p:sp>
      <p:sp>
        <p:nvSpPr>
          <p:cNvPr id="51204" name="TextBox 2">
            <a:extLst>
              <a:ext uri="{FF2B5EF4-FFF2-40B4-BE49-F238E27FC236}">
                <a16:creationId xmlns:a16="http://schemas.microsoft.com/office/drawing/2014/main" id="{F6B0D904-2BC5-4E41-ADB5-A91C6BCE7CD6}"/>
              </a:ext>
            </a:extLst>
          </p:cNvPr>
          <p:cNvSpPr txBox="1">
            <a:spLocks noChangeArrowheads="1"/>
          </p:cNvSpPr>
          <p:nvPr/>
        </p:nvSpPr>
        <p:spPr bwMode="auto">
          <a:xfrm>
            <a:off x="4114800" y="5600700"/>
            <a:ext cx="9372600"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2"/>
                </a:solidFill>
                <a:latin typeface="Gill Sans"/>
                <a:ea typeface="MS PGothic" panose="020B0600070205080204" pitchFamily="34" charset="-128"/>
                <a:cs typeface="Gill Sans"/>
              </a:defRPr>
            </a:lvl1pPr>
            <a:lvl2pPr marL="742950" indent="-285750">
              <a:spcBef>
                <a:spcPct val="20000"/>
              </a:spcBef>
              <a:buClr>
                <a:srgbClr val="2A2517"/>
              </a:buClr>
              <a:buFont typeface="Arial" panose="020B0604020202020204" pitchFamily="34" charset="0"/>
              <a:buChar char="–"/>
              <a:defRPr sz="2800">
                <a:solidFill>
                  <a:srgbClr val="2A2517"/>
                </a:solidFill>
                <a:latin typeface="Gill Sans"/>
                <a:ea typeface="MS PGothic" panose="020B0600070205080204" pitchFamily="34" charset="-128"/>
                <a:cs typeface="Gill Sans"/>
              </a:defRPr>
            </a:lvl2pPr>
            <a:lvl3pPr marL="1143000" indent="-228600">
              <a:spcBef>
                <a:spcPct val="20000"/>
              </a:spcBef>
              <a:buClr>
                <a:srgbClr val="2A2517"/>
              </a:buClr>
              <a:buFont typeface="Arial" panose="020B0604020202020204" pitchFamily="34" charset="0"/>
              <a:buChar char="•"/>
              <a:defRPr sz="2400">
                <a:solidFill>
                  <a:srgbClr val="2A2517"/>
                </a:solidFill>
                <a:latin typeface="Gill Sans"/>
                <a:ea typeface="MS PGothic" panose="020B0600070205080204" pitchFamily="34" charset="-128"/>
                <a:cs typeface="Gill Sans"/>
              </a:defRPr>
            </a:lvl3pPr>
            <a:lvl4pPr marL="16002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4pPr>
            <a:lvl5pPr marL="2057400" indent="-228600">
              <a:spcBef>
                <a:spcPct val="20000"/>
              </a:spcBef>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5pPr>
            <a:lvl6pPr marL="25146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6pPr>
            <a:lvl7pPr marL="29718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7pPr>
            <a:lvl8pPr marL="34290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8pPr>
            <a:lvl9pPr marL="3886200" indent="-228600" eaLnBrk="0" fontAlgn="base" hangingPunct="0">
              <a:spcBef>
                <a:spcPct val="20000"/>
              </a:spcBef>
              <a:spcAft>
                <a:spcPct val="0"/>
              </a:spcAft>
              <a:buClr>
                <a:srgbClr val="2A2517"/>
              </a:buClr>
              <a:buFont typeface="Arial" panose="020B0604020202020204" pitchFamily="34" charset="0"/>
              <a:buChar char="»"/>
              <a:defRPr sz="2000">
                <a:solidFill>
                  <a:srgbClr val="2A2517"/>
                </a:solidFill>
                <a:latin typeface="Gill Sans"/>
                <a:ea typeface="MS PGothic" panose="020B0600070205080204" pitchFamily="34" charset="-128"/>
                <a:cs typeface="Gill Sans"/>
              </a:defRPr>
            </a:lvl9pPr>
          </a:lstStyle>
          <a:p>
            <a:pPr defTabSz="1371600" fontAlgn="base">
              <a:spcBef>
                <a:spcPct val="0"/>
              </a:spcBef>
              <a:spcAft>
                <a:spcPct val="0"/>
              </a:spcAft>
              <a:buNone/>
            </a:pPr>
            <a:r>
              <a:rPr lang="en-US" altLang="en-US" sz="3600" dirty="0">
                <a:solidFill>
                  <a:srgbClr val="1A68A6"/>
                </a:solidFill>
                <a:latin typeface="Calibri" panose="020F0502020204030204" pitchFamily="34" charset="0"/>
              </a:rPr>
              <a:t>During our next presentation we will cover </a:t>
            </a:r>
          </a:p>
          <a:p>
            <a:pPr defTabSz="1371600" fontAlgn="base">
              <a:spcBef>
                <a:spcPct val="0"/>
              </a:spcBef>
              <a:spcAft>
                <a:spcPct val="0"/>
              </a:spcAft>
              <a:buNone/>
            </a:pPr>
            <a:r>
              <a:rPr lang="en-US" altLang="en-US" sz="3600" dirty="0">
                <a:solidFill>
                  <a:srgbClr val="1A68A6"/>
                </a:solidFill>
                <a:latin typeface="Calibri" panose="020F0502020204030204" pitchFamily="34" charset="0"/>
              </a:rPr>
              <a:t>Pipeline Development as the next step in </a:t>
            </a:r>
          </a:p>
          <a:p>
            <a:pPr defTabSz="1371600" fontAlgn="base">
              <a:spcBef>
                <a:spcPct val="0"/>
              </a:spcBef>
              <a:spcAft>
                <a:spcPct val="0"/>
              </a:spcAft>
              <a:buNone/>
            </a:pPr>
            <a:r>
              <a:rPr lang="en-US" altLang="en-US" sz="3600" dirty="0">
                <a:solidFill>
                  <a:srgbClr val="1A68A6"/>
                </a:solidFill>
                <a:latin typeface="Calibri" panose="020F0502020204030204" pitchFamily="34" charset="0"/>
              </a:rPr>
              <a:t>Business Development</a:t>
            </a:r>
          </a:p>
          <a:p>
            <a:pPr defTabSz="1371600" eaLnBrk="0" fontAlgn="base" hangingPunct="0">
              <a:spcBef>
                <a:spcPct val="0"/>
              </a:spcBef>
              <a:spcAft>
                <a:spcPct val="0"/>
              </a:spcAft>
              <a:buNone/>
            </a:pPr>
            <a:endParaRPr lang="en-US" altLang="en-US" sz="2700" dirty="0">
              <a:solidFill>
                <a:srgbClr val="1A68A6"/>
              </a:solidFill>
              <a:latin typeface="Calibri" panose="020F0502020204030204" pitchFamily="34" charset="0"/>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rcRect t="7825" b="7825"/>
          <a:stretch>
            <a:fillRect/>
          </a:stretch>
        </a:blip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57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5143500" y="2496935"/>
            <a:ext cx="10287000" cy="5293129"/>
          </a:xfrm>
          <a:prstGeom prst="rect">
            <a:avLst/>
          </a:prstGeom>
        </p:spPr>
      </p:pic>
      <p:sp>
        <p:nvSpPr>
          <p:cNvPr id="3" name="TextBox 3"/>
          <p:cNvSpPr txBox="1"/>
          <p:nvPr/>
        </p:nvSpPr>
        <p:spPr>
          <a:xfrm>
            <a:off x="3356314" y="2201393"/>
            <a:ext cx="12764044" cy="795933"/>
          </a:xfrm>
          <a:prstGeom prst="rect">
            <a:avLst/>
          </a:prstGeom>
        </p:spPr>
        <p:txBody>
          <a:bodyPr lIns="0" tIns="0" rIns="0" bIns="0" rtlCol="0" anchor="t">
            <a:spAutoFit/>
          </a:bodyPr>
          <a:lstStyle/>
          <a:p>
            <a:pPr algn="l">
              <a:lnSpc>
                <a:spcPts val="3807"/>
              </a:lnSpc>
              <a:spcBef>
                <a:spcPct val="0"/>
              </a:spcBef>
            </a:pPr>
            <a:r>
              <a:rPr lang="en-US" sz="7614" dirty="0">
                <a:solidFill>
                  <a:srgbClr val="FFFFFF"/>
                </a:solidFill>
                <a:latin typeface="DIN 1451 Std"/>
              </a:rPr>
              <a:t>PATHWAYS TO PROCUREMENT</a:t>
            </a:r>
          </a:p>
        </p:txBody>
      </p:sp>
      <p:sp>
        <p:nvSpPr>
          <p:cNvPr id="4" name="TextBox 4"/>
          <p:cNvSpPr txBox="1"/>
          <p:nvPr/>
        </p:nvSpPr>
        <p:spPr>
          <a:xfrm>
            <a:off x="2069814" y="4079898"/>
            <a:ext cx="15337044" cy="4794774"/>
          </a:xfrm>
          <a:prstGeom prst="rect">
            <a:avLst/>
          </a:prstGeom>
        </p:spPr>
        <p:txBody>
          <a:bodyPr lIns="0" tIns="0" rIns="0" bIns="0" rtlCol="0" anchor="t">
            <a:spAutoFit/>
          </a:bodyPr>
          <a:lstStyle/>
          <a:p>
            <a:pPr algn="ctr">
              <a:lnSpc>
                <a:spcPts val="4200"/>
              </a:lnSpc>
            </a:pPr>
            <a:r>
              <a:rPr lang="en-US" sz="3000" dirty="0">
                <a:solidFill>
                  <a:srgbClr val="FFFFFF"/>
                </a:solidFill>
                <a:latin typeface="Lato Bold"/>
              </a:rPr>
              <a:t>There are many pathways to growing a successful business. The Prince George’s County Economic Development Corporation (PGCEDC) is proud to present our own Pathways - a dynamic series of programs that take a deep dive into important economic development and business topics dedicated to growing our local business eco-system. </a:t>
            </a:r>
          </a:p>
          <a:p>
            <a:pPr algn="ctr">
              <a:lnSpc>
                <a:spcPts val="4200"/>
              </a:lnSpc>
            </a:pPr>
            <a:endParaRPr lang="en-US" sz="3000" dirty="0">
              <a:solidFill>
                <a:srgbClr val="FFFFFF"/>
              </a:solidFill>
              <a:latin typeface="Lato Bold"/>
            </a:endParaRPr>
          </a:p>
          <a:p>
            <a:pPr algn="ctr">
              <a:lnSpc>
                <a:spcPts val="4200"/>
              </a:lnSpc>
              <a:spcBef>
                <a:spcPct val="0"/>
              </a:spcBef>
            </a:pPr>
            <a:r>
              <a:rPr lang="en-US" sz="3000" dirty="0">
                <a:solidFill>
                  <a:srgbClr val="FFFFFF"/>
                </a:solidFill>
                <a:latin typeface="Lato Bold"/>
              </a:rPr>
              <a:t>Our goal is to educate, inform and prepare local business owners to be at the top of their game when it comes to business expansion, management, financing, company finances and how to secure top level contracts. Together, with industry experts, we are Prince George’s Proud to be your resource partners for business growth.</a:t>
            </a:r>
          </a:p>
        </p:txBody>
      </p:sp>
      <p:grpSp>
        <p:nvGrpSpPr>
          <p:cNvPr id="5" name="Group 5"/>
          <p:cNvGrpSpPr/>
          <p:nvPr/>
        </p:nvGrpSpPr>
        <p:grpSpPr>
          <a:xfrm>
            <a:off x="16095359" y="209272"/>
            <a:ext cx="1901941" cy="589002"/>
            <a:chOff x="0" y="0"/>
            <a:chExt cx="2535921" cy="785337"/>
          </a:xfrm>
        </p:grpSpPr>
        <p:sp>
          <p:nvSpPr>
            <p:cNvPr id="6" name="TextBox 6"/>
            <p:cNvSpPr txBox="1"/>
            <p:nvPr/>
          </p:nvSpPr>
          <p:spPr>
            <a:xfrm>
              <a:off x="34165" y="133350"/>
              <a:ext cx="2501756" cy="482503"/>
            </a:xfrm>
            <a:prstGeom prst="rect">
              <a:avLst/>
            </a:prstGeom>
          </p:spPr>
          <p:txBody>
            <a:bodyPr lIns="0" tIns="0" rIns="0" bIns="0" rtlCol="0" anchor="t">
              <a:spAutoFit/>
            </a:bodyPr>
            <a:lstStyle/>
            <a:p>
              <a:pPr algn="l">
                <a:lnSpc>
                  <a:spcPts val="1517"/>
                </a:lnSpc>
                <a:spcBef>
                  <a:spcPct val="0"/>
                </a:spcBef>
              </a:pPr>
              <a:r>
                <a:rPr lang="en-US" sz="3035" dirty="0">
                  <a:solidFill>
                    <a:srgbClr val="DA9231"/>
                  </a:solidFill>
                  <a:latin typeface="DIN 1451 Std"/>
                </a:rPr>
                <a:t>PATHWAYS</a:t>
              </a:r>
            </a:p>
          </p:txBody>
        </p:sp>
        <p:sp>
          <p:nvSpPr>
            <p:cNvPr id="7" name="TextBox 7"/>
            <p:cNvSpPr txBox="1"/>
            <p:nvPr/>
          </p:nvSpPr>
          <p:spPr>
            <a:xfrm>
              <a:off x="882905" y="552134"/>
              <a:ext cx="1653016" cy="188730"/>
            </a:xfrm>
            <a:prstGeom prst="rect">
              <a:avLst/>
            </a:prstGeom>
          </p:spPr>
          <p:txBody>
            <a:bodyPr lIns="0" tIns="0" rIns="0" bIns="0" rtlCol="0" anchor="t">
              <a:spAutoFit/>
            </a:bodyPr>
            <a:lstStyle/>
            <a:p>
              <a:pPr>
                <a:lnSpc>
                  <a:spcPts val="533"/>
                </a:lnSpc>
              </a:pPr>
              <a:r>
                <a:rPr lang="en-US" sz="463" dirty="0">
                  <a:solidFill>
                    <a:srgbClr val="FFFFFF"/>
                  </a:solidFill>
                  <a:latin typeface="Lato Bold"/>
                </a:rPr>
                <a:t>POWERED BY PRINCE GEORGE'S COUNTY ECONOMIC DEVELOPMENT CORPORATION</a:t>
              </a:r>
            </a:p>
          </p:txBody>
        </p:sp>
        <p:pic>
          <p:nvPicPr>
            <p:cNvPr id="8" name="Picture 8"/>
            <p:cNvPicPr>
              <a:picLocks noChangeAspect="1"/>
            </p:cNvPicPr>
            <p:nvPr/>
          </p:nvPicPr>
          <p:blipFill>
            <a:blip r:embed="rId5"/>
            <a:srcRect r="26697"/>
            <a:stretch>
              <a:fillRect/>
            </a:stretch>
          </p:blipFill>
          <p:spPr>
            <a:xfrm>
              <a:off x="0" y="517187"/>
              <a:ext cx="845416" cy="268149"/>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4073" y="-249039"/>
            <a:ext cx="8060255" cy="10908636"/>
          </a:xfrm>
          <a:prstGeom prst="rect">
            <a:avLst/>
          </a:prstGeom>
          <a:solidFill>
            <a:srgbClr val="002147"/>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143500" y="2496935"/>
            <a:ext cx="10287000" cy="5293129"/>
          </a:xfrm>
          <a:prstGeom prst="rect">
            <a:avLst/>
          </a:prstGeom>
        </p:spPr>
      </p:pic>
      <p:pic>
        <p:nvPicPr>
          <p:cNvPr id="4" name="Picture 4"/>
          <p:cNvPicPr>
            <a:picLocks noChangeAspect="1"/>
          </p:cNvPicPr>
          <p:nvPr/>
        </p:nvPicPr>
        <p:blipFill>
          <a:blip r:embed="rId4">
            <a:alphaModFix amt="43999"/>
          </a:blip>
          <a:srcRect r="21307"/>
          <a:stretch>
            <a:fillRect/>
          </a:stretch>
        </p:blipFill>
        <p:spPr>
          <a:xfrm>
            <a:off x="-4469448" y="0"/>
            <a:ext cx="12145629" cy="10287000"/>
          </a:xfrm>
          <a:prstGeom prst="rect">
            <a:avLst/>
          </a:prstGeom>
        </p:spPr>
      </p:pic>
      <p:sp>
        <p:nvSpPr>
          <p:cNvPr id="5" name="TextBox 5"/>
          <p:cNvSpPr txBox="1"/>
          <p:nvPr/>
        </p:nvSpPr>
        <p:spPr>
          <a:xfrm>
            <a:off x="570900" y="914400"/>
            <a:ext cx="7311772" cy="1953260"/>
          </a:xfrm>
          <a:prstGeom prst="rect">
            <a:avLst/>
          </a:prstGeom>
        </p:spPr>
        <p:txBody>
          <a:bodyPr lIns="0" tIns="0" rIns="0" bIns="0" rtlCol="0" anchor="t">
            <a:spAutoFit/>
          </a:bodyPr>
          <a:lstStyle/>
          <a:p>
            <a:pPr algn="l">
              <a:lnSpc>
                <a:spcPts val="7839"/>
              </a:lnSpc>
            </a:pPr>
            <a:r>
              <a:rPr lang="en-US" sz="5600" dirty="0">
                <a:solidFill>
                  <a:srgbClr val="FFFFFF"/>
                </a:solidFill>
                <a:latin typeface="Montserrat Classic Bold"/>
              </a:rPr>
              <a:t>EDC CORE SERVICES</a:t>
            </a:r>
          </a:p>
        </p:txBody>
      </p:sp>
      <p:sp>
        <p:nvSpPr>
          <p:cNvPr id="6" name="TextBox 6"/>
          <p:cNvSpPr txBox="1"/>
          <p:nvPr/>
        </p:nvSpPr>
        <p:spPr>
          <a:xfrm>
            <a:off x="7924045" y="942975"/>
            <a:ext cx="10363955" cy="7590283"/>
          </a:xfrm>
          <a:prstGeom prst="rect">
            <a:avLst/>
          </a:prstGeom>
        </p:spPr>
        <p:txBody>
          <a:bodyPr lIns="0" tIns="0" rIns="0" bIns="0" rtlCol="0" anchor="t">
            <a:spAutoFit/>
          </a:bodyPr>
          <a:lstStyle/>
          <a:p>
            <a:pPr marL="668710" lvl="1" indent="-334355">
              <a:lnSpc>
                <a:spcPts val="4645"/>
              </a:lnSpc>
              <a:buFont typeface="Arial"/>
              <a:buChar char="•"/>
            </a:pPr>
            <a:r>
              <a:rPr lang="en-US" sz="3097" spc="30" dirty="0">
                <a:solidFill>
                  <a:srgbClr val="000000"/>
                </a:solidFill>
                <a:latin typeface="Montserrat Light"/>
              </a:rPr>
              <a:t>Business Community Proponent </a:t>
            </a:r>
          </a:p>
          <a:p>
            <a:pPr marL="668710" lvl="1" indent="-334355">
              <a:lnSpc>
                <a:spcPts val="4645"/>
              </a:lnSpc>
              <a:buFont typeface="Arial"/>
              <a:buChar char="•"/>
            </a:pPr>
            <a:r>
              <a:rPr lang="en-US" sz="3097" spc="30" dirty="0">
                <a:solidFill>
                  <a:srgbClr val="000000"/>
                </a:solidFill>
                <a:latin typeface="Montserrat Light"/>
              </a:rPr>
              <a:t>Strategic Plan Update</a:t>
            </a:r>
          </a:p>
          <a:p>
            <a:pPr marL="668710" lvl="1" indent="-334355">
              <a:lnSpc>
                <a:spcPts val="4645"/>
              </a:lnSpc>
              <a:buFont typeface="Arial"/>
              <a:buChar char="•"/>
            </a:pPr>
            <a:r>
              <a:rPr lang="en-US" sz="3097" spc="30" dirty="0">
                <a:solidFill>
                  <a:srgbClr val="000000"/>
                </a:solidFill>
                <a:latin typeface="Montserrat Light"/>
              </a:rPr>
              <a:t>Site Selection</a:t>
            </a:r>
          </a:p>
          <a:p>
            <a:pPr marL="668710" lvl="1" indent="-334355">
              <a:lnSpc>
                <a:spcPts val="4645"/>
              </a:lnSpc>
              <a:buFont typeface="Arial"/>
              <a:buChar char="•"/>
            </a:pPr>
            <a:r>
              <a:rPr lang="en-US" sz="3097" spc="30" dirty="0">
                <a:solidFill>
                  <a:srgbClr val="000000"/>
                </a:solidFill>
                <a:latin typeface="Montserrat Light"/>
              </a:rPr>
              <a:t>Economic and Demographic Data</a:t>
            </a:r>
          </a:p>
          <a:p>
            <a:pPr marL="668710" lvl="1" indent="-334355">
              <a:lnSpc>
                <a:spcPts val="4645"/>
              </a:lnSpc>
              <a:buFont typeface="Arial"/>
              <a:buChar char="•"/>
            </a:pPr>
            <a:r>
              <a:rPr lang="en-US" sz="3097" spc="30" dirty="0">
                <a:solidFill>
                  <a:srgbClr val="000000"/>
                </a:solidFill>
                <a:latin typeface="Montserrat Light"/>
              </a:rPr>
              <a:t>Leasing and For-Sale contact information</a:t>
            </a:r>
          </a:p>
          <a:p>
            <a:pPr marL="668710" lvl="1" indent="-334355">
              <a:lnSpc>
                <a:spcPts val="4645"/>
              </a:lnSpc>
              <a:buFont typeface="Arial"/>
              <a:buChar char="•"/>
            </a:pPr>
            <a:r>
              <a:rPr lang="en-US" sz="3097" spc="30" dirty="0">
                <a:solidFill>
                  <a:srgbClr val="000000"/>
                </a:solidFill>
                <a:latin typeface="Montserrat Light"/>
              </a:rPr>
              <a:t>Permit Assistance</a:t>
            </a:r>
          </a:p>
          <a:p>
            <a:pPr marL="668710" lvl="1" indent="-334355">
              <a:lnSpc>
                <a:spcPts val="4645"/>
              </a:lnSpc>
              <a:buFont typeface="Arial"/>
              <a:buChar char="•"/>
            </a:pPr>
            <a:r>
              <a:rPr lang="en-US" sz="3097" spc="30" dirty="0">
                <a:solidFill>
                  <a:srgbClr val="000000"/>
                </a:solidFill>
                <a:latin typeface="Montserrat Light"/>
              </a:rPr>
              <a:t>Targeted Attraction and Retention</a:t>
            </a:r>
          </a:p>
          <a:p>
            <a:pPr marL="668710" lvl="1" indent="-334355">
              <a:lnSpc>
                <a:spcPts val="4645"/>
              </a:lnSpc>
              <a:buFont typeface="Arial"/>
              <a:buChar char="•"/>
            </a:pPr>
            <a:r>
              <a:rPr lang="en-US" sz="3097" spc="30" dirty="0">
                <a:solidFill>
                  <a:srgbClr val="000000"/>
                </a:solidFill>
                <a:latin typeface="Montserrat Light"/>
              </a:rPr>
              <a:t>Pre-submission meetings with multiple agencies</a:t>
            </a:r>
          </a:p>
          <a:p>
            <a:pPr marL="668710" lvl="1" indent="-334355">
              <a:lnSpc>
                <a:spcPts val="4645"/>
              </a:lnSpc>
              <a:buFont typeface="Arial"/>
              <a:buChar char="•"/>
            </a:pPr>
            <a:r>
              <a:rPr lang="en-US" sz="3097" spc="30" dirty="0">
                <a:solidFill>
                  <a:srgbClr val="000000"/>
                </a:solidFill>
                <a:latin typeface="Montserrat Light"/>
              </a:rPr>
              <a:t>Expedited Services</a:t>
            </a:r>
          </a:p>
          <a:p>
            <a:pPr marL="668710" lvl="1" indent="-334355">
              <a:lnSpc>
                <a:spcPts val="4645"/>
              </a:lnSpc>
              <a:buFont typeface="Arial"/>
              <a:buChar char="•"/>
            </a:pPr>
            <a:r>
              <a:rPr lang="en-US" sz="3097" spc="30" dirty="0">
                <a:solidFill>
                  <a:srgbClr val="000000"/>
                </a:solidFill>
                <a:latin typeface="Montserrat Light"/>
              </a:rPr>
              <a:t>Problem Solving and Intervention</a:t>
            </a:r>
          </a:p>
          <a:p>
            <a:pPr marL="668710" lvl="1" indent="-334355">
              <a:lnSpc>
                <a:spcPts val="4645"/>
              </a:lnSpc>
              <a:buFont typeface="Arial"/>
              <a:buChar char="•"/>
            </a:pPr>
            <a:r>
              <a:rPr lang="en-US" sz="3097" spc="30" dirty="0">
                <a:solidFill>
                  <a:srgbClr val="000000"/>
                </a:solidFill>
                <a:latin typeface="Montserrat Light"/>
              </a:rPr>
              <a:t>Identification of appropriate incentives</a:t>
            </a:r>
          </a:p>
          <a:p>
            <a:pPr marL="668710" lvl="1" indent="-334355">
              <a:lnSpc>
                <a:spcPts val="4645"/>
              </a:lnSpc>
              <a:buFont typeface="Arial"/>
              <a:buChar char="•"/>
            </a:pPr>
            <a:r>
              <a:rPr lang="en-US" sz="3097" spc="30" dirty="0">
                <a:solidFill>
                  <a:srgbClr val="000000"/>
                </a:solidFill>
                <a:latin typeface="Montserrat Light"/>
              </a:rPr>
              <a:t>Marketing, Promotion and Communication</a:t>
            </a:r>
          </a:p>
          <a:p>
            <a:pPr marL="668711" lvl="1" indent="-334355">
              <a:lnSpc>
                <a:spcPts val="4645"/>
              </a:lnSpc>
              <a:buFont typeface="Arial"/>
              <a:buChar char="•"/>
            </a:pPr>
            <a:r>
              <a:rPr lang="en-US" sz="3097" spc="30" dirty="0">
                <a:solidFill>
                  <a:srgbClr val="000000"/>
                </a:solidFill>
                <a:latin typeface="Montserrat Light"/>
              </a:rPr>
              <a:t>Networking and  Connections</a:t>
            </a:r>
          </a:p>
        </p:txBody>
      </p:sp>
      <p:grpSp>
        <p:nvGrpSpPr>
          <p:cNvPr id="7" name="Group 7"/>
          <p:cNvGrpSpPr/>
          <p:nvPr/>
        </p:nvGrpSpPr>
        <p:grpSpPr>
          <a:xfrm>
            <a:off x="16095359" y="209272"/>
            <a:ext cx="1901941" cy="589002"/>
            <a:chOff x="0" y="0"/>
            <a:chExt cx="2535921" cy="785337"/>
          </a:xfrm>
        </p:grpSpPr>
        <p:sp>
          <p:nvSpPr>
            <p:cNvPr id="8" name="TextBox 8"/>
            <p:cNvSpPr txBox="1"/>
            <p:nvPr/>
          </p:nvSpPr>
          <p:spPr>
            <a:xfrm>
              <a:off x="34165" y="133350"/>
              <a:ext cx="2501756" cy="482503"/>
            </a:xfrm>
            <a:prstGeom prst="rect">
              <a:avLst/>
            </a:prstGeom>
          </p:spPr>
          <p:txBody>
            <a:bodyPr lIns="0" tIns="0" rIns="0" bIns="0" rtlCol="0" anchor="t">
              <a:spAutoFit/>
            </a:bodyPr>
            <a:lstStyle/>
            <a:p>
              <a:pPr algn="l">
                <a:lnSpc>
                  <a:spcPts val="1517"/>
                </a:lnSpc>
                <a:spcBef>
                  <a:spcPct val="0"/>
                </a:spcBef>
              </a:pPr>
              <a:r>
                <a:rPr lang="en-US" sz="3035" dirty="0">
                  <a:solidFill>
                    <a:srgbClr val="DA9231"/>
                  </a:solidFill>
                  <a:latin typeface="DIN 1451 Std"/>
                </a:rPr>
                <a:t>PATHWAYS</a:t>
              </a:r>
            </a:p>
          </p:txBody>
        </p:sp>
        <p:sp>
          <p:nvSpPr>
            <p:cNvPr id="9" name="TextBox 9"/>
            <p:cNvSpPr txBox="1"/>
            <p:nvPr/>
          </p:nvSpPr>
          <p:spPr>
            <a:xfrm>
              <a:off x="882905" y="552134"/>
              <a:ext cx="1653016" cy="188730"/>
            </a:xfrm>
            <a:prstGeom prst="rect">
              <a:avLst/>
            </a:prstGeom>
          </p:spPr>
          <p:txBody>
            <a:bodyPr lIns="0" tIns="0" rIns="0" bIns="0" rtlCol="0" anchor="t">
              <a:spAutoFit/>
            </a:bodyPr>
            <a:lstStyle/>
            <a:p>
              <a:pPr>
                <a:lnSpc>
                  <a:spcPts val="533"/>
                </a:lnSpc>
              </a:pPr>
              <a:r>
                <a:rPr lang="en-US" sz="463" dirty="0">
                  <a:solidFill>
                    <a:srgbClr val="78297E"/>
                  </a:solidFill>
                  <a:latin typeface="Lato Bold"/>
                </a:rPr>
                <a:t>POWERED BY PRINCE GEORGE'S COUNTY ECONOMIC DEVELOPMENT CORPORATION</a:t>
              </a:r>
            </a:p>
          </p:txBody>
        </p:sp>
        <p:pic>
          <p:nvPicPr>
            <p:cNvPr id="10" name="Picture 10"/>
            <p:cNvPicPr>
              <a:picLocks noChangeAspect="1"/>
            </p:cNvPicPr>
            <p:nvPr/>
          </p:nvPicPr>
          <p:blipFill>
            <a:blip r:embed="rId5"/>
            <a:srcRect r="26697"/>
            <a:stretch>
              <a:fillRect/>
            </a:stretch>
          </p:blipFill>
          <p:spPr>
            <a:xfrm>
              <a:off x="0" y="517187"/>
              <a:ext cx="845416" cy="268149"/>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84073" y="-249039"/>
            <a:ext cx="8266746" cy="10908636"/>
          </a:xfrm>
          <a:prstGeom prst="rect">
            <a:avLst/>
          </a:prstGeom>
          <a:solidFill>
            <a:srgbClr val="002147"/>
          </a:solidFill>
        </p:spPr>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5143500" y="2496935"/>
            <a:ext cx="10287000" cy="5293129"/>
          </a:xfrm>
          <a:prstGeom prst="rect">
            <a:avLst/>
          </a:prstGeom>
        </p:spPr>
      </p:pic>
      <p:pic>
        <p:nvPicPr>
          <p:cNvPr id="4" name="Picture 4"/>
          <p:cNvPicPr>
            <a:picLocks noChangeAspect="1"/>
          </p:cNvPicPr>
          <p:nvPr/>
        </p:nvPicPr>
        <p:blipFill>
          <a:blip r:embed="rId4">
            <a:alphaModFix amt="43999"/>
          </a:blip>
          <a:srcRect r="33992"/>
          <a:stretch>
            <a:fillRect/>
          </a:stretch>
        </p:blipFill>
        <p:spPr>
          <a:xfrm>
            <a:off x="-2296284" y="0"/>
            <a:ext cx="10178956" cy="10287000"/>
          </a:xfrm>
          <a:prstGeom prst="rect">
            <a:avLst/>
          </a:prstGeom>
        </p:spPr>
      </p:pic>
      <p:sp>
        <p:nvSpPr>
          <p:cNvPr id="5" name="TextBox 5"/>
          <p:cNvSpPr txBox="1"/>
          <p:nvPr/>
        </p:nvSpPr>
        <p:spPr>
          <a:xfrm>
            <a:off x="1028700" y="914400"/>
            <a:ext cx="7311772" cy="1953260"/>
          </a:xfrm>
          <a:prstGeom prst="rect">
            <a:avLst/>
          </a:prstGeom>
        </p:spPr>
        <p:txBody>
          <a:bodyPr lIns="0" tIns="0" rIns="0" bIns="0" rtlCol="0" anchor="t">
            <a:spAutoFit/>
          </a:bodyPr>
          <a:lstStyle/>
          <a:p>
            <a:pPr algn="l">
              <a:lnSpc>
                <a:spcPts val="7839"/>
              </a:lnSpc>
            </a:pPr>
            <a:r>
              <a:rPr lang="en-US" sz="5600" dirty="0">
                <a:solidFill>
                  <a:srgbClr val="FFFFFF"/>
                </a:solidFill>
                <a:latin typeface="Montserrat Classic Bold"/>
              </a:rPr>
              <a:t>SMALL BUSINESS SERVICES</a:t>
            </a:r>
          </a:p>
        </p:txBody>
      </p:sp>
      <p:sp>
        <p:nvSpPr>
          <p:cNvPr id="6" name="TextBox 6"/>
          <p:cNvSpPr txBox="1"/>
          <p:nvPr/>
        </p:nvSpPr>
        <p:spPr>
          <a:xfrm>
            <a:off x="7999082" y="3710281"/>
            <a:ext cx="10003852" cy="4982083"/>
          </a:xfrm>
          <a:prstGeom prst="rect">
            <a:avLst/>
          </a:prstGeom>
        </p:spPr>
        <p:txBody>
          <a:bodyPr lIns="0" tIns="0" rIns="0" bIns="0" rtlCol="0" anchor="t">
            <a:spAutoFit/>
          </a:bodyPr>
          <a:lstStyle/>
          <a:p>
            <a:pPr marL="669290" lvl="1" indent="-334645">
              <a:lnSpc>
                <a:spcPts val="4991"/>
              </a:lnSpc>
              <a:buFont typeface="Arial"/>
              <a:buChar char="•"/>
            </a:pPr>
            <a:r>
              <a:rPr lang="en-US" sz="3100" spc="31" dirty="0">
                <a:solidFill>
                  <a:srgbClr val="000000"/>
                </a:solidFill>
                <a:latin typeface="Montserrat Light"/>
              </a:rPr>
              <a:t>Business Development Trainings &amp; Workshops</a:t>
            </a:r>
          </a:p>
          <a:p>
            <a:pPr marL="669290" lvl="1" indent="-334645">
              <a:lnSpc>
                <a:spcPts val="4991"/>
              </a:lnSpc>
              <a:buFont typeface="Arial"/>
              <a:buChar char="•"/>
            </a:pPr>
            <a:r>
              <a:rPr lang="en-US" sz="3100" spc="31" dirty="0">
                <a:solidFill>
                  <a:srgbClr val="000000"/>
                </a:solidFill>
                <a:latin typeface="Montserrat Light"/>
              </a:rPr>
              <a:t>Access to Financing</a:t>
            </a:r>
          </a:p>
          <a:p>
            <a:pPr marL="669290" lvl="1" indent="-334645">
              <a:lnSpc>
                <a:spcPts val="4991"/>
              </a:lnSpc>
              <a:buFont typeface="Arial"/>
              <a:buChar char="•"/>
            </a:pPr>
            <a:r>
              <a:rPr lang="en-US" sz="3100" spc="31" dirty="0">
                <a:solidFill>
                  <a:srgbClr val="000000"/>
                </a:solidFill>
                <a:latin typeface="Montserrat Light"/>
              </a:rPr>
              <a:t>Connections with resource partners</a:t>
            </a:r>
          </a:p>
          <a:p>
            <a:pPr marL="1338580" lvl="2" indent="-446193">
              <a:lnSpc>
                <a:spcPts val="4991"/>
              </a:lnSpc>
              <a:buFont typeface="Arial"/>
              <a:buChar char="⚬"/>
            </a:pPr>
            <a:r>
              <a:rPr lang="en-US" sz="3100" spc="31" dirty="0">
                <a:solidFill>
                  <a:srgbClr val="000000"/>
                </a:solidFill>
                <a:latin typeface="Montserrat Light"/>
              </a:rPr>
              <a:t>SCORE, SBDC, PTAC, MWBC, TEDCO</a:t>
            </a:r>
          </a:p>
          <a:p>
            <a:pPr marL="669290" lvl="1" indent="-334645">
              <a:lnSpc>
                <a:spcPts val="4991"/>
              </a:lnSpc>
              <a:buFont typeface="Arial"/>
              <a:buChar char="•"/>
            </a:pPr>
            <a:r>
              <a:rPr lang="en-US" sz="3100" spc="31" dirty="0">
                <a:solidFill>
                  <a:srgbClr val="000000"/>
                </a:solidFill>
                <a:latin typeface="Montserrat Light"/>
              </a:rPr>
              <a:t>Connections to other Business Incubators</a:t>
            </a:r>
          </a:p>
          <a:p>
            <a:pPr marL="669290" lvl="1" indent="-334645">
              <a:lnSpc>
                <a:spcPts val="4991"/>
              </a:lnSpc>
              <a:buFont typeface="Arial"/>
              <a:buChar char="•"/>
            </a:pPr>
            <a:r>
              <a:rPr lang="en-US" sz="3100" spc="31" dirty="0">
                <a:solidFill>
                  <a:srgbClr val="000000"/>
                </a:solidFill>
                <a:latin typeface="Montserrat Light"/>
              </a:rPr>
              <a:t>Site Selection</a:t>
            </a:r>
          </a:p>
          <a:p>
            <a:pPr marL="669289" lvl="1" indent="-334645">
              <a:lnSpc>
                <a:spcPts val="4990"/>
              </a:lnSpc>
              <a:buFont typeface="Arial"/>
              <a:buChar char="•"/>
            </a:pPr>
            <a:r>
              <a:rPr lang="en-US" sz="3100" spc="31" dirty="0">
                <a:solidFill>
                  <a:srgbClr val="000000"/>
                </a:solidFill>
                <a:latin typeface="Montserrat Light"/>
              </a:rPr>
              <a:t>Innovation Station Business Incubator Co-working and Virtual Space</a:t>
            </a:r>
          </a:p>
        </p:txBody>
      </p:sp>
      <p:grpSp>
        <p:nvGrpSpPr>
          <p:cNvPr id="7" name="Group 7"/>
          <p:cNvGrpSpPr/>
          <p:nvPr/>
        </p:nvGrpSpPr>
        <p:grpSpPr>
          <a:xfrm>
            <a:off x="16095359" y="209272"/>
            <a:ext cx="1901941" cy="589002"/>
            <a:chOff x="0" y="0"/>
            <a:chExt cx="2535921" cy="785337"/>
          </a:xfrm>
        </p:grpSpPr>
        <p:sp>
          <p:nvSpPr>
            <p:cNvPr id="8" name="TextBox 8"/>
            <p:cNvSpPr txBox="1"/>
            <p:nvPr/>
          </p:nvSpPr>
          <p:spPr>
            <a:xfrm>
              <a:off x="34165" y="133350"/>
              <a:ext cx="2501756" cy="482503"/>
            </a:xfrm>
            <a:prstGeom prst="rect">
              <a:avLst/>
            </a:prstGeom>
          </p:spPr>
          <p:txBody>
            <a:bodyPr lIns="0" tIns="0" rIns="0" bIns="0" rtlCol="0" anchor="t">
              <a:spAutoFit/>
            </a:bodyPr>
            <a:lstStyle/>
            <a:p>
              <a:pPr algn="l">
                <a:lnSpc>
                  <a:spcPts val="1517"/>
                </a:lnSpc>
                <a:spcBef>
                  <a:spcPct val="0"/>
                </a:spcBef>
              </a:pPr>
              <a:r>
                <a:rPr lang="en-US" sz="3035" dirty="0">
                  <a:solidFill>
                    <a:srgbClr val="DA9231"/>
                  </a:solidFill>
                  <a:latin typeface="DIN 1451 Std"/>
                </a:rPr>
                <a:t>PATHWAYS</a:t>
              </a:r>
            </a:p>
          </p:txBody>
        </p:sp>
        <p:sp>
          <p:nvSpPr>
            <p:cNvPr id="9" name="TextBox 9"/>
            <p:cNvSpPr txBox="1"/>
            <p:nvPr/>
          </p:nvSpPr>
          <p:spPr>
            <a:xfrm>
              <a:off x="882905" y="552134"/>
              <a:ext cx="1653016" cy="188730"/>
            </a:xfrm>
            <a:prstGeom prst="rect">
              <a:avLst/>
            </a:prstGeom>
          </p:spPr>
          <p:txBody>
            <a:bodyPr lIns="0" tIns="0" rIns="0" bIns="0" rtlCol="0" anchor="t">
              <a:spAutoFit/>
            </a:bodyPr>
            <a:lstStyle/>
            <a:p>
              <a:pPr>
                <a:lnSpc>
                  <a:spcPts val="533"/>
                </a:lnSpc>
              </a:pPr>
              <a:r>
                <a:rPr lang="en-US" sz="463" dirty="0">
                  <a:solidFill>
                    <a:srgbClr val="78297E"/>
                  </a:solidFill>
                  <a:latin typeface="Lato Bold"/>
                </a:rPr>
                <a:t>POWERED BY PRINCE GEORGE'S COUNTY ECONOMIC DEVELOPMENT CORPORATION</a:t>
              </a:r>
            </a:p>
          </p:txBody>
        </p:sp>
        <p:pic>
          <p:nvPicPr>
            <p:cNvPr id="10" name="Picture 10"/>
            <p:cNvPicPr>
              <a:picLocks noChangeAspect="1"/>
            </p:cNvPicPr>
            <p:nvPr/>
          </p:nvPicPr>
          <p:blipFill>
            <a:blip r:embed="rId5"/>
            <a:srcRect r="26697"/>
            <a:stretch>
              <a:fillRect/>
            </a:stretch>
          </p:blipFill>
          <p:spPr>
            <a:xfrm>
              <a:off x="0" y="517187"/>
              <a:ext cx="845416" cy="268149"/>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rcRect t="7865" b="7865"/>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0" y="-209550"/>
            <a:ext cx="10592316" cy="10706100"/>
          </a:xfrm>
          <a:prstGeom prst="rect">
            <a:avLst/>
          </a:prstGeom>
          <a:solidFill>
            <a:srgbClr val="DA9231">
              <a:alpha val="49803"/>
            </a:srgbClr>
          </a:solidFill>
        </p:spPr>
      </p:sp>
      <p:sp>
        <p:nvSpPr>
          <p:cNvPr id="3" name="TextBox 3"/>
          <p:cNvSpPr txBox="1"/>
          <p:nvPr/>
        </p:nvSpPr>
        <p:spPr>
          <a:xfrm>
            <a:off x="1315997" y="3070017"/>
            <a:ext cx="8000194" cy="563880"/>
          </a:xfrm>
          <a:prstGeom prst="rect">
            <a:avLst/>
          </a:prstGeom>
        </p:spPr>
        <p:txBody>
          <a:bodyPr lIns="0" tIns="0" rIns="0" bIns="0" rtlCol="0" anchor="t">
            <a:spAutoFit/>
          </a:bodyPr>
          <a:lstStyle/>
          <a:p>
            <a:pPr>
              <a:lnSpc>
                <a:spcPts val="4620"/>
              </a:lnSpc>
            </a:pPr>
            <a:r>
              <a:rPr lang="en-US" sz="3300" spc="363" dirty="0">
                <a:solidFill>
                  <a:srgbClr val="002147"/>
                </a:solidFill>
                <a:latin typeface="Montserrat Classic"/>
              </a:rPr>
              <a:t>CRYSTAL BALLARD</a:t>
            </a:r>
          </a:p>
        </p:txBody>
      </p:sp>
      <p:sp>
        <p:nvSpPr>
          <p:cNvPr id="4" name="TextBox 4"/>
          <p:cNvSpPr txBox="1"/>
          <p:nvPr/>
        </p:nvSpPr>
        <p:spPr>
          <a:xfrm>
            <a:off x="1315997" y="3676867"/>
            <a:ext cx="8803435" cy="1143000"/>
          </a:xfrm>
          <a:prstGeom prst="rect">
            <a:avLst/>
          </a:prstGeom>
        </p:spPr>
        <p:txBody>
          <a:bodyPr lIns="0" tIns="0" rIns="0" bIns="0" rtlCol="0" anchor="t">
            <a:spAutoFit/>
          </a:bodyPr>
          <a:lstStyle/>
          <a:p>
            <a:pPr>
              <a:lnSpc>
                <a:spcPts val="4500"/>
              </a:lnSpc>
            </a:pPr>
            <a:r>
              <a:rPr lang="en-US" sz="3000" spc="30" dirty="0">
                <a:solidFill>
                  <a:srgbClr val="FFFFFF"/>
                </a:solidFill>
                <a:latin typeface="Montserrat Light Italics"/>
              </a:rPr>
              <a:t>Business Development Program Coordinator</a:t>
            </a:r>
          </a:p>
          <a:p>
            <a:pPr>
              <a:lnSpc>
                <a:spcPts val="4500"/>
              </a:lnSpc>
            </a:pPr>
            <a:r>
              <a:rPr lang="en-US" sz="3000" spc="30" dirty="0">
                <a:solidFill>
                  <a:srgbClr val="FFFFFF"/>
                </a:solidFill>
                <a:latin typeface="Montserrat Light"/>
              </a:rPr>
              <a:t>CKballard@co.pg.md.us</a:t>
            </a:r>
          </a:p>
        </p:txBody>
      </p:sp>
      <p:sp>
        <p:nvSpPr>
          <p:cNvPr id="5" name="TextBox 5"/>
          <p:cNvSpPr txBox="1"/>
          <p:nvPr/>
        </p:nvSpPr>
        <p:spPr>
          <a:xfrm>
            <a:off x="11231163" y="2343112"/>
            <a:ext cx="6491061" cy="4051716"/>
          </a:xfrm>
          <a:prstGeom prst="rect">
            <a:avLst/>
          </a:prstGeom>
        </p:spPr>
        <p:txBody>
          <a:bodyPr lIns="0" tIns="0" rIns="0" bIns="0" rtlCol="0" anchor="t">
            <a:spAutoFit/>
          </a:bodyPr>
          <a:lstStyle/>
          <a:p>
            <a:pPr algn="ctr">
              <a:lnSpc>
                <a:spcPts val="6381"/>
              </a:lnSpc>
            </a:pPr>
            <a:r>
              <a:rPr lang="en-US" sz="5064" spc="45" dirty="0">
                <a:solidFill>
                  <a:srgbClr val="FFFFFF"/>
                </a:solidFill>
                <a:latin typeface="Montserrat Classic Bold"/>
              </a:rPr>
              <a:t>For More Information Regarding </a:t>
            </a:r>
            <a:r>
              <a:rPr lang="en-US" sz="5064" spc="45" dirty="0">
                <a:solidFill>
                  <a:srgbClr val="DA9231"/>
                </a:solidFill>
                <a:latin typeface="Montserrat Classic Bold"/>
              </a:rPr>
              <a:t>Pathways </a:t>
            </a:r>
            <a:r>
              <a:rPr lang="en-US" sz="5064" spc="45" dirty="0">
                <a:solidFill>
                  <a:srgbClr val="FFFFFF"/>
                </a:solidFill>
                <a:latin typeface="Montserrat Classic Bold"/>
              </a:rPr>
              <a:t>and </a:t>
            </a:r>
          </a:p>
          <a:p>
            <a:pPr algn="ctr">
              <a:lnSpc>
                <a:spcPts val="6381"/>
              </a:lnSpc>
            </a:pPr>
            <a:r>
              <a:rPr lang="en-US" sz="5064" spc="45" dirty="0">
                <a:solidFill>
                  <a:srgbClr val="FFFFFF"/>
                </a:solidFill>
                <a:latin typeface="Montserrat Classic Bold"/>
              </a:rPr>
              <a:t>EDC Services </a:t>
            </a:r>
          </a:p>
        </p:txBody>
      </p:sp>
      <p:sp>
        <p:nvSpPr>
          <p:cNvPr id="6" name="AutoShape 6"/>
          <p:cNvSpPr/>
          <p:nvPr/>
        </p:nvSpPr>
        <p:spPr>
          <a:xfrm>
            <a:off x="14390163" y="3955"/>
            <a:ext cx="86530" cy="1618785"/>
          </a:xfrm>
          <a:prstGeom prst="rect">
            <a:avLst/>
          </a:prstGeom>
          <a:solidFill>
            <a:srgbClr val="F8F8F2"/>
          </a:solidFill>
        </p:spPr>
      </p:sp>
      <p:sp>
        <p:nvSpPr>
          <p:cNvPr id="7" name="AutoShape 7"/>
          <p:cNvSpPr/>
          <p:nvPr/>
        </p:nvSpPr>
        <p:spPr>
          <a:xfrm>
            <a:off x="14390163" y="8668215"/>
            <a:ext cx="86530" cy="1618785"/>
          </a:xfrm>
          <a:prstGeom prst="rect">
            <a:avLst/>
          </a:prstGeom>
          <a:solidFill>
            <a:srgbClr val="F8F8F2"/>
          </a:solidFill>
        </p:spPr>
      </p:sp>
      <p:sp>
        <p:nvSpPr>
          <p:cNvPr id="8" name="TextBox 8"/>
          <p:cNvSpPr txBox="1"/>
          <p:nvPr/>
        </p:nvSpPr>
        <p:spPr>
          <a:xfrm>
            <a:off x="1315997" y="5692728"/>
            <a:ext cx="8000194" cy="563880"/>
          </a:xfrm>
          <a:prstGeom prst="rect">
            <a:avLst/>
          </a:prstGeom>
        </p:spPr>
        <p:txBody>
          <a:bodyPr lIns="0" tIns="0" rIns="0" bIns="0" rtlCol="0" anchor="t">
            <a:spAutoFit/>
          </a:bodyPr>
          <a:lstStyle/>
          <a:p>
            <a:pPr>
              <a:lnSpc>
                <a:spcPts val="4620"/>
              </a:lnSpc>
            </a:pPr>
            <a:r>
              <a:rPr lang="en-US" sz="3300" spc="363" dirty="0">
                <a:solidFill>
                  <a:srgbClr val="002147"/>
                </a:solidFill>
                <a:latin typeface="Montserrat Classic"/>
              </a:rPr>
              <a:t>ALICIA MORAN</a:t>
            </a:r>
          </a:p>
        </p:txBody>
      </p:sp>
      <p:sp>
        <p:nvSpPr>
          <p:cNvPr id="9" name="TextBox 9"/>
          <p:cNvSpPr txBox="1"/>
          <p:nvPr/>
        </p:nvSpPr>
        <p:spPr>
          <a:xfrm>
            <a:off x="1315997" y="6299578"/>
            <a:ext cx="8803435" cy="1084528"/>
          </a:xfrm>
          <a:prstGeom prst="rect">
            <a:avLst/>
          </a:prstGeom>
        </p:spPr>
        <p:txBody>
          <a:bodyPr lIns="0" tIns="0" rIns="0" bIns="0" rtlCol="0" anchor="t">
            <a:spAutoFit/>
          </a:bodyPr>
          <a:lstStyle/>
          <a:p>
            <a:pPr>
              <a:lnSpc>
                <a:spcPts val="4500"/>
              </a:lnSpc>
            </a:pPr>
            <a:r>
              <a:rPr lang="en-US" sz="3000" spc="30" dirty="0">
                <a:solidFill>
                  <a:srgbClr val="FFFFFF"/>
                </a:solidFill>
                <a:latin typeface="Montserrat Light Italics"/>
              </a:rPr>
              <a:t>Small Business Services Manager</a:t>
            </a:r>
          </a:p>
          <a:p>
            <a:pPr>
              <a:lnSpc>
                <a:spcPts val="4500"/>
              </a:lnSpc>
            </a:pPr>
            <a:r>
              <a:rPr lang="en-US" sz="3000" spc="30" dirty="0">
                <a:solidFill>
                  <a:srgbClr val="FFFFFF"/>
                </a:solidFill>
                <a:latin typeface="Montserrat Light"/>
              </a:rPr>
              <a:t>Amoran@co.pg.md.us</a:t>
            </a:r>
          </a:p>
        </p:txBody>
      </p:sp>
      <p:grpSp>
        <p:nvGrpSpPr>
          <p:cNvPr id="10" name="Group 10"/>
          <p:cNvGrpSpPr/>
          <p:nvPr/>
        </p:nvGrpSpPr>
        <p:grpSpPr>
          <a:xfrm>
            <a:off x="16095359" y="209272"/>
            <a:ext cx="1901941" cy="589002"/>
            <a:chOff x="0" y="0"/>
            <a:chExt cx="2535921" cy="785337"/>
          </a:xfrm>
        </p:grpSpPr>
        <p:sp>
          <p:nvSpPr>
            <p:cNvPr id="11" name="TextBox 11"/>
            <p:cNvSpPr txBox="1"/>
            <p:nvPr/>
          </p:nvSpPr>
          <p:spPr>
            <a:xfrm>
              <a:off x="34165" y="133350"/>
              <a:ext cx="2501756" cy="482503"/>
            </a:xfrm>
            <a:prstGeom prst="rect">
              <a:avLst/>
            </a:prstGeom>
          </p:spPr>
          <p:txBody>
            <a:bodyPr lIns="0" tIns="0" rIns="0" bIns="0" rtlCol="0" anchor="t">
              <a:spAutoFit/>
            </a:bodyPr>
            <a:lstStyle/>
            <a:p>
              <a:pPr algn="l">
                <a:lnSpc>
                  <a:spcPts val="1517"/>
                </a:lnSpc>
                <a:spcBef>
                  <a:spcPct val="0"/>
                </a:spcBef>
              </a:pPr>
              <a:r>
                <a:rPr lang="en-US" sz="3035" dirty="0">
                  <a:solidFill>
                    <a:srgbClr val="DA9231"/>
                  </a:solidFill>
                  <a:latin typeface="DIN 1451 Std"/>
                </a:rPr>
                <a:t>PATHWAYS</a:t>
              </a:r>
            </a:p>
          </p:txBody>
        </p:sp>
        <p:sp>
          <p:nvSpPr>
            <p:cNvPr id="12" name="TextBox 12"/>
            <p:cNvSpPr txBox="1"/>
            <p:nvPr/>
          </p:nvSpPr>
          <p:spPr>
            <a:xfrm>
              <a:off x="882905" y="552134"/>
              <a:ext cx="1653016" cy="188730"/>
            </a:xfrm>
            <a:prstGeom prst="rect">
              <a:avLst/>
            </a:prstGeom>
          </p:spPr>
          <p:txBody>
            <a:bodyPr lIns="0" tIns="0" rIns="0" bIns="0" rtlCol="0" anchor="t">
              <a:spAutoFit/>
            </a:bodyPr>
            <a:lstStyle/>
            <a:p>
              <a:pPr>
                <a:lnSpc>
                  <a:spcPts val="533"/>
                </a:lnSpc>
              </a:pPr>
              <a:r>
                <a:rPr lang="en-US" sz="463" dirty="0">
                  <a:solidFill>
                    <a:srgbClr val="FFFFFF"/>
                  </a:solidFill>
                  <a:latin typeface="Lato Bold"/>
                </a:rPr>
                <a:t>POWERED BY PRINCE GEORGE'S COUNTY ECONOMIC DEVELOPMENT CORPORATION</a:t>
              </a:r>
            </a:p>
          </p:txBody>
        </p:sp>
        <p:pic>
          <p:nvPicPr>
            <p:cNvPr id="13" name="Picture 13"/>
            <p:cNvPicPr>
              <a:picLocks noChangeAspect="1"/>
            </p:cNvPicPr>
            <p:nvPr/>
          </p:nvPicPr>
          <p:blipFill>
            <a:blip r:embed="rId3"/>
            <a:srcRect r="26697"/>
            <a:stretch>
              <a:fillRect/>
            </a:stretch>
          </p:blipFill>
          <p:spPr>
            <a:xfrm>
              <a:off x="0" y="517187"/>
              <a:ext cx="845416" cy="268149"/>
            </a:xfrm>
            <a:prstGeom prst="rect">
              <a:avLst/>
            </a:prstGeom>
          </p:spPr>
        </p:pic>
      </p:grpSp>
      <p:sp>
        <p:nvSpPr>
          <p:cNvPr id="14" name="TextBox 14"/>
          <p:cNvSpPr txBox="1"/>
          <p:nvPr/>
        </p:nvSpPr>
        <p:spPr>
          <a:xfrm>
            <a:off x="11251419" y="7104684"/>
            <a:ext cx="6725624" cy="829951"/>
          </a:xfrm>
          <a:prstGeom prst="rect">
            <a:avLst/>
          </a:prstGeom>
        </p:spPr>
        <p:txBody>
          <a:bodyPr lIns="0" tIns="0" rIns="0" bIns="0" rtlCol="0" anchor="t">
            <a:spAutoFit/>
          </a:bodyPr>
          <a:lstStyle/>
          <a:p>
            <a:pPr algn="ctr">
              <a:lnSpc>
                <a:spcPts val="6049"/>
              </a:lnSpc>
            </a:pPr>
            <a:r>
              <a:rPr lang="en-US" sz="4320" dirty="0">
                <a:solidFill>
                  <a:srgbClr val="DA9231"/>
                </a:solidFill>
                <a:latin typeface="DIN 1451 Std"/>
              </a:rPr>
              <a:t>www.PGCEDC.com/pathways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A58A6-1CDD-4447-9BE0-F0D6342D562E}"/>
              </a:ext>
            </a:extLst>
          </p:cNvPr>
          <p:cNvSpPr>
            <a:spLocks noGrp="1"/>
          </p:cNvSpPr>
          <p:nvPr>
            <p:ph type="ctrTitle"/>
          </p:nvPr>
        </p:nvSpPr>
        <p:spPr>
          <a:xfrm>
            <a:off x="3314700" y="5600700"/>
            <a:ext cx="11658600" cy="2743200"/>
          </a:xfrm>
        </p:spPr>
        <p:txBody>
          <a:bodyPr/>
          <a:lstStyle/>
          <a:p>
            <a:pPr>
              <a:defRPr/>
            </a:pPr>
            <a:br>
              <a:rPr lang="en-US" dirty="0">
                <a:ea typeface="ＭＳ Ｐゴシック" pitchFamily="-110" charset="-128"/>
              </a:rPr>
            </a:br>
            <a:br>
              <a:rPr lang="en-US" dirty="0">
                <a:ea typeface="ＭＳ Ｐゴシック" pitchFamily="-110" charset="-128"/>
              </a:rPr>
            </a:br>
            <a:endParaRPr lang="en-US" sz="3600" dirty="0">
              <a:ea typeface="ＭＳ Ｐゴシック" pitchFamily="-110" charset="-128"/>
            </a:endParaRPr>
          </a:p>
        </p:txBody>
      </p:sp>
      <p:sp>
        <p:nvSpPr>
          <p:cNvPr id="3" name="Subtitle 2">
            <a:extLst>
              <a:ext uri="{FF2B5EF4-FFF2-40B4-BE49-F238E27FC236}">
                <a16:creationId xmlns:a16="http://schemas.microsoft.com/office/drawing/2014/main" id="{9DC57E65-594F-47FF-8804-E8296C303D27}"/>
              </a:ext>
            </a:extLst>
          </p:cNvPr>
          <p:cNvSpPr>
            <a:spLocks noGrp="1"/>
          </p:cNvSpPr>
          <p:nvPr>
            <p:ph type="subTitle" idx="1"/>
          </p:nvPr>
        </p:nvSpPr>
        <p:spPr>
          <a:xfrm>
            <a:off x="2743200" y="2857500"/>
            <a:ext cx="12458700" cy="4572000"/>
          </a:xfrm>
        </p:spPr>
        <p:txBody>
          <a:bodyPr>
            <a:normAutofit fontScale="62500" lnSpcReduction="20000"/>
          </a:bodyPr>
          <a:lstStyle/>
          <a:p>
            <a:pPr>
              <a:defRPr/>
            </a:pPr>
            <a:r>
              <a:rPr lang="en-US" sz="12600" b="1" dirty="0">
                <a:ea typeface="ＭＳ Ｐゴシック" pitchFamily="-110" charset="-128"/>
              </a:rPr>
              <a:t>Business Development in the Government Marketplace</a:t>
            </a:r>
          </a:p>
          <a:p>
            <a:pPr>
              <a:defRPr/>
            </a:pPr>
            <a:endParaRPr lang="en-US" sz="3600" dirty="0">
              <a:ea typeface="ＭＳ Ｐゴシック" pitchFamily="-110" charset="-128"/>
            </a:endParaRPr>
          </a:p>
          <a:p>
            <a:pPr>
              <a:defRPr/>
            </a:pPr>
            <a:r>
              <a:rPr lang="en-US" sz="5100" dirty="0">
                <a:solidFill>
                  <a:srgbClr val="000000"/>
                </a:solidFill>
                <a:ea typeface="ＭＳ Ｐゴシック" pitchFamily="-110" charset="-128"/>
              </a:rPr>
              <a:t>Presented by:</a:t>
            </a:r>
          </a:p>
          <a:p>
            <a:pPr>
              <a:defRPr/>
            </a:pPr>
            <a:r>
              <a:rPr lang="en-US" sz="5100" dirty="0">
                <a:solidFill>
                  <a:srgbClr val="000000"/>
                </a:solidFill>
                <a:ea typeface="ＭＳ Ｐゴシック" pitchFamily="-110" charset="-128"/>
              </a:rPr>
              <a:t>www.score.org</a:t>
            </a:r>
          </a:p>
          <a:p>
            <a:pPr>
              <a:defRPr/>
            </a:pPr>
            <a:endParaRPr lang="en-US" sz="5100" dirty="0">
              <a:solidFill>
                <a:srgbClr val="000000"/>
              </a:solidFill>
              <a:ea typeface="ＭＳ Ｐゴシック" pitchFamily="-110" charset="-128"/>
            </a:endParaRPr>
          </a:p>
          <a:p>
            <a:pPr>
              <a:defRPr/>
            </a:pPr>
            <a:endParaRPr lang="en-US" sz="5100" dirty="0">
              <a:ea typeface="ＭＳ Ｐゴシック" pitchFamily="-110" charset="-128"/>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nodeType="afterGroup">
                            <p:stCondLst>
                              <p:cond delay="3000"/>
                            </p:stCondLst>
                            <p:childTnLst>
                              <p:par>
                                <p:cTn id="9" presetID="10" presetClass="entr" presetSubtype="0" fill="hold" grpId="0" nodeType="afterEffect">
                                  <p:stCondLst>
                                    <p:cond delay="100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2000"/>
                                        <p:tgtEl>
                                          <p:spTgt spid="3">
                                            <p:txEl>
                                              <p:pRg st="2" end="2"/>
                                            </p:txEl>
                                          </p:spTgt>
                                        </p:tgtEl>
                                      </p:cBhvr>
                                    </p:animEffect>
                                  </p:childTnLst>
                                </p:cTn>
                              </p:par>
                            </p:childTnLst>
                          </p:cTn>
                        </p:par>
                        <p:par>
                          <p:cTn id="12" fill="hold" nodeType="afterGroup">
                            <p:stCondLst>
                              <p:cond delay="6000"/>
                            </p:stCondLst>
                            <p:childTnLst>
                              <p:par>
                                <p:cTn id="13" presetID="10" presetClass="entr" presetSubtype="0" fill="hold" grpId="0" nodeType="afterEffect">
                                  <p:stCondLst>
                                    <p:cond delay="10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core-PPT-March28-2011">
  <a:themeElements>
    <a:clrScheme name="Score Colors">
      <a:dk1>
        <a:srgbClr val="1A68A6"/>
      </a:dk1>
      <a:lt1>
        <a:sysClr val="window" lastClr="FFFFFF"/>
      </a:lt1>
      <a:dk2>
        <a:srgbClr val="538833"/>
      </a:dk2>
      <a:lt2>
        <a:srgbClr val="004D8F"/>
      </a:lt2>
      <a:accent1>
        <a:srgbClr val="538833"/>
      </a:accent1>
      <a:accent2>
        <a:srgbClr val="F5C51C"/>
      </a:accent2>
      <a:accent3>
        <a:srgbClr val="1F3964"/>
      </a:accent3>
      <a:accent4>
        <a:srgbClr val="2A2517"/>
      </a:accent4>
      <a:accent5>
        <a:srgbClr val="2E302F"/>
      </a:accent5>
      <a:accent6>
        <a:srgbClr val="ACC3D4"/>
      </a:accent6>
      <a:hlink>
        <a:srgbClr val="1A68A6"/>
      </a:hlink>
      <a:folHlink>
        <a:srgbClr val="1A68A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6044</Words>
  <Application>Microsoft Office PowerPoint</Application>
  <PresentationFormat>Custom</PresentationFormat>
  <Paragraphs>884</Paragraphs>
  <Slides>42</Slides>
  <Notes>3</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42</vt:i4>
      </vt:variant>
    </vt:vector>
  </HeadingPairs>
  <TitlesOfParts>
    <vt:vector size="59" baseType="lpstr">
      <vt:lpstr>Wingdings</vt:lpstr>
      <vt:lpstr>Montserrat Classic</vt:lpstr>
      <vt:lpstr>DIN 1451 Std</vt:lpstr>
      <vt:lpstr>Arimo</vt:lpstr>
      <vt:lpstr>Arial Black</vt:lpstr>
      <vt:lpstr>Lato Bold</vt:lpstr>
      <vt:lpstr>Gill Sans</vt:lpstr>
      <vt:lpstr>Montserrat Light Italics</vt:lpstr>
      <vt:lpstr>Montserrat Light</vt:lpstr>
      <vt:lpstr>Gill Sans MT</vt:lpstr>
      <vt:lpstr>Montserrat Classic Bold</vt:lpstr>
      <vt:lpstr>Helvetica</vt:lpstr>
      <vt:lpstr>Arial</vt:lpstr>
      <vt:lpstr>Roboto</vt:lpstr>
      <vt:lpstr>Calibri</vt:lpstr>
      <vt:lpstr>Office Theme</vt:lpstr>
      <vt:lpstr>Score-PPT-March28-2011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We Help Small Businesses </vt:lpstr>
      <vt:lpstr>SCORE:  An Overview</vt:lpstr>
      <vt:lpstr>PowerPoint Presentation</vt:lpstr>
      <vt:lpstr>PowerPoint Presentation</vt:lpstr>
      <vt:lpstr>PowerPoint Presentation</vt:lpstr>
      <vt:lpstr>Government Contracting</vt:lpstr>
      <vt:lpstr>PowerPoint Presentation</vt:lpstr>
      <vt:lpstr>PowerPoint Presentation</vt:lpstr>
      <vt:lpstr>PowerPoint Presentation</vt:lpstr>
      <vt:lpstr>Getting Market-Ready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have we covered</vt:lpstr>
      <vt:lpstr>What We Haven’t Covered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Pathways.4.14.21</dc:title>
  <cp:lastModifiedBy>Tillman, Jordyn</cp:lastModifiedBy>
  <cp:revision>3</cp:revision>
  <dcterms:created xsi:type="dcterms:W3CDTF">2006-08-16T00:00:00Z</dcterms:created>
  <dcterms:modified xsi:type="dcterms:W3CDTF">2021-04-14T16:01:34Z</dcterms:modified>
  <dc:identifier>DAEbjmUfYMw</dc:identifier>
</cp:coreProperties>
</file>